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8">
  <p:sldMasterIdLst>
    <p:sldMasterId id="2147483812" r:id="rId1"/>
    <p:sldMasterId id="2147483821" r:id="rId2"/>
    <p:sldMasterId id="2147483828" r:id="rId3"/>
    <p:sldMasterId id="2147483835" r:id="rId4"/>
    <p:sldMasterId id="2147483842" r:id="rId5"/>
  </p:sldMasterIdLst>
  <p:notesMasterIdLst>
    <p:notesMasterId r:id="rId38"/>
  </p:notesMasterIdLst>
  <p:handoutMasterIdLst>
    <p:handoutMasterId r:id="rId39"/>
  </p:handoutMasterIdLst>
  <p:sldIdLst>
    <p:sldId id="300" r:id="rId6"/>
    <p:sldId id="343" r:id="rId7"/>
    <p:sldId id="370" r:id="rId8"/>
    <p:sldId id="367" r:id="rId9"/>
    <p:sldId id="369" r:id="rId10"/>
    <p:sldId id="348" r:id="rId11"/>
    <p:sldId id="350" r:id="rId12"/>
    <p:sldId id="351" r:id="rId13"/>
    <p:sldId id="353" r:id="rId14"/>
    <p:sldId id="352" r:id="rId15"/>
    <p:sldId id="349" r:id="rId16"/>
    <p:sldId id="345" r:id="rId17"/>
    <p:sldId id="346" r:id="rId18"/>
    <p:sldId id="354" r:id="rId19"/>
    <p:sldId id="308" r:id="rId20"/>
    <p:sldId id="335" r:id="rId21"/>
    <p:sldId id="356" r:id="rId22"/>
    <p:sldId id="355" r:id="rId23"/>
    <p:sldId id="357" r:id="rId24"/>
    <p:sldId id="358" r:id="rId25"/>
    <p:sldId id="347" r:id="rId26"/>
    <p:sldId id="366" r:id="rId27"/>
    <p:sldId id="360" r:id="rId28"/>
    <p:sldId id="359" r:id="rId29"/>
    <p:sldId id="362" r:id="rId30"/>
    <p:sldId id="365" r:id="rId31"/>
    <p:sldId id="364" r:id="rId32"/>
    <p:sldId id="377" r:id="rId33"/>
    <p:sldId id="371" r:id="rId34"/>
    <p:sldId id="344" r:id="rId35"/>
    <p:sldId id="372" r:id="rId36"/>
    <p:sldId id="374" r:id="rId37"/>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DB2B7310-B6AD-4765-8AB6-0F75EE3C635B}">
          <p14:sldIdLst>
            <p14:sldId id="300"/>
            <p14:sldId id="343"/>
            <p14:sldId id="370"/>
            <p14:sldId id="367"/>
            <p14:sldId id="369"/>
            <p14:sldId id="348"/>
            <p14:sldId id="350"/>
            <p14:sldId id="351"/>
            <p14:sldId id="353"/>
            <p14:sldId id="352"/>
            <p14:sldId id="349"/>
            <p14:sldId id="345"/>
          </p14:sldIdLst>
        </p14:section>
        <p14:section name="LES PREMICES DE L'INDUSTRIALISATION : LA PREMIERE INDUSTRIALISATION" id="{02795A63-342E-4EB0-BF09-D8346F289208}">
          <p14:sldIdLst>
            <p14:sldId id="346"/>
            <p14:sldId id="354"/>
            <p14:sldId id="308"/>
            <p14:sldId id="335"/>
            <p14:sldId id="356"/>
            <p14:sldId id="355"/>
            <p14:sldId id="357"/>
            <p14:sldId id="358"/>
            <p14:sldId id="347"/>
            <p14:sldId id="366"/>
          </p14:sldIdLst>
        </p14:section>
        <p14:section name="PREMIERE ET SECONDE INDUSTRIALISATION" id="{D19A207D-2B14-4476-80DC-1CB8D631F7B7}">
          <p14:sldIdLst>
            <p14:sldId id="360"/>
            <p14:sldId id="359"/>
            <p14:sldId id="362"/>
            <p14:sldId id="365"/>
          </p14:sldIdLst>
        </p14:section>
        <p14:section name="ENTRE DEUX GUERRES ET APRES GUERRE" id="{389A256C-45AA-4B17-8EF7-81D55E5A4134}">
          <p14:sldIdLst>
            <p14:sldId id="364"/>
            <p14:sldId id="377"/>
            <p14:sldId id="371"/>
          </p14:sldIdLst>
        </p14:section>
        <p14:section name="APRES 1973 ET CONCLUSION" id="{57C335DC-49A7-462F-B4EF-36D6A4A00DE4}">
          <p14:sldIdLst>
            <p14:sldId id="344"/>
            <p14:sldId id="372"/>
            <p14:sldId id="374"/>
          </p14:sldIdLst>
        </p14:section>
        <p14:section name="SLIDES EN RESERVE" id="{A98FC2C8-DC19-4E27-AC83-FA082390829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22E"/>
    <a:srgbClr val="EFEDE3"/>
    <a:srgbClr val="8EB1C3"/>
    <a:srgbClr val="243657"/>
    <a:srgbClr val="8C8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3111" autoAdjust="0"/>
  </p:normalViewPr>
  <p:slideViewPr>
    <p:cSldViewPr snapToGrid="0">
      <p:cViewPr varScale="1">
        <p:scale>
          <a:sx n="48" d="100"/>
          <a:sy n="48" d="100"/>
        </p:scale>
        <p:origin x="792" y="1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7190"/>
    </p:cViewPr>
  </p:sorterViewPr>
  <p:notesViewPr>
    <p:cSldViewPr snapToGrid="0">
      <p:cViewPr>
        <p:scale>
          <a:sx n="100" d="100"/>
          <a:sy n="100" d="100"/>
        </p:scale>
        <p:origin x="5310" y="27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DU%20GENEALOGIE\M&#233;moire%20BANCOURT%20BACHELET\archives%20pas%20de%20calais\NOTAIRES%204E%20ET%208U\4E%2032%20AVESNES%20LE%20VICOMTE\4E32_35\24%20avril%201765%20estimations%20biens\Estimations%2024%20avril%20176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73418424177884E-2"/>
          <c:y val="0.13561499591342852"/>
          <c:w val="0.59900041255121794"/>
          <c:h val="0.79484933317213291"/>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C6A-45E9-870F-C4801D0CC9E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C6A-45E9-870F-C4801D0CC9E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C6A-45E9-870F-C4801D0CC9E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C6A-45E9-870F-C4801D0CC9E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C6A-45E9-870F-C4801D0CC9E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5C6A-45E9-870F-C4801D0CC9E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5C6A-45E9-870F-C4801D0CC9E1}"/>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5C6A-45E9-870F-C4801D0CC9E1}"/>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5C6A-45E9-870F-C4801D0CC9E1}"/>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5C6A-45E9-870F-C4801D0CC9E1}"/>
              </c:ext>
            </c:extLst>
          </c:dPt>
          <c:dLbls>
            <c:dLbl>
              <c:idx val="0"/>
              <c:numFmt formatCode="#,##0.00" sourceLinked="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fr-FR"/>
                </a:p>
              </c:txPr>
              <c:dLblPos val="bestFit"/>
              <c:showLegendKey val="0"/>
              <c:showVal val="1"/>
              <c:showCatName val="0"/>
              <c:showSerName val="0"/>
              <c:showPercent val="0"/>
              <c:showBubbleSize val="0"/>
              <c:extLst>
                <c:ext xmlns:c16="http://schemas.microsoft.com/office/drawing/2014/chart" uri="{C3380CC4-5D6E-409C-BE32-E72D297353CC}">
                  <c16:uniqueId val="{00000001-5C6A-45E9-870F-C4801D0CC9E1}"/>
                </c:ext>
              </c:extLst>
            </c:dLbl>
            <c:dLbl>
              <c:idx val="2"/>
              <c:numFmt formatCode="#,##0.00" sourceLinked="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fr-FR"/>
                </a:p>
              </c:txPr>
              <c:dLblPos val="bestFit"/>
              <c:showLegendKey val="0"/>
              <c:showVal val="1"/>
              <c:showCatName val="0"/>
              <c:showSerName val="0"/>
              <c:showPercent val="0"/>
              <c:showBubbleSize val="0"/>
              <c:extLst>
                <c:ext xmlns:c16="http://schemas.microsoft.com/office/drawing/2014/chart" uri="{C3380CC4-5D6E-409C-BE32-E72D297353CC}">
                  <c16:uniqueId val="{00000005-5C6A-45E9-870F-C4801D0CC9E1}"/>
                </c:ext>
              </c:extLst>
            </c:dLbl>
            <c:dLbl>
              <c:idx val="3"/>
              <c:numFmt formatCode="#,##0.00" sourceLinked="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fr-FR"/>
                </a:p>
              </c:txPr>
              <c:dLblPos val="bestFit"/>
              <c:showLegendKey val="0"/>
              <c:showVal val="1"/>
              <c:showCatName val="0"/>
              <c:showSerName val="0"/>
              <c:showPercent val="0"/>
              <c:showBubbleSize val="0"/>
              <c:extLst>
                <c:ext xmlns:c16="http://schemas.microsoft.com/office/drawing/2014/chart" uri="{C3380CC4-5D6E-409C-BE32-E72D297353CC}">
                  <c16:uniqueId val="{00000007-5C6A-45E9-870F-C4801D0CC9E1}"/>
                </c:ext>
              </c:extLst>
            </c:dLbl>
            <c:numFmt formatCode="#,##0.00" sourceLinked="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Feuil1!$N$27:$N$36</c:f>
              <c:strCache>
                <c:ptCount val="10"/>
                <c:pt idx="0">
                  <c:v>blé</c:v>
                </c:pt>
                <c:pt idx="1">
                  <c:v>seigle</c:v>
                </c:pt>
                <c:pt idx="2">
                  <c:v>avoine</c:v>
                </c:pt>
                <c:pt idx="3">
                  <c:v>yvernage</c:v>
                </c:pt>
                <c:pt idx="4">
                  <c:v>scorion</c:v>
                </c:pt>
                <c:pt idx="5">
                  <c:v>sain foin</c:v>
                </c:pt>
                <c:pt idx="6">
                  <c:v>foin </c:v>
                </c:pt>
                <c:pt idx="7">
                  <c:v>foin à trefle</c:v>
                </c:pt>
                <c:pt idx="8">
                  <c:v>vesces, feves, lentilles</c:v>
                </c:pt>
                <c:pt idx="9">
                  <c:v>colza</c:v>
                </c:pt>
              </c:strCache>
            </c:strRef>
          </c:cat>
          <c:val>
            <c:numRef>
              <c:f>Feuil1!$O$27:$O$36</c:f>
              <c:numCache>
                <c:formatCode>0.00</c:formatCode>
                <c:ptCount val="10"/>
                <c:pt idx="0">
                  <c:v>33.860977288368893</c:v>
                </c:pt>
                <c:pt idx="1">
                  <c:v>8.8093599449414999</c:v>
                </c:pt>
                <c:pt idx="2">
                  <c:v>35.168616655196146</c:v>
                </c:pt>
                <c:pt idx="3">
                  <c:v>3.8540949759119063</c:v>
                </c:pt>
                <c:pt idx="4">
                  <c:v>5.7811424638678597</c:v>
                </c:pt>
                <c:pt idx="5">
                  <c:v>1.9270474879559532</c:v>
                </c:pt>
                <c:pt idx="6">
                  <c:v>1.9270474879559532</c:v>
                </c:pt>
                <c:pt idx="7">
                  <c:v>0.96352374397797658</c:v>
                </c:pt>
                <c:pt idx="8">
                  <c:v>7.6393668272539568</c:v>
                </c:pt>
                <c:pt idx="9">
                  <c:v>6.8823124569855468E-2</c:v>
                </c:pt>
              </c:numCache>
            </c:numRef>
          </c:val>
          <c:extLst>
            <c:ext xmlns:c16="http://schemas.microsoft.com/office/drawing/2014/chart" uri="{C3380CC4-5D6E-409C-BE32-E72D297353CC}">
              <c16:uniqueId val="{00000014-5C6A-45E9-870F-C4801D0CC9E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998570707699815"/>
          <c:y val="0.45086954404132312"/>
          <c:w val="0.27196550514157419"/>
          <c:h val="0.5225453103281804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7F-4B9C-835D-E1E7F3B7768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7F-4B9C-835D-E1E7F3B7768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7F-4B9C-835D-E1E7F3B7768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7F-4B9C-835D-E1E7F3B7768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7F-4B9C-835D-E1E7F3B77685}"/>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A7F-4B9C-835D-E1E7F3B77685}"/>
              </c:ext>
            </c:extLst>
          </c:dPt>
          <c:dLbls>
            <c:dLbl>
              <c:idx val="0"/>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fr-FR"/>
                </a:p>
              </c:txPr>
              <c:dLblPos val="bestFit"/>
              <c:showLegendKey val="0"/>
              <c:showVal val="0"/>
              <c:showCatName val="0"/>
              <c:showSerName val="0"/>
              <c:showPercent val="1"/>
              <c:showBubbleSize val="0"/>
              <c:extLst>
                <c:ext xmlns:c16="http://schemas.microsoft.com/office/drawing/2014/chart" uri="{C3380CC4-5D6E-409C-BE32-E72D297353CC}">
                  <c16:uniqueId val="{00000001-EA7F-4B9C-835D-E1E7F3B77685}"/>
                </c:ext>
              </c:extLst>
            </c:dLbl>
            <c:dLbl>
              <c:idx val="3"/>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fr-FR"/>
                </a:p>
              </c:txPr>
              <c:dLblPos val="bestFit"/>
              <c:showLegendKey val="0"/>
              <c:showVal val="0"/>
              <c:showCatName val="0"/>
              <c:showSerName val="0"/>
              <c:showPercent val="1"/>
              <c:showBubbleSize val="0"/>
              <c:extLst>
                <c:ext xmlns:c16="http://schemas.microsoft.com/office/drawing/2014/chart" uri="{C3380CC4-5D6E-409C-BE32-E72D297353CC}">
                  <c16:uniqueId val="{00000007-EA7F-4B9C-835D-E1E7F3B77685}"/>
                </c:ext>
              </c:extLst>
            </c:dLbl>
            <c:dLbl>
              <c:idx val="5"/>
              <c:layout>
                <c:manualLayout>
                  <c:x val="3.2752594009860914E-2"/>
                  <c:y val="6.725985325717524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A7F-4B9C-835D-E1E7F3B77685}"/>
                </c:ext>
              </c:extLst>
            </c:dLbl>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bestFit"/>
            <c:showLegendKey val="0"/>
            <c:showVal val="0"/>
            <c:showCatName val="0"/>
            <c:showSerName val="0"/>
            <c:showPercent val="1"/>
            <c:showBubbleSize val="0"/>
            <c:showLeaderLines val="0"/>
            <c:extLst>
              <c:ext xmlns:c15="http://schemas.microsoft.com/office/drawing/2012/chart" uri="{CE6537A1-D6FC-4f65-9D91-7224C49458BB}"/>
            </c:extLst>
          </c:dLbls>
          <c:cat>
            <c:strRef>
              <c:f>Feuil1!$G$5:$G$10</c:f>
              <c:strCache>
                <c:ptCount val="6"/>
                <c:pt idx="0">
                  <c:v>Chevaux</c:v>
                </c:pt>
                <c:pt idx="1">
                  <c:v>Vaches, veaux, taureaux</c:v>
                </c:pt>
                <c:pt idx="2">
                  <c:v>bœufs</c:v>
                </c:pt>
                <c:pt idx="3">
                  <c:v>moutons</c:v>
                </c:pt>
                <c:pt idx="4">
                  <c:v>porcs</c:v>
                </c:pt>
                <c:pt idx="5">
                  <c:v>poules, coqs</c:v>
                </c:pt>
              </c:strCache>
            </c:strRef>
          </c:cat>
          <c:val>
            <c:numRef>
              <c:f>Feuil1!$I$5:$I$10</c:f>
              <c:numCache>
                <c:formatCode>General</c:formatCode>
                <c:ptCount val="6"/>
                <c:pt idx="0">
                  <c:v>2860</c:v>
                </c:pt>
                <c:pt idx="1">
                  <c:v>684</c:v>
                </c:pt>
                <c:pt idx="2">
                  <c:v>256</c:v>
                </c:pt>
                <c:pt idx="3">
                  <c:v>2496</c:v>
                </c:pt>
                <c:pt idx="4">
                  <c:v>560</c:v>
                </c:pt>
                <c:pt idx="5">
                  <c:v>12</c:v>
                </c:pt>
              </c:numCache>
            </c:numRef>
          </c:val>
          <c:extLst>
            <c:ext xmlns:c16="http://schemas.microsoft.com/office/drawing/2014/chart" uri="{C3380CC4-5D6E-409C-BE32-E72D297353CC}">
              <c16:uniqueId val="{0000000C-EA7F-4B9C-835D-E1E7F3B77685}"/>
            </c:ext>
          </c:extLst>
        </c:ser>
        <c:dLbls>
          <c:dLblPos val="ctr"/>
          <c:showLegendKey val="0"/>
          <c:showVal val="0"/>
          <c:showCatName val="0"/>
          <c:showSerName val="0"/>
          <c:showPercent val="1"/>
          <c:showBubbleSize val="0"/>
          <c:showLeaderLines val="0"/>
        </c:dLbls>
        <c:firstSliceAng val="0"/>
        <c:extLst>
          <c:ext xmlns:c15="http://schemas.microsoft.com/office/drawing/2012/chart" uri="{02D57815-91ED-43cb-92C2-25804820EDAC}">
            <c15:filteredPieSeries>
              <c15: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EA7F-4B9C-835D-E1E7F3B7768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EA7F-4B9C-835D-E1E7F3B7768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EA7F-4B9C-835D-E1E7F3B7768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EA7F-4B9C-835D-E1E7F3B7768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6-EA7F-4B9C-835D-E1E7F3B77685}"/>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8-EA7F-4B9C-835D-E1E7F3B7768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0"/>
                  <c:extLst>
                    <c:ext uri="{CE6537A1-D6FC-4f65-9D91-7224C49458BB}"/>
                  </c:extLst>
                </c:dLbls>
                <c:cat>
                  <c:strRef>
                    <c:extLst>
                      <c:ext uri="{02D57815-91ED-43cb-92C2-25804820EDAC}">
                        <c15:formulaRef>
                          <c15:sqref>Feuil1!$G$5:$G$10</c15:sqref>
                        </c15:formulaRef>
                      </c:ext>
                    </c:extLst>
                    <c:strCache>
                      <c:ptCount val="6"/>
                      <c:pt idx="0">
                        <c:v>Chevaux</c:v>
                      </c:pt>
                      <c:pt idx="1">
                        <c:v>Vaches, veaux, taureaux</c:v>
                      </c:pt>
                      <c:pt idx="2">
                        <c:v>bœufs</c:v>
                      </c:pt>
                      <c:pt idx="3">
                        <c:v>moutons</c:v>
                      </c:pt>
                      <c:pt idx="4">
                        <c:v>porcs</c:v>
                      </c:pt>
                      <c:pt idx="5">
                        <c:v>poules, coqs</c:v>
                      </c:pt>
                    </c:strCache>
                  </c:strRef>
                </c:cat>
                <c:val>
                  <c:numRef>
                    <c:extLst>
                      <c:ext uri="{02D57815-91ED-43cb-92C2-25804820EDAC}">
                        <c15:formulaRef>
                          <c15:sqref>Feuil1!$H$5:$H$10</c15:sqref>
                        </c15:formulaRef>
                      </c:ext>
                    </c:extLst>
                    <c:numCache>
                      <c:formatCode>General</c:formatCode>
                      <c:ptCount val="6"/>
                      <c:pt idx="0">
                        <c:v>23</c:v>
                      </c:pt>
                      <c:pt idx="1">
                        <c:v>22</c:v>
                      </c:pt>
                      <c:pt idx="2">
                        <c:v>5</c:v>
                      </c:pt>
                      <c:pt idx="3">
                        <c:v>493</c:v>
                      </c:pt>
                      <c:pt idx="4">
                        <c:v>64</c:v>
                      </c:pt>
                      <c:pt idx="5">
                        <c:v>110</c:v>
                      </c:pt>
                    </c:numCache>
                  </c:numRef>
                </c:val>
                <c:extLst>
                  <c:ext xmlns:c16="http://schemas.microsoft.com/office/drawing/2014/chart" uri="{C3380CC4-5D6E-409C-BE32-E72D297353CC}">
                    <c16:uniqueId val="{00000019-EA7F-4B9C-835D-E1E7F3B77685}"/>
                  </c:ext>
                </c:extLst>
              </c15:ser>
            </c15:filteredPieSeries>
          </c:ext>
        </c:extLst>
      </c:pieChart>
      <c:spPr>
        <a:noFill/>
        <a:ln>
          <a:noFill/>
        </a:ln>
        <a:effectLst/>
      </c:spPr>
    </c:plotArea>
    <c:legend>
      <c:legendPos val="r"/>
      <c:layout>
        <c:manualLayout>
          <c:xMode val="edge"/>
          <c:yMode val="edge"/>
          <c:x val="0.67172400470969162"/>
          <c:y val="0.4623316269886904"/>
          <c:w val="0.30416678931488705"/>
          <c:h val="0.511491494966408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000" kern="1200" dirty="0">
              <a:solidFill>
                <a:schemeClr val="bg1"/>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565E850F-C417-4A02-81ED-2457C6C4FCF9}">
      <dgm:prSet phldrT="[Texte]" custT="1"/>
      <dgm:spPr>
        <a:noFill/>
        <a:ln>
          <a:solidFill>
            <a:schemeClr val="tx1"/>
          </a:solidFill>
        </a:ln>
      </dgm:spPr>
      <dgm:t>
        <a:bodyPr/>
        <a:lstStyle/>
        <a:p>
          <a:r>
            <a:rPr lang="fr-FR" sz="2000" b="1" dirty="0">
              <a:solidFill>
                <a:schemeClr val="tx1"/>
              </a:solidFill>
            </a:rPr>
            <a:t>LES PREMICES</a:t>
          </a:r>
        </a:p>
      </dgm:t>
    </dgm:pt>
    <dgm:pt modelId="{974F6401-170C-48F2-8596-56F37782E9B1}" type="parTrans" cxnId="{760772AD-A88E-48BE-8975-868D3EE566AE}">
      <dgm:prSet/>
      <dgm:spPr/>
      <dgm:t>
        <a:bodyPr/>
        <a:lstStyle/>
        <a:p>
          <a:endParaRPr lang="fr-FR"/>
        </a:p>
      </dgm:t>
    </dgm:pt>
    <dgm:pt modelId="{2AE6B8E1-204A-4E8A-A03A-34BF266E0268}" type="sibTrans" cxnId="{760772AD-A88E-48BE-8975-868D3EE566AE}">
      <dgm:prSet/>
      <dgm:spPr/>
      <dgm:t>
        <a:bodyPr/>
        <a:lstStyle/>
        <a:p>
          <a:endParaRPr lang="fr-FR"/>
        </a:p>
      </dgm:t>
    </dgm:pt>
    <dgm:pt modelId="{67D44A1F-7DD8-45F3-939E-2353238CDD7E}">
      <dgm:prSet phldrT="[Texte]" custT="1"/>
      <dgm:spPr>
        <a:noFill/>
        <a:ln>
          <a:solidFill>
            <a:schemeClr val="tx1"/>
          </a:solidFill>
        </a:ln>
      </dgm:spPr>
      <dgm:t>
        <a:bodyPr/>
        <a:lstStyle/>
        <a:p>
          <a:r>
            <a:rPr lang="fr-FR" sz="2000" b="1" dirty="0">
              <a:solidFill>
                <a:schemeClr val="tx1"/>
              </a:solidFill>
            </a:rPr>
            <a:t>1880-1914</a:t>
          </a:r>
        </a:p>
      </dgm:t>
    </dgm:pt>
    <dgm:pt modelId="{8EC6AB2B-7641-4BAE-A068-6D8BAB942D18}" type="parTrans" cxnId="{BA7E69E9-E53A-433A-A8D7-AE84C4B8D042}">
      <dgm:prSet/>
      <dgm:spPr/>
      <dgm:t>
        <a:bodyPr/>
        <a:lstStyle/>
        <a:p>
          <a:endParaRPr lang="fr-FR"/>
        </a:p>
      </dgm:t>
    </dgm:pt>
    <dgm:pt modelId="{F019A9A2-4A87-484B-B600-BEE8014C8E37}" type="sibTrans" cxnId="{BA7E69E9-E53A-433A-A8D7-AE84C4B8D042}">
      <dgm:prSet/>
      <dgm:spPr/>
      <dgm:t>
        <a:bodyPr/>
        <a:lstStyle/>
        <a:p>
          <a:endParaRPr lang="fr-FR"/>
        </a:p>
      </dgm:t>
    </dgm:pt>
    <dgm:pt modelId="{CCA4FA75-5078-4F9A-B69E-377625BCAA57}">
      <dgm:prSet phldrT="[Texte]" custT="1"/>
      <dgm:spPr>
        <a:noFill/>
        <a:ln>
          <a:solidFill>
            <a:schemeClr val="tx1"/>
          </a:solidFill>
        </a:ln>
      </dgm:spPr>
      <dgm:t>
        <a:bodyPr/>
        <a:lstStyle/>
        <a:p>
          <a:r>
            <a:rPr lang="fr-FR" sz="2000" b="1" dirty="0">
              <a:solidFill>
                <a:schemeClr val="tx1"/>
              </a:solidFill>
            </a:rPr>
            <a:t>1914-1950</a:t>
          </a:r>
        </a:p>
      </dgm:t>
    </dgm:pt>
    <dgm:pt modelId="{3B624CAC-69D0-4710-8F2A-2D8C27321422}" type="parTrans" cxnId="{224F2B6E-0E2B-425C-AB81-94132F817E32}">
      <dgm:prSet/>
      <dgm:spPr/>
      <dgm:t>
        <a:bodyPr/>
        <a:lstStyle/>
        <a:p>
          <a:endParaRPr lang="fr-FR"/>
        </a:p>
      </dgm:t>
    </dgm:pt>
    <dgm:pt modelId="{3137A4A1-6EC6-4B1F-885D-D3A1135120B4}" type="sibTrans" cxnId="{224F2B6E-0E2B-425C-AB81-94132F817E32}">
      <dgm:prSet/>
      <dgm:spPr/>
      <dgm:t>
        <a:bodyPr/>
        <a:lstStyle/>
        <a:p>
          <a:endParaRPr lang="fr-FR"/>
        </a:p>
      </dgm:t>
    </dgm:pt>
    <dgm:pt modelId="{07834AE5-2D27-4B70-8529-7946531766CB}">
      <dgm:prSet phldrT="[Texte]" custT="1"/>
      <dgm:spPr>
        <a:noFill/>
        <a:ln>
          <a:solidFill>
            <a:schemeClr val="tx1"/>
          </a:solidFill>
        </a:ln>
      </dgm:spPr>
      <dgm:t>
        <a:bodyPr/>
        <a:lstStyle/>
        <a:p>
          <a:r>
            <a:rPr lang="fr-FR" sz="2000" b="1" dirty="0">
              <a:solidFill>
                <a:schemeClr val="tx1"/>
              </a:solidFill>
            </a:rPr>
            <a:t>1973 ET CONCLUSION</a:t>
          </a:r>
        </a:p>
      </dgm:t>
    </dgm:pt>
    <dgm:pt modelId="{F15D2C1B-D21B-47EE-9DB0-11586970F2AE}" type="parTrans" cxnId="{3DFE8515-BE1F-417E-9415-97EFC33B7E22}">
      <dgm:prSet/>
      <dgm:spPr/>
      <dgm:t>
        <a:bodyPr/>
        <a:lstStyle/>
        <a:p>
          <a:endParaRPr lang="fr-FR"/>
        </a:p>
      </dgm:t>
    </dgm:pt>
    <dgm:pt modelId="{C49291DA-D6E6-4005-AADB-18AB50FB88E1}" type="sibTrans" cxnId="{3DFE8515-BE1F-417E-9415-97EFC33B7E2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82060DB-0C39-4237-9363-325747D89F11}" type="pres">
      <dgm:prSet presAssocID="{565E850F-C417-4A02-81ED-2457C6C4FCF9}" presName="parTxOnly" presStyleLbl="node1" presStyleIdx="1" presStyleCnt="5" custScaleX="97493">
        <dgm:presLayoutVars>
          <dgm:bulletEnabled val="1"/>
        </dgm:presLayoutVars>
      </dgm:prSet>
      <dgm:spPr/>
    </dgm:pt>
    <dgm:pt modelId="{88430870-FB28-42B8-A8B2-B8718BFB23C3}" type="pres">
      <dgm:prSet presAssocID="{2AE6B8E1-204A-4E8A-A03A-34BF266E0268}" presName="parSpace" presStyleCnt="0"/>
      <dgm:spPr/>
    </dgm:pt>
    <dgm:pt modelId="{FAA0B391-D599-4899-B9AD-E464A0C1F98D}" type="pres">
      <dgm:prSet presAssocID="{67D44A1F-7DD8-45F3-939E-2353238CDD7E}" presName="parTxOnly" presStyleLbl="node1" presStyleIdx="2" presStyleCnt="5" custScaleX="120318">
        <dgm:presLayoutVars>
          <dgm:bulletEnabled val="1"/>
        </dgm:presLayoutVars>
      </dgm:prSet>
      <dgm:spPr/>
    </dgm:pt>
    <dgm:pt modelId="{7B55132A-4D1F-42E1-AB84-C9111EB8BEA1}" type="pres">
      <dgm:prSet presAssocID="{F019A9A2-4A87-484B-B600-BEE8014C8E37}" presName="parSpace" presStyleCnt="0"/>
      <dgm:spPr/>
    </dgm:pt>
    <dgm:pt modelId="{0705957A-0D78-4612-903D-0CF71B363A75}" type="pres">
      <dgm:prSet presAssocID="{CCA4FA75-5078-4F9A-B69E-377625BCAA57}" presName="parTxOnly" presStyleLbl="node1" presStyleIdx="3" presStyleCnt="5" custScaleX="126312">
        <dgm:presLayoutVars>
          <dgm:bulletEnabled val="1"/>
        </dgm:presLayoutVars>
      </dgm:prSet>
      <dgm:spPr/>
    </dgm:pt>
    <dgm:pt modelId="{190C9FEA-150C-43A0-98FE-AD73A33BF739}" type="pres">
      <dgm:prSet presAssocID="{3137A4A1-6EC6-4B1F-885D-D3A1135120B4}" presName="parSpace" presStyleCnt="0"/>
      <dgm:spPr/>
    </dgm:pt>
    <dgm:pt modelId="{F0365DA1-4532-4E07-B82F-8AD651543683}" type="pres">
      <dgm:prSet presAssocID="{07834AE5-2D27-4B70-8529-7946531766CB}" presName="parTxOnly" presStyleLbl="node1" presStyleIdx="4" presStyleCnt="5">
        <dgm:presLayoutVars>
          <dgm:bulletEnabled val="1"/>
        </dgm:presLayoutVars>
      </dgm:prSet>
      <dgm:spPr/>
    </dgm:pt>
  </dgm:ptLst>
  <dgm:cxnLst>
    <dgm:cxn modelId="{3DFE8515-BE1F-417E-9415-97EFC33B7E22}" srcId="{C8264D26-C737-424E-8883-FB8D044BE09E}" destId="{07834AE5-2D27-4B70-8529-7946531766CB}" srcOrd="4" destOrd="0" parTransId="{F15D2C1B-D21B-47EE-9DB0-11586970F2AE}" sibTransId="{C49291DA-D6E6-4005-AADB-18AB50FB88E1}"/>
    <dgm:cxn modelId="{3D396B18-85DB-434D-954B-04F7F4321319}" type="presOf" srcId="{565E850F-C417-4A02-81ED-2457C6C4FCF9}" destId="{782060DB-0C39-4237-9363-325747D89F11}"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0DC6203E-19E1-4F97-946D-AED5B130078E}" type="presOf" srcId="{CCA4FA75-5078-4F9A-B69E-377625BCAA57}" destId="{0705957A-0D78-4612-903D-0CF71B363A75}"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224F2B6E-0E2B-425C-AB81-94132F817E32}" srcId="{C8264D26-C737-424E-8883-FB8D044BE09E}" destId="{CCA4FA75-5078-4F9A-B69E-377625BCAA57}" srcOrd="3" destOrd="0" parTransId="{3B624CAC-69D0-4710-8F2A-2D8C27321422}" sibTransId="{3137A4A1-6EC6-4B1F-885D-D3A1135120B4}"/>
    <dgm:cxn modelId="{8F047080-4569-4097-949A-903E9FA5369B}" srcId="{C8264D26-C737-424E-8883-FB8D044BE09E}" destId="{D8DB52DC-E88B-4B9B-A2F3-A040C0219333}" srcOrd="0" destOrd="0" parTransId="{3B034E90-F1FC-446B-82A2-5851EBAA8F83}" sibTransId="{B5992E1B-3AD9-467A-9863-3B8B9593CF96}"/>
    <dgm:cxn modelId="{4CA69591-60C3-41E5-91A2-6C2039B13D6E}" type="presOf" srcId="{67D44A1F-7DD8-45F3-939E-2353238CDD7E}" destId="{FAA0B391-D599-4899-B9AD-E464A0C1F98D}" srcOrd="0" destOrd="0" presId="urn:microsoft.com/office/officeart/2005/8/layout/hChevron3"/>
    <dgm:cxn modelId="{760772AD-A88E-48BE-8975-868D3EE566AE}" srcId="{C8264D26-C737-424E-8883-FB8D044BE09E}" destId="{565E850F-C417-4A02-81ED-2457C6C4FCF9}" srcOrd="1" destOrd="0" parTransId="{974F6401-170C-48F2-8596-56F37782E9B1}" sibTransId="{2AE6B8E1-204A-4E8A-A03A-34BF266E0268}"/>
    <dgm:cxn modelId="{BA7E69E9-E53A-433A-A8D7-AE84C4B8D042}" srcId="{C8264D26-C737-424E-8883-FB8D044BE09E}" destId="{67D44A1F-7DD8-45F3-939E-2353238CDD7E}" srcOrd="2" destOrd="0" parTransId="{8EC6AB2B-7641-4BAE-A068-6D8BAB942D18}" sibTransId="{F019A9A2-4A87-484B-B600-BEE8014C8E37}"/>
    <dgm:cxn modelId="{A3F9A7ED-74BC-4B52-8AD6-BC35DDAFB551}" type="presOf" srcId="{07834AE5-2D27-4B70-8529-7946531766CB}" destId="{F0365DA1-4532-4E07-B82F-8AD651543683}" srcOrd="0" destOrd="0" presId="urn:microsoft.com/office/officeart/2005/8/layout/hChevron3"/>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4B4793A0-4114-45BD-8890-BAB7724FC0EC}" type="presParOf" srcId="{CF3CFDC7-DB5E-469E-A5D7-EC25EA2A317E}" destId="{782060DB-0C39-4237-9363-325747D89F11}" srcOrd="2" destOrd="0" presId="urn:microsoft.com/office/officeart/2005/8/layout/hChevron3"/>
    <dgm:cxn modelId="{0958171F-7320-4257-8F3C-C4036922DA3C}" type="presParOf" srcId="{CF3CFDC7-DB5E-469E-A5D7-EC25EA2A317E}" destId="{88430870-FB28-42B8-A8B2-B8718BFB23C3}" srcOrd="3" destOrd="0" presId="urn:microsoft.com/office/officeart/2005/8/layout/hChevron3"/>
    <dgm:cxn modelId="{B2BFBCA9-7A04-40AE-9304-FF5DCE5C5DAB}" type="presParOf" srcId="{CF3CFDC7-DB5E-469E-A5D7-EC25EA2A317E}" destId="{FAA0B391-D599-4899-B9AD-E464A0C1F98D}" srcOrd="4" destOrd="0" presId="urn:microsoft.com/office/officeart/2005/8/layout/hChevron3"/>
    <dgm:cxn modelId="{93EC2917-CDB6-4F88-81B4-0D86E95EF8D5}" type="presParOf" srcId="{CF3CFDC7-DB5E-469E-A5D7-EC25EA2A317E}" destId="{7B55132A-4D1F-42E1-AB84-C9111EB8BEA1}" srcOrd="5" destOrd="0" presId="urn:microsoft.com/office/officeart/2005/8/layout/hChevron3"/>
    <dgm:cxn modelId="{9EE9A010-EC76-4256-BF21-482F77DAD69B}" type="presParOf" srcId="{CF3CFDC7-DB5E-469E-A5D7-EC25EA2A317E}" destId="{0705957A-0D78-4612-903D-0CF71B363A75}" srcOrd="6" destOrd="0" presId="urn:microsoft.com/office/officeart/2005/8/layout/hChevron3"/>
    <dgm:cxn modelId="{7AE3C4B9-A1F0-42BA-848D-BB6D585106E6}" type="presParOf" srcId="{CF3CFDC7-DB5E-469E-A5D7-EC25EA2A317E}" destId="{190C9FEA-150C-43A0-98FE-AD73A33BF739}" srcOrd="7" destOrd="0" presId="urn:microsoft.com/office/officeart/2005/8/layout/hChevron3"/>
    <dgm:cxn modelId="{A628832F-A507-443C-AFEB-B2BFFB3893EA}" type="presParOf" srcId="{CF3CFDC7-DB5E-469E-A5D7-EC25EA2A317E}" destId="{F0365DA1-4532-4E07-B82F-8AD651543683}"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000" b="1" kern="1200" dirty="0">
              <a:solidFill>
                <a:schemeClr val="tx1"/>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565E850F-C417-4A02-81ED-2457C6C4FCF9}">
      <dgm:prSet phldrT="[Texte]" custT="1"/>
      <dgm:spPr>
        <a:solidFill>
          <a:schemeClr val="tx1"/>
        </a:solidFill>
        <a:ln>
          <a:solidFill>
            <a:schemeClr val="tx1"/>
          </a:solidFill>
        </a:ln>
      </dgm:spPr>
      <dgm:t>
        <a:bodyPr/>
        <a:lstStyle/>
        <a:p>
          <a:r>
            <a:rPr lang="fr-FR" sz="2000" b="1" dirty="0">
              <a:solidFill>
                <a:schemeClr val="bg1"/>
              </a:solidFill>
            </a:rPr>
            <a:t>LES PREMICES</a:t>
          </a:r>
        </a:p>
      </dgm:t>
    </dgm:pt>
    <dgm:pt modelId="{974F6401-170C-48F2-8596-56F37782E9B1}" type="parTrans" cxnId="{760772AD-A88E-48BE-8975-868D3EE566AE}">
      <dgm:prSet/>
      <dgm:spPr/>
      <dgm:t>
        <a:bodyPr/>
        <a:lstStyle/>
        <a:p>
          <a:endParaRPr lang="fr-FR"/>
        </a:p>
      </dgm:t>
    </dgm:pt>
    <dgm:pt modelId="{2AE6B8E1-204A-4E8A-A03A-34BF266E0268}" type="sibTrans" cxnId="{760772AD-A88E-48BE-8975-868D3EE566AE}">
      <dgm:prSet/>
      <dgm:spPr/>
      <dgm:t>
        <a:bodyPr/>
        <a:lstStyle/>
        <a:p>
          <a:endParaRPr lang="fr-FR"/>
        </a:p>
      </dgm:t>
    </dgm:pt>
    <dgm:pt modelId="{67D44A1F-7DD8-45F3-939E-2353238CDD7E}">
      <dgm:prSet phldrT="[Texte]" custT="1"/>
      <dgm:spPr>
        <a:noFill/>
        <a:ln>
          <a:solidFill>
            <a:schemeClr val="tx1"/>
          </a:solidFill>
        </a:ln>
      </dgm:spPr>
      <dgm:t>
        <a:bodyPr/>
        <a:lstStyle/>
        <a:p>
          <a:r>
            <a:rPr lang="fr-FR" sz="2000" b="1" dirty="0">
              <a:solidFill>
                <a:schemeClr val="tx1"/>
              </a:solidFill>
            </a:rPr>
            <a:t>1880-1914</a:t>
          </a:r>
        </a:p>
      </dgm:t>
    </dgm:pt>
    <dgm:pt modelId="{8EC6AB2B-7641-4BAE-A068-6D8BAB942D18}" type="parTrans" cxnId="{BA7E69E9-E53A-433A-A8D7-AE84C4B8D042}">
      <dgm:prSet/>
      <dgm:spPr/>
      <dgm:t>
        <a:bodyPr/>
        <a:lstStyle/>
        <a:p>
          <a:endParaRPr lang="fr-FR"/>
        </a:p>
      </dgm:t>
    </dgm:pt>
    <dgm:pt modelId="{F019A9A2-4A87-484B-B600-BEE8014C8E37}" type="sibTrans" cxnId="{BA7E69E9-E53A-433A-A8D7-AE84C4B8D042}">
      <dgm:prSet/>
      <dgm:spPr/>
      <dgm:t>
        <a:bodyPr/>
        <a:lstStyle/>
        <a:p>
          <a:endParaRPr lang="fr-FR"/>
        </a:p>
      </dgm:t>
    </dgm:pt>
    <dgm:pt modelId="{CCA4FA75-5078-4F9A-B69E-377625BCAA57}">
      <dgm:prSet phldrT="[Texte]" custT="1"/>
      <dgm:spPr>
        <a:noFill/>
        <a:ln>
          <a:solidFill>
            <a:schemeClr val="tx1"/>
          </a:solidFill>
        </a:ln>
      </dgm:spPr>
      <dgm:t>
        <a:bodyPr/>
        <a:lstStyle/>
        <a:p>
          <a:r>
            <a:rPr lang="fr-FR" sz="2000" b="1" dirty="0">
              <a:solidFill>
                <a:schemeClr val="tx1"/>
              </a:solidFill>
            </a:rPr>
            <a:t>1914-1950</a:t>
          </a:r>
        </a:p>
      </dgm:t>
    </dgm:pt>
    <dgm:pt modelId="{3B624CAC-69D0-4710-8F2A-2D8C27321422}" type="parTrans" cxnId="{224F2B6E-0E2B-425C-AB81-94132F817E32}">
      <dgm:prSet/>
      <dgm:spPr/>
      <dgm:t>
        <a:bodyPr/>
        <a:lstStyle/>
        <a:p>
          <a:endParaRPr lang="fr-FR"/>
        </a:p>
      </dgm:t>
    </dgm:pt>
    <dgm:pt modelId="{3137A4A1-6EC6-4B1F-885D-D3A1135120B4}" type="sibTrans" cxnId="{224F2B6E-0E2B-425C-AB81-94132F817E32}">
      <dgm:prSet/>
      <dgm:spPr/>
      <dgm:t>
        <a:bodyPr/>
        <a:lstStyle/>
        <a:p>
          <a:endParaRPr lang="fr-FR"/>
        </a:p>
      </dgm:t>
    </dgm:pt>
    <dgm:pt modelId="{07834AE5-2D27-4B70-8529-7946531766CB}">
      <dgm:prSet phldrT="[Texte]" custT="1"/>
      <dgm:spPr>
        <a:noFill/>
        <a:ln>
          <a:solidFill>
            <a:schemeClr val="tx1"/>
          </a:solidFill>
        </a:ln>
      </dgm:spPr>
      <dgm:t>
        <a:bodyPr/>
        <a:lstStyle/>
        <a:p>
          <a:r>
            <a:rPr lang="fr-FR" sz="2000" b="1" dirty="0">
              <a:solidFill>
                <a:schemeClr val="tx1"/>
              </a:solidFill>
            </a:rPr>
            <a:t>1973 ET CONCLUSION</a:t>
          </a:r>
        </a:p>
      </dgm:t>
    </dgm:pt>
    <dgm:pt modelId="{F15D2C1B-D21B-47EE-9DB0-11586970F2AE}" type="parTrans" cxnId="{3DFE8515-BE1F-417E-9415-97EFC33B7E22}">
      <dgm:prSet/>
      <dgm:spPr/>
      <dgm:t>
        <a:bodyPr/>
        <a:lstStyle/>
        <a:p>
          <a:endParaRPr lang="fr-FR"/>
        </a:p>
      </dgm:t>
    </dgm:pt>
    <dgm:pt modelId="{C49291DA-D6E6-4005-AADB-18AB50FB88E1}" type="sibTrans" cxnId="{3DFE8515-BE1F-417E-9415-97EFC33B7E2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82060DB-0C39-4237-9363-325747D89F11}" type="pres">
      <dgm:prSet presAssocID="{565E850F-C417-4A02-81ED-2457C6C4FCF9}" presName="parTxOnly" presStyleLbl="node1" presStyleIdx="1" presStyleCnt="5" custScaleX="97493">
        <dgm:presLayoutVars>
          <dgm:bulletEnabled val="1"/>
        </dgm:presLayoutVars>
      </dgm:prSet>
      <dgm:spPr/>
    </dgm:pt>
    <dgm:pt modelId="{88430870-FB28-42B8-A8B2-B8718BFB23C3}" type="pres">
      <dgm:prSet presAssocID="{2AE6B8E1-204A-4E8A-A03A-34BF266E0268}" presName="parSpace" presStyleCnt="0"/>
      <dgm:spPr/>
    </dgm:pt>
    <dgm:pt modelId="{FAA0B391-D599-4899-B9AD-E464A0C1F98D}" type="pres">
      <dgm:prSet presAssocID="{67D44A1F-7DD8-45F3-939E-2353238CDD7E}" presName="parTxOnly" presStyleLbl="node1" presStyleIdx="2" presStyleCnt="5" custScaleX="120318">
        <dgm:presLayoutVars>
          <dgm:bulletEnabled val="1"/>
        </dgm:presLayoutVars>
      </dgm:prSet>
      <dgm:spPr/>
    </dgm:pt>
    <dgm:pt modelId="{7B55132A-4D1F-42E1-AB84-C9111EB8BEA1}" type="pres">
      <dgm:prSet presAssocID="{F019A9A2-4A87-484B-B600-BEE8014C8E37}" presName="parSpace" presStyleCnt="0"/>
      <dgm:spPr/>
    </dgm:pt>
    <dgm:pt modelId="{0705957A-0D78-4612-903D-0CF71B363A75}" type="pres">
      <dgm:prSet presAssocID="{CCA4FA75-5078-4F9A-B69E-377625BCAA57}" presName="parTxOnly" presStyleLbl="node1" presStyleIdx="3" presStyleCnt="5" custScaleX="126312">
        <dgm:presLayoutVars>
          <dgm:bulletEnabled val="1"/>
        </dgm:presLayoutVars>
      </dgm:prSet>
      <dgm:spPr/>
    </dgm:pt>
    <dgm:pt modelId="{190C9FEA-150C-43A0-98FE-AD73A33BF739}" type="pres">
      <dgm:prSet presAssocID="{3137A4A1-6EC6-4B1F-885D-D3A1135120B4}" presName="parSpace" presStyleCnt="0"/>
      <dgm:spPr/>
    </dgm:pt>
    <dgm:pt modelId="{F0365DA1-4532-4E07-B82F-8AD651543683}" type="pres">
      <dgm:prSet presAssocID="{07834AE5-2D27-4B70-8529-7946531766CB}" presName="parTxOnly" presStyleLbl="node1" presStyleIdx="4" presStyleCnt="5">
        <dgm:presLayoutVars>
          <dgm:bulletEnabled val="1"/>
        </dgm:presLayoutVars>
      </dgm:prSet>
      <dgm:spPr/>
    </dgm:pt>
  </dgm:ptLst>
  <dgm:cxnLst>
    <dgm:cxn modelId="{3DFE8515-BE1F-417E-9415-97EFC33B7E22}" srcId="{C8264D26-C737-424E-8883-FB8D044BE09E}" destId="{07834AE5-2D27-4B70-8529-7946531766CB}" srcOrd="4" destOrd="0" parTransId="{F15D2C1B-D21B-47EE-9DB0-11586970F2AE}" sibTransId="{C49291DA-D6E6-4005-AADB-18AB50FB88E1}"/>
    <dgm:cxn modelId="{3D396B18-85DB-434D-954B-04F7F4321319}" type="presOf" srcId="{565E850F-C417-4A02-81ED-2457C6C4FCF9}" destId="{782060DB-0C39-4237-9363-325747D89F11}"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0DC6203E-19E1-4F97-946D-AED5B130078E}" type="presOf" srcId="{CCA4FA75-5078-4F9A-B69E-377625BCAA57}" destId="{0705957A-0D78-4612-903D-0CF71B363A75}"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224F2B6E-0E2B-425C-AB81-94132F817E32}" srcId="{C8264D26-C737-424E-8883-FB8D044BE09E}" destId="{CCA4FA75-5078-4F9A-B69E-377625BCAA57}" srcOrd="3" destOrd="0" parTransId="{3B624CAC-69D0-4710-8F2A-2D8C27321422}" sibTransId="{3137A4A1-6EC6-4B1F-885D-D3A1135120B4}"/>
    <dgm:cxn modelId="{8F047080-4569-4097-949A-903E9FA5369B}" srcId="{C8264D26-C737-424E-8883-FB8D044BE09E}" destId="{D8DB52DC-E88B-4B9B-A2F3-A040C0219333}" srcOrd="0" destOrd="0" parTransId="{3B034E90-F1FC-446B-82A2-5851EBAA8F83}" sibTransId="{B5992E1B-3AD9-467A-9863-3B8B9593CF96}"/>
    <dgm:cxn modelId="{4CA69591-60C3-41E5-91A2-6C2039B13D6E}" type="presOf" srcId="{67D44A1F-7DD8-45F3-939E-2353238CDD7E}" destId="{FAA0B391-D599-4899-B9AD-E464A0C1F98D}" srcOrd="0" destOrd="0" presId="urn:microsoft.com/office/officeart/2005/8/layout/hChevron3"/>
    <dgm:cxn modelId="{760772AD-A88E-48BE-8975-868D3EE566AE}" srcId="{C8264D26-C737-424E-8883-FB8D044BE09E}" destId="{565E850F-C417-4A02-81ED-2457C6C4FCF9}" srcOrd="1" destOrd="0" parTransId="{974F6401-170C-48F2-8596-56F37782E9B1}" sibTransId="{2AE6B8E1-204A-4E8A-A03A-34BF266E0268}"/>
    <dgm:cxn modelId="{BA7E69E9-E53A-433A-A8D7-AE84C4B8D042}" srcId="{C8264D26-C737-424E-8883-FB8D044BE09E}" destId="{67D44A1F-7DD8-45F3-939E-2353238CDD7E}" srcOrd="2" destOrd="0" parTransId="{8EC6AB2B-7641-4BAE-A068-6D8BAB942D18}" sibTransId="{F019A9A2-4A87-484B-B600-BEE8014C8E37}"/>
    <dgm:cxn modelId="{A3F9A7ED-74BC-4B52-8AD6-BC35DDAFB551}" type="presOf" srcId="{07834AE5-2D27-4B70-8529-7946531766CB}" destId="{F0365DA1-4532-4E07-B82F-8AD651543683}" srcOrd="0" destOrd="0" presId="urn:microsoft.com/office/officeart/2005/8/layout/hChevron3"/>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4B4793A0-4114-45BD-8890-BAB7724FC0EC}" type="presParOf" srcId="{CF3CFDC7-DB5E-469E-A5D7-EC25EA2A317E}" destId="{782060DB-0C39-4237-9363-325747D89F11}" srcOrd="2" destOrd="0" presId="urn:microsoft.com/office/officeart/2005/8/layout/hChevron3"/>
    <dgm:cxn modelId="{0958171F-7320-4257-8F3C-C4036922DA3C}" type="presParOf" srcId="{CF3CFDC7-DB5E-469E-A5D7-EC25EA2A317E}" destId="{88430870-FB28-42B8-A8B2-B8718BFB23C3}" srcOrd="3" destOrd="0" presId="urn:microsoft.com/office/officeart/2005/8/layout/hChevron3"/>
    <dgm:cxn modelId="{B2BFBCA9-7A04-40AE-9304-FF5DCE5C5DAB}" type="presParOf" srcId="{CF3CFDC7-DB5E-469E-A5D7-EC25EA2A317E}" destId="{FAA0B391-D599-4899-B9AD-E464A0C1F98D}" srcOrd="4" destOrd="0" presId="urn:microsoft.com/office/officeart/2005/8/layout/hChevron3"/>
    <dgm:cxn modelId="{93EC2917-CDB6-4F88-81B4-0D86E95EF8D5}" type="presParOf" srcId="{CF3CFDC7-DB5E-469E-A5D7-EC25EA2A317E}" destId="{7B55132A-4D1F-42E1-AB84-C9111EB8BEA1}" srcOrd="5" destOrd="0" presId="urn:microsoft.com/office/officeart/2005/8/layout/hChevron3"/>
    <dgm:cxn modelId="{9EE9A010-EC76-4256-BF21-482F77DAD69B}" type="presParOf" srcId="{CF3CFDC7-DB5E-469E-A5D7-EC25EA2A317E}" destId="{0705957A-0D78-4612-903D-0CF71B363A75}" srcOrd="6" destOrd="0" presId="urn:microsoft.com/office/officeart/2005/8/layout/hChevron3"/>
    <dgm:cxn modelId="{7AE3C4B9-A1F0-42BA-848D-BB6D585106E6}" type="presParOf" srcId="{CF3CFDC7-DB5E-469E-A5D7-EC25EA2A317E}" destId="{190C9FEA-150C-43A0-98FE-AD73A33BF739}" srcOrd="7" destOrd="0" presId="urn:microsoft.com/office/officeart/2005/8/layout/hChevron3"/>
    <dgm:cxn modelId="{A628832F-A507-443C-AFEB-B2BFFB3893EA}" type="presParOf" srcId="{CF3CFDC7-DB5E-469E-A5D7-EC25EA2A317E}" destId="{F0365DA1-4532-4E07-B82F-8AD651543683}"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000" kern="1200" dirty="0">
              <a:solidFill>
                <a:schemeClr val="tx1"/>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565E850F-C417-4A02-81ED-2457C6C4FCF9}">
      <dgm:prSet phldrT="[Texte]" custT="1"/>
      <dgm:spPr>
        <a:noFill/>
        <a:ln>
          <a:solidFill>
            <a:schemeClr val="tx1"/>
          </a:solidFill>
        </a:ln>
      </dgm:spPr>
      <dgm:t>
        <a:bodyPr/>
        <a:lstStyle/>
        <a:p>
          <a:r>
            <a:rPr lang="fr-FR" sz="2000" b="1" dirty="0">
              <a:solidFill>
                <a:schemeClr val="tx1"/>
              </a:solidFill>
            </a:rPr>
            <a:t>LES PREMICES</a:t>
          </a:r>
        </a:p>
      </dgm:t>
    </dgm:pt>
    <dgm:pt modelId="{974F6401-170C-48F2-8596-56F37782E9B1}" type="parTrans" cxnId="{760772AD-A88E-48BE-8975-868D3EE566AE}">
      <dgm:prSet/>
      <dgm:spPr/>
      <dgm:t>
        <a:bodyPr/>
        <a:lstStyle/>
        <a:p>
          <a:endParaRPr lang="fr-FR"/>
        </a:p>
      </dgm:t>
    </dgm:pt>
    <dgm:pt modelId="{2AE6B8E1-204A-4E8A-A03A-34BF266E0268}" type="sibTrans" cxnId="{760772AD-A88E-48BE-8975-868D3EE566AE}">
      <dgm:prSet/>
      <dgm:spPr/>
      <dgm:t>
        <a:bodyPr/>
        <a:lstStyle/>
        <a:p>
          <a:endParaRPr lang="fr-FR"/>
        </a:p>
      </dgm:t>
    </dgm:pt>
    <dgm:pt modelId="{67D44A1F-7DD8-45F3-939E-2353238CDD7E}">
      <dgm:prSet phldrT="[Texte]" custT="1"/>
      <dgm:spPr>
        <a:solidFill>
          <a:schemeClr val="tx1"/>
        </a:solidFill>
        <a:ln>
          <a:solidFill>
            <a:schemeClr val="tx1"/>
          </a:solidFill>
        </a:ln>
      </dgm:spPr>
      <dgm:t>
        <a:bodyPr/>
        <a:lstStyle/>
        <a:p>
          <a:r>
            <a:rPr lang="fr-FR" sz="2000" b="1" dirty="0">
              <a:solidFill>
                <a:schemeClr val="bg1"/>
              </a:solidFill>
            </a:rPr>
            <a:t>1880-1914</a:t>
          </a:r>
        </a:p>
      </dgm:t>
    </dgm:pt>
    <dgm:pt modelId="{8EC6AB2B-7641-4BAE-A068-6D8BAB942D18}" type="parTrans" cxnId="{BA7E69E9-E53A-433A-A8D7-AE84C4B8D042}">
      <dgm:prSet/>
      <dgm:spPr/>
      <dgm:t>
        <a:bodyPr/>
        <a:lstStyle/>
        <a:p>
          <a:endParaRPr lang="fr-FR"/>
        </a:p>
      </dgm:t>
    </dgm:pt>
    <dgm:pt modelId="{F019A9A2-4A87-484B-B600-BEE8014C8E37}" type="sibTrans" cxnId="{BA7E69E9-E53A-433A-A8D7-AE84C4B8D042}">
      <dgm:prSet/>
      <dgm:spPr/>
      <dgm:t>
        <a:bodyPr/>
        <a:lstStyle/>
        <a:p>
          <a:endParaRPr lang="fr-FR"/>
        </a:p>
      </dgm:t>
    </dgm:pt>
    <dgm:pt modelId="{07834AE5-2D27-4B70-8529-7946531766CB}">
      <dgm:prSet phldrT="[Texte]" custT="1"/>
      <dgm:spPr>
        <a:noFill/>
        <a:ln>
          <a:solidFill>
            <a:schemeClr val="tx1"/>
          </a:solidFill>
        </a:ln>
      </dgm:spPr>
      <dgm:t>
        <a:bodyPr/>
        <a:lstStyle/>
        <a:p>
          <a:r>
            <a:rPr lang="fr-FR" sz="2000" b="1" dirty="0">
              <a:solidFill>
                <a:schemeClr val="tx1"/>
              </a:solidFill>
            </a:rPr>
            <a:t>1973 ET CONCLUSION</a:t>
          </a:r>
        </a:p>
      </dgm:t>
    </dgm:pt>
    <dgm:pt modelId="{F15D2C1B-D21B-47EE-9DB0-11586970F2AE}" type="parTrans" cxnId="{3DFE8515-BE1F-417E-9415-97EFC33B7E22}">
      <dgm:prSet/>
      <dgm:spPr/>
      <dgm:t>
        <a:bodyPr/>
        <a:lstStyle/>
        <a:p>
          <a:endParaRPr lang="fr-FR"/>
        </a:p>
      </dgm:t>
    </dgm:pt>
    <dgm:pt modelId="{C49291DA-D6E6-4005-AADB-18AB50FB88E1}" type="sibTrans" cxnId="{3DFE8515-BE1F-417E-9415-97EFC33B7E22}">
      <dgm:prSet/>
      <dgm:spPr/>
      <dgm:t>
        <a:bodyPr/>
        <a:lstStyle/>
        <a:p>
          <a:endParaRPr lang="fr-FR"/>
        </a:p>
      </dgm:t>
    </dgm:pt>
    <dgm:pt modelId="{CCA4FA75-5078-4F9A-B69E-377625BCAA57}">
      <dgm:prSet phldrT="[Texte]" custT="1"/>
      <dgm:spPr>
        <a:noFill/>
        <a:ln>
          <a:solidFill>
            <a:schemeClr val="tx1"/>
          </a:solidFill>
        </a:ln>
      </dgm:spPr>
      <dgm:t>
        <a:bodyPr/>
        <a:lstStyle/>
        <a:p>
          <a:r>
            <a:rPr lang="fr-FR" sz="2000" b="1" dirty="0">
              <a:solidFill>
                <a:schemeClr val="tx1"/>
              </a:solidFill>
            </a:rPr>
            <a:t>1914-1950</a:t>
          </a:r>
        </a:p>
      </dgm:t>
    </dgm:pt>
    <dgm:pt modelId="{3137A4A1-6EC6-4B1F-885D-D3A1135120B4}" type="sibTrans" cxnId="{224F2B6E-0E2B-425C-AB81-94132F817E32}">
      <dgm:prSet/>
      <dgm:spPr/>
      <dgm:t>
        <a:bodyPr/>
        <a:lstStyle/>
        <a:p>
          <a:endParaRPr lang="fr-FR"/>
        </a:p>
      </dgm:t>
    </dgm:pt>
    <dgm:pt modelId="{3B624CAC-69D0-4710-8F2A-2D8C27321422}" type="parTrans" cxnId="{224F2B6E-0E2B-425C-AB81-94132F817E3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82060DB-0C39-4237-9363-325747D89F11}" type="pres">
      <dgm:prSet presAssocID="{565E850F-C417-4A02-81ED-2457C6C4FCF9}" presName="parTxOnly" presStyleLbl="node1" presStyleIdx="1" presStyleCnt="5" custScaleX="110461">
        <dgm:presLayoutVars>
          <dgm:bulletEnabled val="1"/>
        </dgm:presLayoutVars>
      </dgm:prSet>
      <dgm:spPr/>
    </dgm:pt>
    <dgm:pt modelId="{88430870-FB28-42B8-A8B2-B8718BFB23C3}" type="pres">
      <dgm:prSet presAssocID="{2AE6B8E1-204A-4E8A-A03A-34BF266E0268}" presName="parSpace" presStyleCnt="0"/>
      <dgm:spPr/>
    </dgm:pt>
    <dgm:pt modelId="{FAA0B391-D599-4899-B9AD-E464A0C1F98D}" type="pres">
      <dgm:prSet presAssocID="{67D44A1F-7DD8-45F3-939E-2353238CDD7E}" presName="parTxOnly" presStyleLbl="node1" presStyleIdx="2" presStyleCnt="5" custScaleX="120318">
        <dgm:presLayoutVars>
          <dgm:bulletEnabled val="1"/>
        </dgm:presLayoutVars>
      </dgm:prSet>
      <dgm:spPr/>
    </dgm:pt>
    <dgm:pt modelId="{7B55132A-4D1F-42E1-AB84-C9111EB8BEA1}" type="pres">
      <dgm:prSet presAssocID="{F019A9A2-4A87-484B-B600-BEE8014C8E37}" presName="parSpace" presStyleCnt="0"/>
      <dgm:spPr/>
    </dgm:pt>
    <dgm:pt modelId="{0705957A-0D78-4612-903D-0CF71B363A75}" type="pres">
      <dgm:prSet presAssocID="{CCA4FA75-5078-4F9A-B69E-377625BCAA57}" presName="parTxOnly" presStyleLbl="node1" presStyleIdx="3" presStyleCnt="5" custScaleX="126312">
        <dgm:presLayoutVars>
          <dgm:bulletEnabled val="1"/>
        </dgm:presLayoutVars>
      </dgm:prSet>
      <dgm:spPr/>
    </dgm:pt>
    <dgm:pt modelId="{190C9FEA-150C-43A0-98FE-AD73A33BF739}" type="pres">
      <dgm:prSet presAssocID="{3137A4A1-6EC6-4B1F-885D-D3A1135120B4}" presName="parSpace" presStyleCnt="0"/>
      <dgm:spPr/>
    </dgm:pt>
    <dgm:pt modelId="{F0365DA1-4532-4E07-B82F-8AD651543683}" type="pres">
      <dgm:prSet presAssocID="{07834AE5-2D27-4B70-8529-7946531766CB}" presName="parTxOnly" presStyleLbl="node1" presStyleIdx="4" presStyleCnt="5">
        <dgm:presLayoutVars>
          <dgm:bulletEnabled val="1"/>
        </dgm:presLayoutVars>
      </dgm:prSet>
      <dgm:spPr/>
    </dgm:pt>
  </dgm:ptLst>
  <dgm:cxnLst>
    <dgm:cxn modelId="{3DFE8515-BE1F-417E-9415-97EFC33B7E22}" srcId="{C8264D26-C737-424E-8883-FB8D044BE09E}" destId="{07834AE5-2D27-4B70-8529-7946531766CB}" srcOrd="4" destOrd="0" parTransId="{F15D2C1B-D21B-47EE-9DB0-11586970F2AE}" sibTransId="{C49291DA-D6E6-4005-AADB-18AB50FB88E1}"/>
    <dgm:cxn modelId="{3D396B18-85DB-434D-954B-04F7F4321319}" type="presOf" srcId="{565E850F-C417-4A02-81ED-2457C6C4FCF9}" destId="{782060DB-0C39-4237-9363-325747D89F11}"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0DC6203E-19E1-4F97-946D-AED5B130078E}" type="presOf" srcId="{CCA4FA75-5078-4F9A-B69E-377625BCAA57}" destId="{0705957A-0D78-4612-903D-0CF71B363A75}"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224F2B6E-0E2B-425C-AB81-94132F817E32}" srcId="{C8264D26-C737-424E-8883-FB8D044BE09E}" destId="{CCA4FA75-5078-4F9A-B69E-377625BCAA57}" srcOrd="3" destOrd="0" parTransId="{3B624CAC-69D0-4710-8F2A-2D8C27321422}" sibTransId="{3137A4A1-6EC6-4B1F-885D-D3A1135120B4}"/>
    <dgm:cxn modelId="{8F047080-4569-4097-949A-903E9FA5369B}" srcId="{C8264D26-C737-424E-8883-FB8D044BE09E}" destId="{D8DB52DC-E88B-4B9B-A2F3-A040C0219333}" srcOrd="0" destOrd="0" parTransId="{3B034E90-F1FC-446B-82A2-5851EBAA8F83}" sibTransId="{B5992E1B-3AD9-467A-9863-3B8B9593CF96}"/>
    <dgm:cxn modelId="{4CA69591-60C3-41E5-91A2-6C2039B13D6E}" type="presOf" srcId="{67D44A1F-7DD8-45F3-939E-2353238CDD7E}" destId="{FAA0B391-D599-4899-B9AD-E464A0C1F98D}" srcOrd="0" destOrd="0" presId="urn:microsoft.com/office/officeart/2005/8/layout/hChevron3"/>
    <dgm:cxn modelId="{760772AD-A88E-48BE-8975-868D3EE566AE}" srcId="{C8264D26-C737-424E-8883-FB8D044BE09E}" destId="{565E850F-C417-4A02-81ED-2457C6C4FCF9}" srcOrd="1" destOrd="0" parTransId="{974F6401-170C-48F2-8596-56F37782E9B1}" sibTransId="{2AE6B8E1-204A-4E8A-A03A-34BF266E0268}"/>
    <dgm:cxn modelId="{BA7E69E9-E53A-433A-A8D7-AE84C4B8D042}" srcId="{C8264D26-C737-424E-8883-FB8D044BE09E}" destId="{67D44A1F-7DD8-45F3-939E-2353238CDD7E}" srcOrd="2" destOrd="0" parTransId="{8EC6AB2B-7641-4BAE-A068-6D8BAB942D18}" sibTransId="{F019A9A2-4A87-484B-B600-BEE8014C8E37}"/>
    <dgm:cxn modelId="{A3F9A7ED-74BC-4B52-8AD6-BC35DDAFB551}" type="presOf" srcId="{07834AE5-2D27-4B70-8529-7946531766CB}" destId="{F0365DA1-4532-4E07-B82F-8AD651543683}" srcOrd="0" destOrd="0" presId="urn:microsoft.com/office/officeart/2005/8/layout/hChevron3"/>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4B4793A0-4114-45BD-8890-BAB7724FC0EC}" type="presParOf" srcId="{CF3CFDC7-DB5E-469E-A5D7-EC25EA2A317E}" destId="{782060DB-0C39-4237-9363-325747D89F11}" srcOrd="2" destOrd="0" presId="urn:microsoft.com/office/officeart/2005/8/layout/hChevron3"/>
    <dgm:cxn modelId="{0958171F-7320-4257-8F3C-C4036922DA3C}" type="presParOf" srcId="{CF3CFDC7-DB5E-469E-A5D7-EC25EA2A317E}" destId="{88430870-FB28-42B8-A8B2-B8718BFB23C3}" srcOrd="3" destOrd="0" presId="urn:microsoft.com/office/officeart/2005/8/layout/hChevron3"/>
    <dgm:cxn modelId="{B2BFBCA9-7A04-40AE-9304-FF5DCE5C5DAB}" type="presParOf" srcId="{CF3CFDC7-DB5E-469E-A5D7-EC25EA2A317E}" destId="{FAA0B391-D599-4899-B9AD-E464A0C1F98D}" srcOrd="4" destOrd="0" presId="urn:microsoft.com/office/officeart/2005/8/layout/hChevron3"/>
    <dgm:cxn modelId="{93EC2917-CDB6-4F88-81B4-0D86E95EF8D5}" type="presParOf" srcId="{CF3CFDC7-DB5E-469E-A5D7-EC25EA2A317E}" destId="{7B55132A-4D1F-42E1-AB84-C9111EB8BEA1}" srcOrd="5" destOrd="0" presId="urn:microsoft.com/office/officeart/2005/8/layout/hChevron3"/>
    <dgm:cxn modelId="{9EE9A010-EC76-4256-BF21-482F77DAD69B}" type="presParOf" srcId="{CF3CFDC7-DB5E-469E-A5D7-EC25EA2A317E}" destId="{0705957A-0D78-4612-903D-0CF71B363A75}" srcOrd="6" destOrd="0" presId="urn:microsoft.com/office/officeart/2005/8/layout/hChevron3"/>
    <dgm:cxn modelId="{7AE3C4B9-A1F0-42BA-848D-BB6D585106E6}" type="presParOf" srcId="{CF3CFDC7-DB5E-469E-A5D7-EC25EA2A317E}" destId="{190C9FEA-150C-43A0-98FE-AD73A33BF739}" srcOrd="7" destOrd="0" presId="urn:microsoft.com/office/officeart/2005/8/layout/hChevron3"/>
    <dgm:cxn modelId="{A628832F-A507-443C-AFEB-B2BFFB3893EA}" type="presParOf" srcId="{CF3CFDC7-DB5E-469E-A5D7-EC25EA2A317E}" destId="{F0365DA1-4532-4E07-B82F-8AD651543683}"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000" kern="1200" dirty="0">
              <a:solidFill>
                <a:schemeClr val="tx1"/>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565E850F-C417-4A02-81ED-2457C6C4FCF9}">
      <dgm:prSet phldrT="[Texte]" custT="1"/>
      <dgm:spPr>
        <a:noFill/>
        <a:ln>
          <a:solidFill>
            <a:schemeClr val="tx1"/>
          </a:solidFill>
        </a:ln>
      </dgm:spPr>
      <dgm:t>
        <a:bodyPr/>
        <a:lstStyle/>
        <a:p>
          <a:r>
            <a:rPr lang="fr-FR" sz="2000" b="1" dirty="0">
              <a:solidFill>
                <a:schemeClr val="tx1"/>
              </a:solidFill>
            </a:rPr>
            <a:t>LES PREMICES</a:t>
          </a:r>
        </a:p>
      </dgm:t>
    </dgm:pt>
    <dgm:pt modelId="{974F6401-170C-48F2-8596-56F37782E9B1}" type="parTrans" cxnId="{760772AD-A88E-48BE-8975-868D3EE566AE}">
      <dgm:prSet/>
      <dgm:spPr/>
      <dgm:t>
        <a:bodyPr/>
        <a:lstStyle/>
        <a:p>
          <a:endParaRPr lang="fr-FR"/>
        </a:p>
      </dgm:t>
    </dgm:pt>
    <dgm:pt modelId="{2AE6B8E1-204A-4E8A-A03A-34BF266E0268}" type="sibTrans" cxnId="{760772AD-A88E-48BE-8975-868D3EE566AE}">
      <dgm:prSet/>
      <dgm:spPr/>
      <dgm:t>
        <a:bodyPr/>
        <a:lstStyle/>
        <a:p>
          <a:endParaRPr lang="fr-FR"/>
        </a:p>
      </dgm:t>
    </dgm:pt>
    <dgm:pt modelId="{67D44A1F-7DD8-45F3-939E-2353238CDD7E}">
      <dgm:prSet phldrT="[Texte]" custT="1"/>
      <dgm:spPr>
        <a:solidFill>
          <a:schemeClr val="bg1"/>
        </a:solidFill>
        <a:ln>
          <a:solidFill>
            <a:schemeClr val="tx1"/>
          </a:solidFill>
        </a:ln>
      </dgm:spPr>
      <dgm:t>
        <a:bodyPr/>
        <a:lstStyle/>
        <a:p>
          <a:r>
            <a:rPr lang="fr-FR" sz="2000" b="1" dirty="0">
              <a:solidFill>
                <a:schemeClr val="tx1"/>
              </a:solidFill>
            </a:rPr>
            <a:t>1880-1914</a:t>
          </a:r>
        </a:p>
      </dgm:t>
    </dgm:pt>
    <dgm:pt modelId="{8EC6AB2B-7641-4BAE-A068-6D8BAB942D18}" type="parTrans" cxnId="{BA7E69E9-E53A-433A-A8D7-AE84C4B8D042}">
      <dgm:prSet/>
      <dgm:spPr/>
      <dgm:t>
        <a:bodyPr/>
        <a:lstStyle/>
        <a:p>
          <a:endParaRPr lang="fr-FR"/>
        </a:p>
      </dgm:t>
    </dgm:pt>
    <dgm:pt modelId="{F019A9A2-4A87-484B-B600-BEE8014C8E37}" type="sibTrans" cxnId="{BA7E69E9-E53A-433A-A8D7-AE84C4B8D042}">
      <dgm:prSet/>
      <dgm:spPr/>
      <dgm:t>
        <a:bodyPr/>
        <a:lstStyle/>
        <a:p>
          <a:endParaRPr lang="fr-FR"/>
        </a:p>
      </dgm:t>
    </dgm:pt>
    <dgm:pt modelId="{CCA4FA75-5078-4F9A-B69E-377625BCAA57}">
      <dgm:prSet phldrT="[Texte]" custT="1"/>
      <dgm:spPr>
        <a:solidFill>
          <a:schemeClr val="tx1"/>
        </a:solidFill>
        <a:ln>
          <a:solidFill>
            <a:schemeClr val="tx1"/>
          </a:solidFill>
        </a:ln>
      </dgm:spPr>
      <dgm:t>
        <a:bodyPr/>
        <a:lstStyle/>
        <a:p>
          <a:r>
            <a:rPr lang="fr-FR" sz="2000" b="1" dirty="0">
              <a:solidFill>
                <a:schemeClr val="bg1"/>
              </a:solidFill>
            </a:rPr>
            <a:t>1914-1950</a:t>
          </a:r>
        </a:p>
      </dgm:t>
    </dgm:pt>
    <dgm:pt modelId="{3B624CAC-69D0-4710-8F2A-2D8C27321422}" type="parTrans" cxnId="{224F2B6E-0E2B-425C-AB81-94132F817E32}">
      <dgm:prSet/>
      <dgm:spPr/>
      <dgm:t>
        <a:bodyPr/>
        <a:lstStyle/>
        <a:p>
          <a:endParaRPr lang="fr-FR"/>
        </a:p>
      </dgm:t>
    </dgm:pt>
    <dgm:pt modelId="{3137A4A1-6EC6-4B1F-885D-D3A1135120B4}" type="sibTrans" cxnId="{224F2B6E-0E2B-425C-AB81-94132F817E32}">
      <dgm:prSet/>
      <dgm:spPr/>
      <dgm:t>
        <a:bodyPr/>
        <a:lstStyle/>
        <a:p>
          <a:endParaRPr lang="fr-FR"/>
        </a:p>
      </dgm:t>
    </dgm:pt>
    <dgm:pt modelId="{07834AE5-2D27-4B70-8529-7946531766CB}">
      <dgm:prSet phldrT="[Texte]" custT="1"/>
      <dgm:spPr>
        <a:noFill/>
        <a:ln>
          <a:solidFill>
            <a:schemeClr val="tx1"/>
          </a:solidFill>
        </a:ln>
      </dgm:spPr>
      <dgm:t>
        <a:bodyPr/>
        <a:lstStyle/>
        <a:p>
          <a:r>
            <a:rPr lang="fr-FR" sz="2000" b="1" dirty="0">
              <a:solidFill>
                <a:schemeClr val="tx1"/>
              </a:solidFill>
            </a:rPr>
            <a:t>1973 ET CONCLUSION</a:t>
          </a:r>
        </a:p>
      </dgm:t>
    </dgm:pt>
    <dgm:pt modelId="{F15D2C1B-D21B-47EE-9DB0-11586970F2AE}" type="parTrans" cxnId="{3DFE8515-BE1F-417E-9415-97EFC33B7E22}">
      <dgm:prSet/>
      <dgm:spPr/>
      <dgm:t>
        <a:bodyPr/>
        <a:lstStyle/>
        <a:p>
          <a:endParaRPr lang="fr-FR"/>
        </a:p>
      </dgm:t>
    </dgm:pt>
    <dgm:pt modelId="{C49291DA-D6E6-4005-AADB-18AB50FB88E1}" type="sibTrans" cxnId="{3DFE8515-BE1F-417E-9415-97EFC33B7E2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82060DB-0C39-4237-9363-325747D89F11}" type="pres">
      <dgm:prSet presAssocID="{565E850F-C417-4A02-81ED-2457C6C4FCF9}" presName="parTxOnly" presStyleLbl="node1" presStyleIdx="1" presStyleCnt="5" custScaleX="97493">
        <dgm:presLayoutVars>
          <dgm:bulletEnabled val="1"/>
        </dgm:presLayoutVars>
      </dgm:prSet>
      <dgm:spPr/>
    </dgm:pt>
    <dgm:pt modelId="{88430870-FB28-42B8-A8B2-B8718BFB23C3}" type="pres">
      <dgm:prSet presAssocID="{2AE6B8E1-204A-4E8A-A03A-34BF266E0268}" presName="parSpace" presStyleCnt="0"/>
      <dgm:spPr/>
    </dgm:pt>
    <dgm:pt modelId="{FAA0B391-D599-4899-B9AD-E464A0C1F98D}" type="pres">
      <dgm:prSet presAssocID="{67D44A1F-7DD8-45F3-939E-2353238CDD7E}" presName="parTxOnly" presStyleLbl="node1" presStyleIdx="2" presStyleCnt="5" custScaleX="120318">
        <dgm:presLayoutVars>
          <dgm:bulletEnabled val="1"/>
        </dgm:presLayoutVars>
      </dgm:prSet>
      <dgm:spPr/>
    </dgm:pt>
    <dgm:pt modelId="{7B55132A-4D1F-42E1-AB84-C9111EB8BEA1}" type="pres">
      <dgm:prSet presAssocID="{F019A9A2-4A87-484B-B600-BEE8014C8E37}" presName="parSpace" presStyleCnt="0"/>
      <dgm:spPr/>
    </dgm:pt>
    <dgm:pt modelId="{0705957A-0D78-4612-903D-0CF71B363A75}" type="pres">
      <dgm:prSet presAssocID="{CCA4FA75-5078-4F9A-B69E-377625BCAA57}" presName="parTxOnly" presStyleLbl="node1" presStyleIdx="3" presStyleCnt="5" custScaleX="126312">
        <dgm:presLayoutVars>
          <dgm:bulletEnabled val="1"/>
        </dgm:presLayoutVars>
      </dgm:prSet>
      <dgm:spPr/>
    </dgm:pt>
    <dgm:pt modelId="{190C9FEA-150C-43A0-98FE-AD73A33BF739}" type="pres">
      <dgm:prSet presAssocID="{3137A4A1-6EC6-4B1F-885D-D3A1135120B4}" presName="parSpace" presStyleCnt="0"/>
      <dgm:spPr/>
    </dgm:pt>
    <dgm:pt modelId="{F0365DA1-4532-4E07-B82F-8AD651543683}" type="pres">
      <dgm:prSet presAssocID="{07834AE5-2D27-4B70-8529-7946531766CB}" presName="parTxOnly" presStyleLbl="node1" presStyleIdx="4" presStyleCnt="5">
        <dgm:presLayoutVars>
          <dgm:bulletEnabled val="1"/>
        </dgm:presLayoutVars>
      </dgm:prSet>
      <dgm:spPr/>
    </dgm:pt>
  </dgm:ptLst>
  <dgm:cxnLst>
    <dgm:cxn modelId="{3DFE8515-BE1F-417E-9415-97EFC33B7E22}" srcId="{C8264D26-C737-424E-8883-FB8D044BE09E}" destId="{07834AE5-2D27-4B70-8529-7946531766CB}" srcOrd="4" destOrd="0" parTransId="{F15D2C1B-D21B-47EE-9DB0-11586970F2AE}" sibTransId="{C49291DA-D6E6-4005-AADB-18AB50FB88E1}"/>
    <dgm:cxn modelId="{3D396B18-85DB-434D-954B-04F7F4321319}" type="presOf" srcId="{565E850F-C417-4A02-81ED-2457C6C4FCF9}" destId="{782060DB-0C39-4237-9363-325747D89F11}"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0DC6203E-19E1-4F97-946D-AED5B130078E}" type="presOf" srcId="{CCA4FA75-5078-4F9A-B69E-377625BCAA57}" destId="{0705957A-0D78-4612-903D-0CF71B363A75}"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224F2B6E-0E2B-425C-AB81-94132F817E32}" srcId="{C8264D26-C737-424E-8883-FB8D044BE09E}" destId="{CCA4FA75-5078-4F9A-B69E-377625BCAA57}" srcOrd="3" destOrd="0" parTransId="{3B624CAC-69D0-4710-8F2A-2D8C27321422}" sibTransId="{3137A4A1-6EC6-4B1F-885D-D3A1135120B4}"/>
    <dgm:cxn modelId="{8F047080-4569-4097-949A-903E9FA5369B}" srcId="{C8264D26-C737-424E-8883-FB8D044BE09E}" destId="{D8DB52DC-E88B-4B9B-A2F3-A040C0219333}" srcOrd="0" destOrd="0" parTransId="{3B034E90-F1FC-446B-82A2-5851EBAA8F83}" sibTransId="{B5992E1B-3AD9-467A-9863-3B8B9593CF96}"/>
    <dgm:cxn modelId="{4CA69591-60C3-41E5-91A2-6C2039B13D6E}" type="presOf" srcId="{67D44A1F-7DD8-45F3-939E-2353238CDD7E}" destId="{FAA0B391-D599-4899-B9AD-E464A0C1F98D}" srcOrd="0" destOrd="0" presId="urn:microsoft.com/office/officeart/2005/8/layout/hChevron3"/>
    <dgm:cxn modelId="{760772AD-A88E-48BE-8975-868D3EE566AE}" srcId="{C8264D26-C737-424E-8883-FB8D044BE09E}" destId="{565E850F-C417-4A02-81ED-2457C6C4FCF9}" srcOrd="1" destOrd="0" parTransId="{974F6401-170C-48F2-8596-56F37782E9B1}" sibTransId="{2AE6B8E1-204A-4E8A-A03A-34BF266E0268}"/>
    <dgm:cxn modelId="{BA7E69E9-E53A-433A-A8D7-AE84C4B8D042}" srcId="{C8264D26-C737-424E-8883-FB8D044BE09E}" destId="{67D44A1F-7DD8-45F3-939E-2353238CDD7E}" srcOrd="2" destOrd="0" parTransId="{8EC6AB2B-7641-4BAE-A068-6D8BAB942D18}" sibTransId="{F019A9A2-4A87-484B-B600-BEE8014C8E37}"/>
    <dgm:cxn modelId="{A3F9A7ED-74BC-4B52-8AD6-BC35DDAFB551}" type="presOf" srcId="{07834AE5-2D27-4B70-8529-7946531766CB}" destId="{F0365DA1-4532-4E07-B82F-8AD651543683}" srcOrd="0" destOrd="0" presId="urn:microsoft.com/office/officeart/2005/8/layout/hChevron3"/>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4B4793A0-4114-45BD-8890-BAB7724FC0EC}" type="presParOf" srcId="{CF3CFDC7-DB5E-469E-A5D7-EC25EA2A317E}" destId="{782060DB-0C39-4237-9363-325747D89F11}" srcOrd="2" destOrd="0" presId="urn:microsoft.com/office/officeart/2005/8/layout/hChevron3"/>
    <dgm:cxn modelId="{0958171F-7320-4257-8F3C-C4036922DA3C}" type="presParOf" srcId="{CF3CFDC7-DB5E-469E-A5D7-EC25EA2A317E}" destId="{88430870-FB28-42B8-A8B2-B8718BFB23C3}" srcOrd="3" destOrd="0" presId="urn:microsoft.com/office/officeart/2005/8/layout/hChevron3"/>
    <dgm:cxn modelId="{B2BFBCA9-7A04-40AE-9304-FF5DCE5C5DAB}" type="presParOf" srcId="{CF3CFDC7-DB5E-469E-A5D7-EC25EA2A317E}" destId="{FAA0B391-D599-4899-B9AD-E464A0C1F98D}" srcOrd="4" destOrd="0" presId="urn:microsoft.com/office/officeart/2005/8/layout/hChevron3"/>
    <dgm:cxn modelId="{93EC2917-CDB6-4F88-81B4-0D86E95EF8D5}" type="presParOf" srcId="{CF3CFDC7-DB5E-469E-A5D7-EC25EA2A317E}" destId="{7B55132A-4D1F-42E1-AB84-C9111EB8BEA1}" srcOrd="5" destOrd="0" presId="urn:microsoft.com/office/officeart/2005/8/layout/hChevron3"/>
    <dgm:cxn modelId="{9EE9A010-EC76-4256-BF21-482F77DAD69B}" type="presParOf" srcId="{CF3CFDC7-DB5E-469E-A5D7-EC25EA2A317E}" destId="{0705957A-0D78-4612-903D-0CF71B363A75}" srcOrd="6" destOrd="0" presId="urn:microsoft.com/office/officeart/2005/8/layout/hChevron3"/>
    <dgm:cxn modelId="{7AE3C4B9-A1F0-42BA-848D-BB6D585106E6}" type="presParOf" srcId="{CF3CFDC7-DB5E-469E-A5D7-EC25EA2A317E}" destId="{190C9FEA-150C-43A0-98FE-AD73A33BF739}" srcOrd="7" destOrd="0" presId="urn:microsoft.com/office/officeart/2005/8/layout/hChevron3"/>
    <dgm:cxn modelId="{A628832F-A507-443C-AFEB-B2BFFB3893EA}" type="presParOf" srcId="{CF3CFDC7-DB5E-469E-A5D7-EC25EA2A317E}" destId="{F0365DA1-4532-4E07-B82F-8AD651543683}"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000" kern="1200" dirty="0">
              <a:solidFill>
                <a:schemeClr val="tx1"/>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565E850F-C417-4A02-81ED-2457C6C4FCF9}">
      <dgm:prSet phldrT="[Texte]" custT="1"/>
      <dgm:spPr>
        <a:noFill/>
        <a:ln>
          <a:solidFill>
            <a:schemeClr val="tx1"/>
          </a:solidFill>
        </a:ln>
      </dgm:spPr>
      <dgm:t>
        <a:bodyPr/>
        <a:lstStyle/>
        <a:p>
          <a:r>
            <a:rPr lang="fr-FR" sz="2000" b="1" dirty="0">
              <a:solidFill>
                <a:schemeClr val="tx1"/>
              </a:solidFill>
            </a:rPr>
            <a:t>LES PREMICES</a:t>
          </a:r>
        </a:p>
      </dgm:t>
    </dgm:pt>
    <dgm:pt modelId="{974F6401-170C-48F2-8596-56F37782E9B1}" type="parTrans" cxnId="{760772AD-A88E-48BE-8975-868D3EE566AE}">
      <dgm:prSet/>
      <dgm:spPr/>
      <dgm:t>
        <a:bodyPr/>
        <a:lstStyle/>
        <a:p>
          <a:endParaRPr lang="fr-FR"/>
        </a:p>
      </dgm:t>
    </dgm:pt>
    <dgm:pt modelId="{2AE6B8E1-204A-4E8A-A03A-34BF266E0268}" type="sibTrans" cxnId="{760772AD-A88E-48BE-8975-868D3EE566AE}">
      <dgm:prSet/>
      <dgm:spPr/>
      <dgm:t>
        <a:bodyPr/>
        <a:lstStyle/>
        <a:p>
          <a:endParaRPr lang="fr-FR"/>
        </a:p>
      </dgm:t>
    </dgm:pt>
    <dgm:pt modelId="{67D44A1F-7DD8-45F3-939E-2353238CDD7E}">
      <dgm:prSet phldrT="[Texte]" custT="1"/>
      <dgm:spPr>
        <a:solidFill>
          <a:schemeClr val="bg1"/>
        </a:solidFill>
        <a:ln>
          <a:solidFill>
            <a:schemeClr val="tx1"/>
          </a:solidFill>
        </a:ln>
      </dgm:spPr>
      <dgm:t>
        <a:bodyPr/>
        <a:lstStyle/>
        <a:p>
          <a:r>
            <a:rPr lang="fr-FR" sz="2000" b="1" dirty="0">
              <a:solidFill>
                <a:schemeClr val="tx1"/>
              </a:solidFill>
            </a:rPr>
            <a:t>1880-1914</a:t>
          </a:r>
        </a:p>
      </dgm:t>
    </dgm:pt>
    <dgm:pt modelId="{8EC6AB2B-7641-4BAE-A068-6D8BAB942D18}" type="parTrans" cxnId="{BA7E69E9-E53A-433A-A8D7-AE84C4B8D042}">
      <dgm:prSet/>
      <dgm:spPr/>
      <dgm:t>
        <a:bodyPr/>
        <a:lstStyle/>
        <a:p>
          <a:endParaRPr lang="fr-FR"/>
        </a:p>
      </dgm:t>
    </dgm:pt>
    <dgm:pt modelId="{F019A9A2-4A87-484B-B600-BEE8014C8E37}" type="sibTrans" cxnId="{BA7E69E9-E53A-433A-A8D7-AE84C4B8D042}">
      <dgm:prSet/>
      <dgm:spPr/>
      <dgm:t>
        <a:bodyPr/>
        <a:lstStyle/>
        <a:p>
          <a:endParaRPr lang="fr-FR"/>
        </a:p>
      </dgm:t>
    </dgm:pt>
    <dgm:pt modelId="{CCA4FA75-5078-4F9A-B69E-377625BCAA57}">
      <dgm:prSet phldrT="[Texte]" custT="1"/>
      <dgm:spPr>
        <a:solidFill>
          <a:schemeClr val="bg1"/>
        </a:solidFill>
        <a:ln>
          <a:solidFill>
            <a:schemeClr val="tx1"/>
          </a:solidFill>
        </a:ln>
      </dgm:spPr>
      <dgm:t>
        <a:bodyPr/>
        <a:lstStyle/>
        <a:p>
          <a:r>
            <a:rPr lang="fr-FR" sz="2000" b="1" dirty="0">
              <a:solidFill>
                <a:schemeClr val="tx1"/>
              </a:solidFill>
            </a:rPr>
            <a:t>1914-1950</a:t>
          </a:r>
        </a:p>
      </dgm:t>
    </dgm:pt>
    <dgm:pt modelId="{3B624CAC-69D0-4710-8F2A-2D8C27321422}" type="parTrans" cxnId="{224F2B6E-0E2B-425C-AB81-94132F817E32}">
      <dgm:prSet/>
      <dgm:spPr/>
      <dgm:t>
        <a:bodyPr/>
        <a:lstStyle/>
        <a:p>
          <a:endParaRPr lang="fr-FR"/>
        </a:p>
      </dgm:t>
    </dgm:pt>
    <dgm:pt modelId="{3137A4A1-6EC6-4B1F-885D-D3A1135120B4}" type="sibTrans" cxnId="{224F2B6E-0E2B-425C-AB81-94132F817E32}">
      <dgm:prSet/>
      <dgm:spPr/>
      <dgm:t>
        <a:bodyPr/>
        <a:lstStyle/>
        <a:p>
          <a:endParaRPr lang="fr-FR"/>
        </a:p>
      </dgm:t>
    </dgm:pt>
    <dgm:pt modelId="{07834AE5-2D27-4B70-8529-7946531766CB}">
      <dgm:prSet phldrT="[Texte]" custT="1"/>
      <dgm:spPr>
        <a:solidFill>
          <a:schemeClr val="tx1"/>
        </a:solidFill>
        <a:ln>
          <a:solidFill>
            <a:schemeClr val="tx1"/>
          </a:solidFill>
        </a:ln>
      </dgm:spPr>
      <dgm:t>
        <a:bodyPr/>
        <a:lstStyle/>
        <a:p>
          <a:r>
            <a:rPr lang="fr-FR" sz="2000" b="1" dirty="0">
              <a:solidFill>
                <a:schemeClr val="bg1"/>
              </a:solidFill>
            </a:rPr>
            <a:t>1973 ET CONCLUSION</a:t>
          </a:r>
        </a:p>
      </dgm:t>
    </dgm:pt>
    <dgm:pt modelId="{F15D2C1B-D21B-47EE-9DB0-11586970F2AE}" type="parTrans" cxnId="{3DFE8515-BE1F-417E-9415-97EFC33B7E22}">
      <dgm:prSet/>
      <dgm:spPr/>
      <dgm:t>
        <a:bodyPr/>
        <a:lstStyle/>
        <a:p>
          <a:endParaRPr lang="fr-FR"/>
        </a:p>
      </dgm:t>
    </dgm:pt>
    <dgm:pt modelId="{C49291DA-D6E6-4005-AADB-18AB50FB88E1}" type="sibTrans" cxnId="{3DFE8515-BE1F-417E-9415-97EFC33B7E2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82060DB-0C39-4237-9363-325747D89F11}" type="pres">
      <dgm:prSet presAssocID="{565E850F-C417-4A02-81ED-2457C6C4FCF9}" presName="parTxOnly" presStyleLbl="node1" presStyleIdx="1" presStyleCnt="5" custScaleX="97493">
        <dgm:presLayoutVars>
          <dgm:bulletEnabled val="1"/>
        </dgm:presLayoutVars>
      </dgm:prSet>
      <dgm:spPr/>
    </dgm:pt>
    <dgm:pt modelId="{88430870-FB28-42B8-A8B2-B8718BFB23C3}" type="pres">
      <dgm:prSet presAssocID="{2AE6B8E1-204A-4E8A-A03A-34BF266E0268}" presName="parSpace" presStyleCnt="0"/>
      <dgm:spPr/>
    </dgm:pt>
    <dgm:pt modelId="{FAA0B391-D599-4899-B9AD-E464A0C1F98D}" type="pres">
      <dgm:prSet presAssocID="{67D44A1F-7DD8-45F3-939E-2353238CDD7E}" presName="parTxOnly" presStyleLbl="node1" presStyleIdx="2" presStyleCnt="5" custScaleX="120318">
        <dgm:presLayoutVars>
          <dgm:bulletEnabled val="1"/>
        </dgm:presLayoutVars>
      </dgm:prSet>
      <dgm:spPr/>
    </dgm:pt>
    <dgm:pt modelId="{7B55132A-4D1F-42E1-AB84-C9111EB8BEA1}" type="pres">
      <dgm:prSet presAssocID="{F019A9A2-4A87-484B-B600-BEE8014C8E37}" presName="parSpace" presStyleCnt="0"/>
      <dgm:spPr/>
    </dgm:pt>
    <dgm:pt modelId="{0705957A-0D78-4612-903D-0CF71B363A75}" type="pres">
      <dgm:prSet presAssocID="{CCA4FA75-5078-4F9A-B69E-377625BCAA57}" presName="parTxOnly" presStyleLbl="node1" presStyleIdx="3" presStyleCnt="5" custScaleX="126312">
        <dgm:presLayoutVars>
          <dgm:bulletEnabled val="1"/>
        </dgm:presLayoutVars>
      </dgm:prSet>
      <dgm:spPr/>
    </dgm:pt>
    <dgm:pt modelId="{190C9FEA-150C-43A0-98FE-AD73A33BF739}" type="pres">
      <dgm:prSet presAssocID="{3137A4A1-6EC6-4B1F-885D-D3A1135120B4}" presName="parSpace" presStyleCnt="0"/>
      <dgm:spPr/>
    </dgm:pt>
    <dgm:pt modelId="{F0365DA1-4532-4E07-B82F-8AD651543683}" type="pres">
      <dgm:prSet presAssocID="{07834AE5-2D27-4B70-8529-7946531766CB}" presName="parTxOnly" presStyleLbl="node1" presStyleIdx="4" presStyleCnt="5">
        <dgm:presLayoutVars>
          <dgm:bulletEnabled val="1"/>
        </dgm:presLayoutVars>
      </dgm:prSet>
      <dgm:spPr/>
    </dgm:pt>
  </dgm:ptLst>
  <dgm:cxnLst>
    <dgm:cxn modelId="{3DFE8515-BE1F-417E-9415-97EFC33B7E22}" srcId="{C8264D26-C737-424E-8883-FB8D044BE09E}" destId="{07834AE5-2D27-4B70-8529-7946531766CB}" srcOrd="4" destOrd="0" parTransId="{F15D2C1B-D21B-47EE-9DB0-11586970F2AE}" sibTransId="{C49291DA-D6E6-4005-AADB-18AB50FB88E1}"/>
    <dgm:cxn modelId="{3D396B18-85DB-434D-954B-04F7F4321319}" type="presOf" srcId="{565E850F-C417-4A02-81ED-2457C6C4FCF9}" destId="{782060DB-0C39-4237-9363-325747D89F11}"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0DC6203E-19E1-4F97-946D-AED5B130078E}" type="presOf" srcId="{CCA4FA75-5078-4F9A-B69E-377625BCAA57}" destId="{0705957A-0D78-4612-903D-0CF71B363A75}"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224F2B6E-0E2B-425C-AB81-94132F817E32}" srcId="{C8264D26-C737-424E-8883-FB8D044BE09E}" destId="{CCA4FA75-5078-4F9A-B69E-377625BCAA57}" srcOrd="3" destOrd="0" parTransId="{3B624CAC-69D0-4710-8F2A-2D8C27321422}" sibTransId="{3137A4A1-6EC6-4B1F-885D-D3A1135120B4}"/>
    <dgm:cxn modelId="{8F047080-4569-4097-949A-903E9FA5369B}" srcId="{C8264D26-C737-424E-8883-FB8D044BE09E}" destId="{D8DB52DC-E88B-4B9B-A2F3-A040C0219333}" srcOrd="0" destOrd="0" parTransId="{3B034E90-F1FC-446B-82A2-5851EBAA8F83}" sibTransId="{B5992E1B-3AD9-467A-9863-3B8B9593CF96}"/>
    <dgm:cxn modelId="{4CA69591-60C3-41E5-91A2-6C2039B13D6E}" type="presOf" srcId="{67D44A1F-7DD8-45F3-939E-2353238CDD7E}" destId="{FAA0B391-D599-4899-B9AD-E464A0C1F98D}" srcOrd="0" destOrd="0" presId="urn:microsoft.com/office/officeart/2005/8/layout/hChevron3"/>
    <dgm:cxn modelId="{760772AD-A88E-48BE-8975-868D3EE566AE}" srcId="{C8264D26-C737-424E-8883-FB8D044BE09E}" destId="{565E850F-C417-4A02-81ED-2457C6C4FCF9}" srcOrd="1" destOrd="0" parTransId="{974F6401-170C-48F2-8596-56F37782E9B1}" sibTransId="{2AE6B8E1-204A-4E8A-A03A-34BF266E0268}"/>
    <dgm:cxn modelId="{BA7E69E9-E53A-433A-A8D7-AE84C4B8D042}" srcId="{C8264D26-C737-424E-8883-FB8D044BE09E}" destId="{67D44A1F-7DD8-45F3-939E-2353238CDD7E}" srcOrd="2" destOrd="0" parTransId="{8EC6AB2B-7641-4BAE-A068-6D8BAB942D18}" sibTransId="{F019A9A2-4A87-484B-B600-BEE8014C8E37}"/>
    <dgm:cxn modelId="{A3F9A7ED-74BC-4B52-8AD6-BC35DDAFB551}" type="presOf" srcId="{07834AE5-2D27-4B70-8529-7946531766CB}" destId="{F0365DA1-4532-4E07-B82F-8AD651543683}" srcOrd="0" destOrd="0" presId="urn:microsoft.com/office/officeart/2005/8/layout/hChevron3"/>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4B4793A0-4114-45BD-8890-BAB7724FC0EC}" type="presParOf" srcId="{CF3CFDC7-DB5E-469E-A5D7-EC25EA2A317E}" destId="{782060DB-0C39-4237-9363-325747D89F11}" srcOrd="2" destOrd="0" presId="urn:microsoft.com/office/officeart/2005/8/layout/hChevron3"/>
    <dgm:cxn modelId="{0958171F-7320-4257-8F3C-C4036922DA3C}" type="presParOf" srcId="{CF3CFDC7-DB5E-469E-A5D7-EC25EA2A317E}" destId="{88430870-FB28-42B8-A8B2-B8718BFB23C3}" srcOrd="3" destOrd="0" presId="urn:microsoft.com/office/officeart/2005/8/layout/hChevron3"/>
    <dgm:cxn modelId="{B2BFBCA9-7A04-40AE-9304-FF5DCE5C5DAB}" type="presParOf" srcId="{CF3CFDC7-DB5E-469E-A5D7-EC25EA2A317E}" destId="{FAA0B391-D599-4899-B9AD-E464A0C1F98D}" srcOrd="4" destOrd="0" presId="urn:microsoft.com/office/officeart/2005/8/layout/hChevron3"/>
    <dgm:cxn modelId="{93EC2917-CDB6-4F88-81B4-0D86E95EF8D5}" type="presParOf" srcId="{CF3CFDC7-DB5E-469E-A5D7-EC25EA2A317E}" destId="{7B55132A-4D1F-42E1-AB84-C9111EB8BEA1}" srcOrd="5" destOrd="0" presId="urn:microsoft.com/office/officeart/2005/8/layout/hChevron3"/>
    <dgm:cxn modelId="{9EE9A010-EC76-4256-BF21-482F77DAD69B}" type="presParOf" srcId="{CF3CFDC7-DB5E-469E-A5D7-EC25EA2A317E}" destId="{0705957A-0D78-4612-903D-0CF71B363A75}" srcOrd="6" destOrd="0" presId="urn:microsoft.com/office/officeart/2005/8/layout/hChevron3"/>
    <dgm:cxn modelId="{7AE3C4B9-A1F0-42BA-848D-BB6D585106E6}" type="presParOf" srcId="{CF3CFDC7-DB5E-469E-A5D7-EC25EA2A317E}" destId="{190C9FEA-150C-43A0-98FE-AD73A33BF739}" srcOrd="7" destOrd="0" presId="urn:microsoft.com/office/officeart/2005/8/layout/hChevron3"/>
    <dgm:cxn modelId="{A628832F-A507-443C-AFEB-B2BFFB3893EA}" type="presParOf" srcId="{CF3CFDC7-DB5E-469E-A5D7-EC25EA2A317E}" destId="{F0365DA1-4532-4E07-B82F-8AD651543683}"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3624" y="0"/>
          <a:ext cx="2625328" cy="634028"/>
        </a:xfrm>
        <a:prstGeom prst="homePlate">
          <a:avLst/>
        </a:prstGeom>
        <a:solidFill>
          <a:schemeClr val="dk1"/>
        </a:solid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000" kern="1200" dirty="0">
              <a:solidFill>
                <a:schemeClr val="bg1"/>
              </a:solidFill>
              <a:latin typeface="Franklin Gothic Book" panose="020B0503020102020204"/>
              <a:ea typeface="+mn-ea"/>
              <a:cs typeface="+mn-cs"/>
            </a:rPr>
            <a:t>INTRODUCTION</a:t>
          </a:r>
        </a:p>
      </dsp:txBody>
      <dsp:txXfrm>
        <a:off x="3624" y="0"/>
        <a:ext cx="2466821" cy="634028"/>
      </dsp:txXfrm>
    </dsp:sp>
    <dsp:sp modelId="{782060DB-0C39-4237-9363-325747D89F11}">
      <dsp:nvSpPr>
        <dsp:cNvPr id="0" name=""/>
        <dsp:cNvSpPr/>
      </dsp:nvSpPr>
      <dsp:spPr>
        <a:xfrm>
          <a:off x="2103886" y="0"/>
          <a:ext cx="2559511"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LES PREMICES</a:t>
          </a:r>
        </a:p>
      </dsp:txBody>
      <dsp:txXfrm>
        <a:off x="2420900" y="0"/>
        <a:ext cx="1925483" cy="634028"/>
      </dsp:txXfrm>
    </dsp:sp>
    <dsp:sp modelId="{FAA0B391-D599-4899-B9AD-E464A0C1F98D}">
      <dsp:nvSpPr>
        <dsp:cNvPr id="0" name=""/>
        <dsp:cNvSpPr/>
      </dsp:nvSpPr>
      <dsp:spPr>
        <a:xfrm>
          <a:off x="4138332" y="0"/>
          <a:ext cx="3158742"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1880-1914</a:t>
          </a:r>
        </a:p>
      </dsp:txBody>
      <dsp:txXfrm>
        <a:off x="4455346" y="0"/>
        <a:ext cx="2524714" cy="634028"/>
      </dsp:txXfrm>
    </dsp:sp>
    <dsp:sp modelId="{0705957A-0D78-4612-903D-0CF71B363A75}">
      <dsp:nvSpPr>
        <dsp:cNvPr id="0" name=""/>
        <dsp:cNvSpPr/>
      </dsp:nvSpPr>
      <dsp:spPr>
        <a:xfrm>
          <a:off x="6772008" y="0"/>
          <a:ext cx="3316104"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1914-1950</a:t>
          </a:r>
        </a:p>
      </dsp:txBody>
      <dsp:txXfrm>
        <a:off x="7089022" y="0"/>
        <a:ext cx="2682076" cy="634028"/>
      </dsp:txXfrm>
    </dsp:sp>
    <dsp:sp modelId="{F0365DA1-4532-4E07-B82F-8AD651543683}">
      <dsp:nvSpPr>
        <dsp:cNvPr id="0" name=""/>
        <dsp:cNvSpPr/>
      </dsp:nvSpPr>
      <dsp:spPr>
        <a:xfrm>
          <a:off x="9563047" y="0"/>
          <a:ext cx="2625328"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1973 ET CONCLUSION</a:t>
          </a:r>
        </a:p>
      </dsp:txBody>
      <dsp:txXfrm>
        <a:off x="9880061" y="0"/>
        <a:ext cx="1991300" cy="634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3624" y="0"/>
          <a:ext cx="2625328"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000" b="1" kern="1200" dirty="0">
              <a:solidFill>
                <a:schemeClr val="tx1"/>
              </a:solidFill>
              <a:latin typeface="Franklin Gothic Book" panose="020B0503020102020204"/>
              <a:ea typeface="+mn-ea"/>
              <a:cs typeface="+mn-cs"/>
            </a:rPr>
            <a:t>INTRODUCTION</a:t>
          </a:r>
        </a:p>
      </dsp:txBody>
      <dsp:txXfrm>
        <a:off x="3624" y="0"/>
        <a:ext cx="2466821" cy="634028"/>
      </dsp:txXfrm>
    </dsp:sp>
    <dsp:sp modelId="{782060DB-0C39-4237-9363-325747D89F11}">
      <dsp:nvSpPr>
        <dsp:cNvPr id="0" name=""/>
        <dsp:cNvSpPr/>
      </dsp:nvSpPr>
      <dsp:spPr>
        <a:xfrm>
          <a:off x="2103886" y="0"/>
          <a:ext cx="2559511"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bg1"/>
              </a:solidFill>
            </a:rPr>
            <a:t>LES PREMICES</a:t>
          </a:r>
        </a:p>
      </dsp:txBody>
      <dsp:txXfrm>
        <a:off x="2420900" y="0"/>
        <a:ext cx="1925483" cy="634028"/>
      </dsp:txXfrm>
    </dsp:sp>
    <dsp:sp modelId="{FAA0B391-D599-4899-B9AD-E464A0C1F98D}">
      <dsp:nvSpPr>
        <dsp:cNvPr id="0" name=""/>
        <dsp:cNvSpPr/>
      </dsp:nvSpPr>
      <dsp:spPr>
        <a:xfrm>
          <a:off x="4138332" y="0"/>
          <a:ext cx="3158742"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1880-1914</a:t>
          </a:r>
        </a:p>
      </dsp:txBody>
      <dsp:txXfrm>
        <a:off x="4455346" y="0"/>
        <a:ext cx="2524714" cy="634028"/>
      </dsp:txXfrm>
    </dsp:sp>
    <dsp:sp modelId="{0705957A-0D78-4612-903D-0CF71B363A75}">
      <dsp:nvSpPr>
        <dsp:cNvPr id="0" name=""/>
        <dsp:cNvSpPr/>
      </dsp:nvSpPr>
      <dsp:spPr>
        <a:xfrm>
          <a:off x="6772008" y="0"/>
          <a:ext cx="3316104"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1914-1950</a:t>
          </a:r>
        </a:p>
      </dsp:txBody>
      <dsp:txXfrm>
        <a:off x="7089022" y="0"/>
        <a:ext cx="2682076" cy="634028"/>
      </dsp:txXfrm>
    </dsp:sp>
    <dsp:sp modelId="{F0365DA1-4532-4E07-B82F-8AD651543683}">
      <dsp:nvSpPr>
        <dsp:cNvPr id="0" name=""/>
        <dsp:cNvSpPr/>
      </dsp:nvSpPr>
      <dsp:spPr>
        <a:xfrm>
          <a:off x="9563047" y="0"/>
          <a:ext cx="2625328"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1973 ET CONCLUSION</a:t>
          </a:r>
        </a:p>
      </dsp:txBody>
      <dsp:txXfrm>
        <a:off x="9880061" y="0"/>
        <a:ext cx="1991300" cy="634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3808" y="0"/>
          <a:ext cx="2553890"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000" kern="1200" dirty="0">
              <a:solidFill>
                <a:schemeClr val="tx1"/>
              </a:solidFill>
              <a:latin typeface="Franklin Gothic Book" panose="020B0503020102020204"/>
              <a:ea typeface="+mn-ea"/>
              <a:cs typeface="+mn-cs"/>
            </a:rPr>
            <a:t>INTRODUCTION</a:t>
          </a:r>
        </a:p>
      </dsp:txBody>
      <dsp:txXfrm>
        <a:off x="3808" y="0"/>
        <a:ext cx="2395383" cy="634028"/>
      </dsp:txXfrm>
    </dsp:sp>
    <dsp:sp modelId="{782060DB-0C39-4237-9363-325747D89F11}">
      <dsp:nvSpPr>
        <dsp:cNvPr id="0" name=""/>
        <dsp:cNvSpPr/>
      </dsp:nvSpPr>
      <dsp:spPr>
        <a:xfrm>
          <a:off x="2046921" y="0"/>
          <a:ext cx="2821053"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LES PREMICES</a:t>
          </a:r>
        </a:p>
      </dsp:txBody>
      <dsp:txXfrm>
        <a:off x="2363935" y="0"/>
        <a:ext cx="2187025" cy="634028"/>
      </dsp:txXfrm>
    </dsp:sp>
    <dsp:sp modelId="{FAA0B391-D599-4899-B9AD-E464A0C1F98D}">
      <dsp:nvSpPr>
        <dsp:cNvPr id="0" name=""/>
        <dsp:cNvSpPr/>
      </dsp:nvSpPr>
      <dsp:spPr>
        <a:xfrm>
          <a:off x="4357196" y="0"/>
          <a:ext cx="3072790"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bg1"/>
              </a:solidFill>
            </a:rPr>
            <a:t>1880-1914</a:t>
          </a:r>
        </a:p>
      </dsp:txBody>
      <dsp:txXfrm>
        <a:off x="4674210" y="0"/>
        <a:ext cx="2438762" cy="634028"/>
      </dsp:txXfrm>
    </dsp:sp>
    <dsp:sp modelId="{0705957A-0D78-4612-903D-0CF71B363A75}">
      <dsp:nvSpPr>
        <dsp:cNvPr id="0" name=""/>
        <dsp:cNvSpPr/>
      </dsp:nvSpPr>
      <dsp:spPr>
        <a:xfrm>
          <a:off x="6919208" y="0"/>
          <a:ext cx="3225870"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1914-1950</a:t>
          </a:r>
        </a:p>
      </dsp:txBody>
      <dsp:txXfrm>
        <a:off x="7236222" y="0"/>
        <a:ext cx="2591842" cy="634028"/>
      </dsp:txXfrm>
    </dsp:sp>
    <dsp:sp modelId="{F0365DA1-4532-4E07-B82F-8AD651543683}">
      <dsp:nvSpPr>
        <dsp:cNvPr id="0" name=""/>
        <dsp:cNvSpPr/>
      </dsp:nvSpPr>
      <dsp:spPr>
        <a:xfrm>
          <a:off x="9634300" y="0"/>
          <a:ext cx="2553890"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1973 ET CONCLUSION</a:t>
          </a:r>
        </a:p>
      </dsp:txBody>
      <dsp:txXfrm>
        <a:off x="9951314" y="0"/>
        <a:ext cx="1919862" cy="634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3624" y="0"/>
          <a:ext cx="2625328"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000" kern="1200" dirty="0">
              <a:solidFill>
                <a:schemeClr val="tx1"/>
              </a:solidFill>
              <a:latin typeface="Franklin Gothic Book" panose="020B0503020102020204"/>
              <a:ea typeface="+mn-ea"/>
              <a:cs typeface="+mn-cs"/>
            </a:rPr>
            <a:t>INTRODUCTION</a:t>
          </a:r>
        </a:p>
      </dsp:txBody>
      <dsp:txXfrm>
        <a:off x="3624" y="0"/>
        <a:ext cx="2466821" cy="634028"/>
      </dsp:txXfrm>
    </dsp:sp>
    <dsp:sp modelId="{782060DB-0C39-4237-9363-325747D89F11}">
      <dsp:nvSpPr>
        <dsp:cNvPr id="0" name=""/>
        <dsp:cNvSpPr/>
      </dsp:nvSpPr>
      <dsp:spPr>
        <a:xfrm>
          <a:off x="2103886" y="0"/>
          <a:ext cx="2559511"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LES PREMICES</a:t>
          </a:r>
        </a:p>
      </dsp:txBody>
      <dsp:txXfrm>
        <a:off x="2420900" y="0"/>
        <a:ext cx="1925483" cy="634028"/>
      </dsp:txXfrm>
    </dsp:sp>
    <dsp:sp modelId="{FAA0B391-D599-4899-B9AD-E464A0C1F98D}">
      <dsp:nvSpPr>
        <dsp:cNvPr id="0" name=""/>
        <dsp:cNvSpPr/>
      </dsp:nvSpPr>
      <dsp:spPr>
        <a:xfrm>
          <a:off x="4138332" y="0"/>
          <a:ext cx="3158742" cy="634028"/>
        </a:xfrm>
        <a:prstGeom prst="chevron">
          <a:avLst/>
        </a:prstGeom>
        <a:solidFill>
          <a:schemeClr val="bg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1880-1914</a:t>
          </a:r>
        </a:p>
      </dsp:txBody>
      <dsp:txXfrm>
        <a:off x="4455346" y="0"/>
        <a:ext cx="2524714" cy="634028"/>
      </dsp:txXfrm>
    </dsp:sp>
    <dsp:sp modelId="{0705957A-0D78-4612-903D-0CF71B363A75}">
      <dsp:nvSpPr>
        <dsp:cNvPr id="0" name=""/>
        <dsp:cNvSpPr/>
      </dsp:nvSpPr>
      <dsp:spPr>
        <a:xfrm>
          <a:off x="6772008" y="0"/>
          <a:ext cx="3316104"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bg1"/>
              </a:solidFill>
            </a:rPr>
            <a:t>1914-1950</a:t>
          </a:r>
        </a:p>
      </dsp:txBody>
      <dsp:txXfrm>
        <a:off x="7089022" y="0"/>
        <a:ext cx="2682076" cy="634028"/>
      </dsp:txXfrm>
    </dsp:sp>
    <dsp:sp modelId="{F0365DA1-4532-4E07-B82F-8AD651543683}">
      <dsp:nvSpPr>
        <dsp:cNvPr id="0" name=""/>
        <dsp:cNvSpPr/>
      </dsp:nvSpPr>
      <dsp:spPr>
        <a:xfrm>
          <a:off x="9563047" y="0"/>
          <a:ext cx="2625328"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1973 ET CONCLUSION</a:t>
          </a:r>
        </a:p>
      </dsp:txBody>
      <dsp:txXfrm>
        <a:off x="9880061" y="0"/>
        <a:ext cx="1991300" cy="634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3624" y="0"/>
          <a:ext cx="2625328"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000" kern="1200" dirty="0">
              <a:solidFill>
                <a:schemeClr val="tx1"/>
              </a:solidFill>
              <a:latin typeface="Franklin Gothic Book" panose="020B0503020102020204"/>
              <a:ea typeface="+mn-ea"/>
              <a:cs typeface="+mn-cs"/>
            </a:rPr>
            <a:t>INTRODUCTION</a:t>
          </a:r>
        </a:p>
      </dsp:txBody>
      <dsp:txXfrm>
        <a:off x="3624" y="0"/>
        <a:ext cx="2466821" cy="634028"/>
      </dsp:txXfrm>
    </dsp:sp>
    <dsp:sp modelId="{782060DB-0C39-4237-9363-325747D89F11}">
      <dsp:nvSpPr>
        <dsp:cNvPr id="0" name=""/>
        <dsp:cNvSpPr/>
      </dsp:nvSpPr>
      <dsp:spPr>
        <a:xfrm>
          <a:off x="2103886" y="0"/>
          <a:ext cx="2559511"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LES PREMICES</a:t>
          </a:r>
        </a:p>
      </dsp:txBody>
      <dsp:txXfrm>
        <a:off x="2420900" y="0"/>
        <a:ext cx="1925483" cy="634028"/>
      </dsp:txXfrm>
    </dsp:sp>
    <dsp:sp modelId="{FAA0B391-D599-4899-B9AD-E464A0C1F98D}">
      <dsp:nvSpPr>
        <dsp:cNvPr id="0" name=""/>
        <dsp:cNvSpPr/>
      </dsp:nvSpPr>
      <dsp:spPr>
        <a:xfrm>
          <a:off x="4138332" y="0"/>
          <a:ext cx="3158742" cy="634028"/>
        </a:xfrm>
        <a:prstGeom prst="chevron">
          <a:avLst/>
        </a:prstGeom>
        <a:solidFill>
          <a:schemeClr val="bg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1880-1914</a:t>
          </a:r>
        </a:p>
      </dsp:txBody>
      <dsp:txXfrm>
        <a:off x="4455346" y="0"/>
        <a:ext cx="2524714" cy="634028"/>
      </dsp:txXfrm>
    </dsp:sp>
    <dsp:sp modelId="{0705957A-0D78-4612-903D-0CF71B363A75}">
      <dsp:nvSpPr>
        <dsp:cNvPr id="0" name=""/>
        <dsp:cNvSpPr/>
      </dsp:nvSpPr>
      <dsp:spPr>
        <a:xfrm>
          <a:off x="6772008" y="0"/>
          <a:ext cx="3316104" cy="634028"/>
        </a:xfrm>
        <a:prstGeom prst="chevron">
          <a:avLst/>
        </a:prstGeom>
        <a:solidFill>
          <a:schemeClr val="bg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rPr>
            <a:t>1914-1950</a:t>
          </a:r>
        </a:p>
      </dsp:txBody>
      <dsp:txXfrm>
        <a:off x="7089022" y="0"/>
        <a:ext cx="2682076" cy="634028"/>
      </dsp:txXfrm>
    </dsp:sp>
    <dsp:sp modelId="{F0365DA1-4532-4E07-B82F-8AD651543683}">
      <dsp:nvSpPr>
        <dsp:cNvPr id="0" name=""/>
        <dsp:cNvSpPr/>
      </dsp:nvSpPr>
      <dsp:spPr>
        <a:xfrm>
          <a:off x="9563047" y="0"/>
          <a:ext cx="2625328"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bg1"/>
              </a:solidFill>
            </a:rPr>
            <a:t>1973 ET CONCLUSION</a:t>
          </a:r>
        </a:p>
      </dsp:txBody>
      <dsp:txXfrm>
        <a:off x="9880061" y="0"/>
        <a:ext cx="1991300" cy="63402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24E12C2-88BC-40D0-B776-89A4DD81A514}"/>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r>
              <a:rPr lang="fr-FR" dirty="0"/>
              <a:t>PARTIE I             PARTIE II</a:t>
            </a:r>
          </a:p>
        </p:txBody>
      </p:sp>
      <p:sp>
        <p:nvSpPr>
          <p:cNvPr id="3" name="Espace réservé de la date 2">
            <a:extLst>
              <a:ext uri="{FF2B5EF4-FFF2-40B4-BE49-F238E27FC236}">
                <a16:creationId xmlns:a16="http://schemas.microsoft.com/office/drawing/2014/main" id="{637EFCCC-5651-4F81-851E-7FD407D2CE08}"/>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C37390BC-F07A-49A6-BE02-E3FF76107055}" type="datetime1">
              <a:rPr lang="fr-FR" smtClean="0"/>
              <a:t>06/10/2025</a:t>
            </a:fld>
            <a:endParaRPr lang="fr-FR" dirty="0"/>
          </a:p>
        </p:txBody>
      </p:sp>
      <p:sp>
        <p:nvSpPr>
          <p:cNvPr id="5" name="Espace réservé du numéro de diapositive 4">
            <a:extLst>
              <a:ext uri="{FF2B5EF4-FFF2-40B4-BE49-F238E27FC236}">
                <a16:creationId xmlns:a16="http://schemas.microsoft.com/office/drawing/2014/main" id="{99528503-6930-424C-BF97-7DE055217563}"/>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63E6144A-5F7C-4BC5-B8A7-BBB5ECF68059}" type="slidenum">
              <a:rPr lang="fr-FR" smtClean="0"/>
              <a:t>‹N°›</a:t>
            </a:fld>
            <a:endParaRPr lang="fr-FR" dirty="0"/>
          </a:p>
        </p:txBody>
      </p:sp>
      <p:sp>
        <p:nvSpPr>
          <p:cNvPr id="6" name="Espace réservé du pied de page 5">
            <a:extLst>
              <a:ext uri="{FF2B5EF4-FFF2-40B4-BE49-F238E27FC236}">
                <a16:creationId xmlns:a16="http://schemas.microsoft.com/office/drawing/2014/main" id="{B4BEAD0B-A854-4866-AFE9-4798AA74001A}"/>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dirty="0"/>
          </a:p>
        </p:txBody>
      </p:sp>
    </p:spTree>
    <p:extLst>
      <p:ext uri="{BB962C8B-B14F-4D97-AF65-F5344CB8AC3E}">
        <p14:creationId xmlns:p14="http://schemas.microsoft.com/office/powerpoint/2010/main" val="367687391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r>
              <a:rPr lang="fr-FR" dirty="0"/>
              <a:t>PARTIE I             PARTIE II</a:t>
            </a: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47D670E2-ADC7-4B67-B209-765BB81F1FF9}" type="datetime1">
              <a:rPr lang="fr-FR" smtClean="0"/>
              <a:t>06/10/2025</a:t>
            </a:fld>
            <a:endParaRPr lang="fr-FR" dirty="0"/>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dirty="0"/>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endParaRPr lang="fr-FR" dirty="0"/>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dirty="0"/>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EF71B9E-4C0E-400E-928A-B5E8A3A3C2F6}" type="slidenum">
              <a:rPr lang="fr-FR" smtClean="0"/>
              <a:t>‹N°›</a:t>
            </a:fld>
            <a:endParaRPr lang="fr-FR" dirty="0"/>
          </a:p>
        </p:txBody>
      </p:sp>
    </p:spTree>
    <p:extLst>
      <p:ext uri="{BB962C8B-B14F-4D97-AF65-F5344CB8AC3E}">
        <p14:creationId xmlns:p14="http://schemas.microsoft.com/office/powerpoint/2010/main" val="363135529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fn26"/><Relationship Id="rId13" Type="http://schemas.openxmlformats.org/officeDocument/2006/relationships/hyperlink" Target="#fn6"/><Relationship Id="rId18" Type="http://schemas.openxmlformats.org/officeDocument/2006/relationships/hyperlink" Target="#fn31"/><Relationship Id="rId3" Type="http://schemas.openxmlformats.org/officeDocument/2006/relationships/hyperlink" Target="#fn2"/><Relationship Id="rId21" Type="http://schemas.openxmlformats.org/officeDocument/2006/relationships/hyperlink" Target="#fn34"/><Relationship Id="rId7" Type="http://schemas.openxmlformats.org/officeDocument/2006/relationships/hyperlink" Target="#fn25"/><Relationship Id="rId12" Type="http://schemas.openxmlformats.org/officeDocument/2006/relationships/hyperlink" Target="#fn10"/><Relationship Id="rId17" Type="http://schemas.openxmlformats.org/officeDocument/2006/relationships/hyperlink" Target="#fn30"/><Relationship Id="rId2" Type="http://schemas.openxmlformats.org/officeDocument/2006/relationships/slide" Target="../slides/slide29.xml"/><Relationship Id="rId16" Type="http://schemas.openxmlformats.org/officeDocument/2006/relationships/hyperlink" Target="#fn29"/><Relationship Id="rId20" Type="http://schemas.openxmlformats.org/officeDocument/2006/relationships/hyperlink" Target="#fn33"/><Relationship Id="rId1" Type="http://schemas.openxmlformats.org/officeDocument/2006/relationships/notesMaster" Target="../notesMasters/notesMaster1.xml"/><Relationship Id="rId6" Type="http://schemas.openxmlformats.org/officeDocument/2006/relationships/hyperlink" Target="#fn24"/><Relationship Id="rId11" Type="http://schemas.openxmlformats.org/officeDocument/2006/relationships/hyperlink" Target="#fn28"/><Relationship Id="rId5" Type="http://schemas.openxmlformats.org/officeDocument/2006/relationships/hyperlink" Target="#fn23"/><Relationship Id="rId15" Type="http://schemas.openxmlformats.org/officeDocument/2006/relationships/hyperlink" Target="#fn8"/><Relationship Id="rId10" Type="http://schemas.openxmlformats.org/officeDocument/2006/relationships/hyperlink" Target="#fn1"/><Relationship Id="rId19" Type="http://schemas.openxmlformats.org/officeDocument/2006/relationships/hyperlink" Target="#fn32"/><Relationship Id="rId4" Type="http://schemas.openxmlformats.org/officeDocument/2006/relationships/hyperlink" Target="#fn22"/><Relationship Id="rId9" Type="http://schemas.openxmlformats.org/officeDocument/2006/relationships/hyperlink" Target="#fn27"/><Relationship Id="rId14" Type="http://schemas.openxmlformats.org/officeDocument/2006/relationships/hyperlink" Target="#fn14"/></Relationships>
</file>

<file path=ppt/notesSlides/_rels/notesSlide13.xml.rels><?xml version="1.0" encoding="UTF-8" standalone="yes"?>
<Relationships xmlns="http://schemas.openxmlformats.org/package/2006/relationships"><Relationship Id="rId8" Type="http://schemas.openxmlformats.org/officeDocument/2006/relationships/hyperlink" Target="#fn6"/><Relationship Id="rId3" Type="http://schemas.openxmlformats.org/officeDocument/2006/relationships/hyperlink" Target="#fn1"/><Relationship Id="rId7" Type="http://schemas.openxmlformats.org/officeDocument/2006/relationships/hyperlink" Target="#fn5"/><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fn4"/><Relationship Id="rId11" Type="http://schemas.openxmlformats.org/officeDocument/2006/relationships/hyperlink" Target="#fn9"/><Relationship Id="rId5" Type="http://schemas.openxmlformats.org/officeDocument/2006/relationships/hyperlink" Target="#fn3"/><Relationship Id="rId10" Type="http://schemas.openxmlformats.org/officeDocument/2006/relationships/hyperlink" Target="#fn8"/><Relationship Id="rId4" Type="http://schemas.openxmlformats.org/officeDocument/2006/relationships/hyperlink" Target="#fn2"/><Relationship Id="rId9" Type="http://schemas.openxmlformats.org/officeDocument/2006/relationships/hyperlink" Target="#fn7"/></Relationships>
</file>

<file path=ppt/notesSlides/_rels/notesSlide14.xml.rels><?xml version="1.0" encoding="UTF-8" standalone="yes"?>
<Relationships xmlns="http://schemas.openxmlformats.org/package/2006/relationships"><Relationship Id="rId8" Type="http://schemas.openxmlformats.org/officeDocument/2006/relationships/hyperlink" Target="#fn14"/><Relationship Id="rId3" Type="http://schemas.openxmlformats.org/officeDocument/2006/relationships/hyperlink" Target="#fn5"/><Relationship Id="rId7" Type="http://schemas.openxmlformats.org/officeDocument/2006/relationships/hyperlink" Target="#fn13"/><Relationship Id="rId12" Type="http://schemas.openxmlformats.org/officeDocument/2006/relationships/hyperlink" Target="#fn18"/><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fn12"/><Relationship Id="rId11" Type="http://schemas.openxmlformats.org/officeDocument/2006/relationships/hyperlink" Target="#fn17"/><Relationship Id="rId5" Type="http://schemas.openxmlformats.org/officeDocument/2006/relationships/hyperlink" Target="#fn11"/><Relationship Id="rId10" Type="http://schemas.openxmlformats.org/officeDocument/2006/relationships/hyperlink" Target="#fn16"/><Relationship Id="rId4" Type="http://schemas.openxmlformats.org/officeDocument/2006/relationships/hyperlink" Target="#fn10"/><Relationship Id="rId9" Type="http://schemas.openxmlformats.org/officeDocument/2006/relationships/hyperlink" Target="#fn15"/></Relationships>
</file>

<file path=ppt/notesSlides/_rels/notesSlide15.xml.rels><?xml version="1.0" encoding="UTF-8" standalone="yes"?>
<Relationships xmlns="http://schemas.openxmlformats.org/package/2006/relationships"><Relationship Id="rId8" Type="http://schemas.openxmlformats.org/officeDocument/2006/relationships/hyperlink" Target="#fn23"/><Relationship Id="rId13" Type="http://schemas.openxmlformats.org/officeDocument/2006/relationships/hyperlink" Target="#fn2"/><Relationship Id="rId3" Type="http://schemas.openxmlformats.org/officeDocument/2006/relationships/hyperlink" Target="#fn19"/><Relationship Id="rId7" Type="http://schemas.openxmlformats.org/officeDocument/2006/relationships/hyperlink" Target="#fn3"/><Relationship Id="rId12" Type="http://schemas.openxmlformats.org/officeDocument/2006/relationships/hyperlink" Target="#fn8"/><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fn22"/><Relationship Id="rId11" Type="http://schemas.openxmlformats.org/officeDocument/2006/relationships/hyperlink" Target="#fn24"/><Relationship Id="rId5" Type="http://schemas.openxmlformats.org/officeDocument/2006/relationships/hyperlink" Target="#fn21"/><Relationship Id="rId15" Type="http://schemas.openxmlformats.org/officeDocument/2006/relationships/hyperlink" Target="#fn26"/><Relationship Id="rId10" Type="http://schemas.openxmlformats.org/officeDocument/2006/relationships/hyperlink" Target="#fn7"/><Relationship Id="rId4" Type="http://schemas.openxmlformats.org/officeDocument/2006/relationships/hyperlink" Target="#fn20"/><Relationship Id="rId9" Type="http://schemas.openxmlformats.org/officeDocument/2006/relationships/hyperlink" Target="#fn4"/><Relationship Id="rId14" Type="http://schemas.openxmlformats.org/officeDocument/2006/relationships/hyperlink" Target="#fn25"/></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Archives commerciales et industrielles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500" b="1" i="0" u="none" strike="noStrike" cap="none" normalizeH="0" baseline="0" dirty="0">
                <a:ln>
                  <a:noFill/>
                </a:ln>
                <a:solidFill>
                  <a:schemeClr val="tx1"/>
                </a:solidFill>
                <a:effectLst/>
                <a:latin typeface="Arial" panose="020B0604020202020204" pitchFamily="34" charset="0"/>
              </a:rPr>
              <a:t>Tribunaux de commerce (cote 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500" b="1" i="0" u="none" strike="noStrike" cap="none" normalizeH="0" baseline="0" dirty="0">
                <a:ln>
                  <a:noFill/>
                </a:ln>
                <a:solidFill>
                  <a:schemeClr val="tx1"/>
                </a:solidFill>
                <a:effectLst/>
                <a:latin typeface="Arial" panose="020B0604020202020204" pitchFamily="34" charset="0"/>
              </a:rPr>
              <a:t>Faillites et concordats :</a:t>
            </a:r>
            <a:r>
              <a:rPr kumimoji="0" lang="fr-FR" altLang="fr-FR" sz="1200" b="0" i="0" u="none" strike="noStrike" cap="none" normalizeH="0" baseline="0" dirty="0">
                <a:ln>
                  <a:noFill/>
                </a:ln>
                <a:solidFill>
                  <a:schemeClr val="tx1"/>
                </a:solidFill>
                <a:effectLst/>
                <a:latin typeface="Arial" panose="020B0604020202020204" pitchFamily="34" charset="0"/>
              </a:rPr>
              <a:t> difficultés économiques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rPr>
              <a:t>Dépôts de bilans :</a:t>
            </a:r>
            <a:r>
              <a:rPr kumimoji="0" lang="fr-FR" altLang="fr-FR" sz="1200" b="0" i="0" u="none" strike="noStrike" cap="none" normalizeH="0" baseline="0" dirty="0">
                <a:ln>
                  <a:noFill/>
                </a:ln>
                <a:solidFill>
                  <a:schemeClr val="tx1"/>
                </a:solidFill>
                <a:effectLst/>
                <a:latin typeface="Arial" panose="020B0604020202020204" pitchFamily="34" charset="0"/>
              </a:rPr>
              <a:t> fin d'entreprises familiales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rPr>
              <a:t>Sociétés commerciales :</a:t>
            </a:r>
            <a:r>
              <a:rPr kumimoji="0" lang="fr-FR" altLang="fr-FR" sz="1200" b="0" i="0" u="none" strike="noStrike" cap="none" normalizeH="0" baseline="0" dirty="0">
                <a:ln>
                  <a:noFill/>
                </a:ln>
                <a:solidFill>
                  <a:schemeClr val="tx1"/>
                </a:solidFill>
                <a:effectLst/>
                <a:latin typeface="Arial" panose="020B0604020202020204" pitchFamily="34" charset="0"/>
              </a:rPr>
              <a:t> capital et actionnariat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500" b="1" i="0" u="none" strike="noStrike" cap="none" normalizeH="0" baseline="0" dirty="0">
                <a:ln>
                  <a:noFill/>
                </a:ln>
                <a:solidFill>
                  <a:schemeClr val="tx1"/>
                </a:solidFill>
                <a:effectLst/>
                <a:latin typeface="Arial" panose="020B0604020202020204" pitchFamily="34" charset="0"/>
              </a:rPr>
              <a:t>Archives d'entreprises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500" b="1" i="0" u="none" strike="noStrike" cap="none" normalizeH="0" baseline="0" dirty="0">
                <a:ln>
                  <a:noFill/>
                </a:ln>
                <a:solidFill>
                  <a:schemeClr val="tx1"/>
                </a:solidFill>
                <a:effectLst/>
                <a:latin typeface="Arial" panose="020B0604020202020204" pitchFamily="34" charset="0"/>
              </a:rPr>
              <a:t>Registres d'actionnaires :</a:t>
            </a:r>
            <a:r>
              <a:rPr kumimoji="0" lang="fr-FR" altLang="fr-FR" sz="1200" b="0" i="0" u="none" strike="noStrike" cap="none" normalizeH="0" baseline="0" dirty="0">
                <a:ln>
                  <a:noFill/>
                </a:ln>
                <a:solidFill>
                  <a:schemeClr val="tx1"/>
                </a:solidFill>
                <a:effectLst/>
                <a:latin typeface="Arial" panose="020B0604020202020204" pitchFamily="34" charset="0"/>
              </a:rPr>
              <a:t> participations familiales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rPr>
              <a:t>Conseils d'administration :</a:t>
            </a:r>
            <a:r>
              <a:rPr kumimoji="0" lang="fr-FR" altLang="fr-FR" sz="1200" b="0" i="0" u="none" strike="noStrike" cap="none" normalizeH="0" baseline="0" dirty="0">
                <a:ln>
                  <a:noFill/>
                </a:ln>
                <a:solidFill>
                  <a:schemeClr val="tx1"/>
                </a:solidFill>
                <a:effectLst/>
                <a:latin typeface="Arial" panose="020B0604020202020204" pitchFamily="34" charset="0"/>
              </a:rPr>
              <a:t> réseaux dirigeants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rPr>
              <a:t>Rapports annuels :</a:t>
            </a:r>
            <a:r>
              <a:rPr kumimoji="0" lang="fr-FR" altLang="fr-FR" sz="1200" b="0" i="0" u="none" strike="noStrike" cap="none" normalizeH="0" baseline="0" dirty="0">
                <a:ln>
                  <a:noFill/>
                </a:ln>
                <a:solidFill>
                  <a:schemeClr val="tx1"/>
                </a:solidFill>
                <a:effectLst/>
                <a:latin typeface="Arial" panose="020B0604020202020204" pitchFamily="34" charset="0"/>
              </a:rPr>
              <a:t> performance économique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Sources fiscales connexes</a:t>
            </a: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9</a:t>
            </a:fld>
            <a:endParaRPr lang="fr-FR" dirty="0"/>
          </a:p>
        </p:txBody>
      </p:sp>
    </p:spTree>
    <p:extLst>
      <p:ext uri="{BB962C8B-B14F-4D97-AF65-F5344CB8AC3E}">
        <p14:creationId xmlns:p14="http://schemas.microsoft.com/office/powerpoint/2010/main" val="3813341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t>Portefeuille concentré d'innovation industrielle</a:t>
            </a:r>
          </a:p>
          <a:p>
            <a:r>
              <a:rPr lang="fr-FR" sz="1400" b="1" dirty="0"/>
              <a:t>La prédominance des industries énergétiques :</a:t>
            </a:r>
          </a:p>
          <a:p>
            <a:pPr lvl="1">
              <a:buFont typeface="Wingdings" panose="05000000000000000000" pitchFamily="2" charset="2"/>
              <a:buChar char="v"/>
            </a:pPr>
            <a:r>
              <a:rPr lang="fr-FR" sz="1200" b="1" dirty="0"/>
              <a:t>Secteurs de pointe :</a:t>
            </a:r>
            <a:r>
              <a:rPr lang="fr-FR" sz="1200" dirty="0"/>
              <a:t> Air Liquide (44% du portefeuille) : symbole de la stratégie d’innovation technologique avec son brevet de liquéfaction de l’air pour assurer la séparation industrielle des gaz-&gt;empire industrielle : 6eme capitalisation en 1936.</a:t>
            </a:r>
          </a:p>
          <a:p>
            <a:pPr lvl="1">
              <a:buFont typeface="Wingdings" panose="05000000000000000000" pitchFamily="2" charset="2"/>
              <a:buChar char="v"/>
            </a:pPr>
            <a:r>
              <a:rPr lang="fr-FR" sz="1200" b="1" dirty="0"/>
              <a:t>La présence de l’expansion coloniale :</a:t>
            </a:r>
            <a:r>
              <a:rPr lang="fr-FR" sz="1200" dirty="0"/>
              <a:t> Charbonnages du Tonkin: industrie de l’extraction énergétique française dans les colonies (gisements de houille, en aie de Ha Long, exportation vers le Japon) : très bonne rentabilité des placements coloniaux (500 francs</a:t>
            </a:r>
            <a:r>
              <a:rPr lang="fr-FR" sz="1200" dirty="0">
                <a:sym typeface="Wingdings" panose="05000000000000000000" pitchFamily="2" charset="2"/>
              </a:rPr>
              <a:t>5800 francs en 1930)</a:t>
            </a:r>
            <a:endParaRPr lang="fr-FR" sz="1200" dirty="0"/>
          </a:p>
          <a:p>
            <a:pPr lvl="1">
              <a:buFont typeface="Wingdings" panose="05000000000000000000" pitchFamily="2" charset="2"/>
              <a:buChar char="v"/>
            </a:pPr>
            <a:r>
              <a:rPr lang="fr-FR" sz="1200" b="1" dirty="0"/>
              <a:t>Royal Dutch Shell (1907) </a:t>
            </a:r>
            <a:r>
              <a:rPr lang="fr-FR" sz="1200" dirty="0"/>
              <a:t>: représente la dimension pétrolière, transition énergétique vers les hydrocarbures, secteur d’avenir de la seconde révolution industrielle</a:t>
            </a:r>
          </a:p>
          <a:p>
            <a:r>
              <a:rPr lang="fr-FR" sz="1400" b="1" dirty="0">
                <a:solidFill>
                  <a:schemeClr val="tx1"/>
                </a:solidFill>
              </a:rPr>
              <a:t>L'Électrification : Symbole de la Modernité</a:t>
            </a:r>
            <a:endParaRPr lang="fr-FR" sz="1400" dirty="0">
              <a:solidFill>
                <a:schemeClr val="tx1"/>
              </a:solidFill>
            </a:endParaRPr>
          </a:p>
          <a:p>
            <a:pPr lvl="1">
              <a:buFont typeface="Wingdings" panose="05000000000000000000" pitchFamily="2" charset="2"/>
              <a:buChar char="v"/>
            </a:pPr>
            <a:r>
              <a:rPr lang="fr-FR" sz="1200" dirty="0">
                <a:solidFill>
                  <a:schemeClr val="tx1"/>
                </a:solidFill>
              </a:rPr>
              <a:t>La </a:t>
            </a:r>
            <a:r>
              <a:rPr lang="fr-FR" sz="1200" b="1" dirty="0">
                <a:solidFill>
                  <a:schemeClr val="tx1"/>
                </a:solidFill>
              </a:rPr>
              <a:t>Compagnie Générale d'Électricité (1898)</a:t>
            </a:r>
            <a:r>
              <a:rPr lang="fr-FR" sz="1200" dirty="0">
                <a:solidFill>
                  <a:schemeClr val="tx1"/>
                </a:solidFill>
              </a:rPr>
              <a:t> (4 actions, 13 300 francs): enjeu de l'électrification, secteur emblématique de la seconde révolution industrielle, un des acteurs majeurs de l'électrification française, fournissant l'équipement nécessaire à l'éclairage public et à l'industrie, équipement d'EDF, de la SNCF et des PTT.</a:t>
            </a:r>
            <a:endParaRPr lang="fr-FR" sz="1200" b="1" dirty="0"/>
          </a:p>
          <a:p>
            <a:r>
              <a:rPr lang="fr-FR" sz="1400" b="1" dirty="0">
                <a:solidFill>
                  <a:schemeClr val="tx1"/>
                </a:solidFill>
              </a:rPr>
              <a:t>Les Infrastructures de Transport : Le Chemin de Fer Transcontinental</a:t>
            </a:r>
            <a:endParaRPr lang="fr-FR" sz="1400" dirty="0">
              <a:solidFill>
                <a:schemeClr val="tx1"/>
              </a:solidFill>
            </a:endParaRPr>
          </a:p>
          <a:p>
            <a:pPr lvl="1">
              <a:buFont typeface="Wingdings" panose="05000000000000000000" pitchFamily="2" charset="2"/>
              <a:buChar char="v"/>
            </a:pPr>
            <a:r>
              <a:rPr lang="fr-FR" sz="1200" dirty="0">
                <a:solidFill>
                  <a:schemeClr val="tx1"/>
                </a:solidFill>
              </a:rPr>
              <a:t>Participation dans la </a:t>
            </a:r>
            <a:r>
              <a:rPr lang="fr-FR" sz="1200" b="1" dirty="0">
                <a:solidFill>
                  <a:schemeClr val="tx1"/>
                </a:solidFill>
              </a:rPr>
              <a:t>Canadian Pacific</a:t>
            </a:r>
            <a:r>
              <a:rPr lang="fr-FR" sz="1200" dirty="0">
                <a:solidFill>
                  <a:schemeClr val="tx1"/>
                </a:solidFill>
              </a:rPr>
              <a:t> (2 actions, 5 530 francs) : extension internationale des investissements bourgeois français dans les infrastructures ferroviaires. Premier chemin de fer transcontinental du Canada, construit entre 1881 et 1885, le Canadian Pacific incarnait la révolution des transports et l'intégration des marchés à l'échelle continentale. </a:t>
            </a:r>
          </a:p>
          <a:p>
            <a:r>
              <a:rPr lang="fr-FR" sz="1400" b="1" dirty="0"/>
              <a:t>L’industrie lourde et la Métallurgie</a:t>
            </a:r>
          </a:p>
          <a:p>
            <a:pPr lvl="1"/>
            <a:r>
              <a:rPr lang="fr-FR" sz="1200" b="1" dirty="0"/>
              <a:t>Secteur minier et métallurgique : </a:t>
            </a:r>
            <a:r>
              <a:rPr lang="fr-FR" sz="1200" b="1" dirty="0" err="1"/>
              <a:t>Penarroya</a:t>
            </a:r>
            <a:r>
              <a:rPr lang="fr-FR" sz="1200" dirty="0"/>
              <a:t>, un des premiers acteurs mondiaux français des métaux non ferreux</a:t>
            </a:r>
          </a:p>
          <a:p>
            <a:pPr lvl="1"/>
            <a:r>
              <a:rPr lang="fr-FR" sz="1200" b="1" dirty="0"/>
              <a:t>Métaux Alliages blancs </a:t>
            </a:r>
            <a:r>
              <a:rPr lang="fr-FR" sz="1200" dirty="0"/>
              <a:t>: sophistication croissante de la métallurgie française, secteur qui développait des alliages spécialisés pour répondre aux besoins de l’industrie moderne. Passage d’une industrie lourde vers une métallurgie de précision.</a:t>
            </a:r>
          </a:p>
          <a:p>
            <a:r>
              <a:rPr lang="fr-FR" sz="1400" b="1" dirty="0">
                <a:solidFill>
                  <a:schemeClr val="tx1"/>
                </a:solidFill>
              </a:rPr>
              <a:t>L'Industrie Chimique et Pharmaceutique</a:t>
            </a:r>
            <a:endParaRPr lang="fr-FR" sz="1400" dirty="0">
              <a:solidFill>
                <a:schemeClr val="tx1"/>
              </a:solidFill>
            </a:endParaRPr>
          </a:p>
          <a:p>
            <a:pPr lvl="1">
              <a:buFont typeface="Wingdings" panose="05000000000000000000" pitchFamily="2" charset="2"/>
              <a:buChar char="v"/>
            </a:pPr>
            <a:r>
              <a:rPr lang="fr-FR" sz="1200" b="1" dirty="0">
                <a:solidFill>
                  <a:schemeClr val="tx1"/>
                </a:solidFill>
              </a:rPr>
              <a:t>Rhône-Poulenc</a:t>
            </a:r>
            <a:r>
              <a:rPr lang="fr-FR" sz="1200" dirty="0">
                <a:solidFill>
                  <a:schemeClr val="tx1"/>
                </a:solidFill>
              </a:rPr>
              <a:t> (30 actions, 40 590 francs) : l’aboutissement de l'industrie chimique française. </a:t>
            </a:r>
          </a:p>
          <a:p>
            <a:pPr lvl="1">
              <a:buFont typeface="Wingdings" panose="05000000000000000000" pitchFamily="2" charset="2"/>
              <a:buChar char="v"/>
            </a:pPr>
            <a:r>
              <a:rPr lang="fr-FR" sz="1200" dirty="0">
                <a:solidFill>
                  <a:schemeClr val="tx1"/>
                </a:solidFill>
              </a:rPr>
              <a:t>Née en 1928 de la fusion entre la Société chimique des Usines du Rhône et les Établissements Poulenc Frères, cette entreprise illustrait la consolidation de l'industrie chimique française autour des colorants, des produits pharmaceutiques et des matières plastiques.</a:t>
            </a:r>
          </a:p>
          <a:p>
            <a:pPr lvl="1">
              <a:buFont typeface="Wingdings" panose="05000000000000000000" pitchFamily="2" charset="2"/>
              <a:buChar char="v"/>
            </a:pPr>
            <a:r>
              <a:rPr lang="fr-FR" sz="1200" dirty="0">
                <a:solidFill>
                  <a:schemeClr val="tx1"/>
                </a:solidFill>
              </a:rPr>
              <a:t> Les origines de Poulenc Frères remontaient aux années 1850, avec la fabrication de produits pour la photographie naissante, secteur d'avant-garde de l'époque</a:t>
            </a:r>
            <a:endParaRPr lang="fr-FR" sz="1200" dirty="0"/>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27</a:t>
            </a:fld>
            <a:endParaRPr lang="fr-FR" dirty="0"/>
          </a:p>
        </p:txBody>
      </p:sp>
    </p:spTree>
    <p:extLst>
      <p:ext uri="{BB962C8B-B14F-4D97-AF65-F5344CB8AC3E}">
        <p14:creationId xmlns:p14="http://schemas.microsoft.com/office/powerpoint/2010/main" val="4185954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7AD5-2833-CAC3-3577-688C71E375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EF455E-2981-44C4-4772-96FE8C405F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38EE8D-D78D-03ED-C054-C6EAE9087669}"/>
              </a:ext>
            </a:extLst>
          </p:cNvPr>
          <p:cNvSpPr>
            <a:spLocks noGrp="1"/>
          </p:cNvSpPr>
          <p:nvPr>
            <p:ph type="body" idx="1"/>
          </p:nvPr>
        </p:nvSpPr>
        <p:spPr/>
        <p:txBody>
          <a:bodyPr/>
          <a:lstStyle/>
          <a:p>
            <a:r>
              <a:rPr lang="fr-FR" sz="1400" b="1" dirty="0"/>
              <a:t>Portefeuille concentré d'innovation industrielle</a:t>
            </a:r>
          </a:p>
          <a:p>
            <a:r>
              <a:rPr lang="fr-FR" sz="1400" b="1" dirty="0"/>
              <a:t>La prédominance des industries énergétiques :</a:t>
            </a:r>
          </a:p>
          <a:p>
            <a:pPr lvl="1">
              <a:buFont typeface="Wingdings" panose="05000000000000000000" pitchFamily="2" charset="2"/>
              <a:buChar char="v"/>
            </a:pPr>
            <a:r>
              <a:rPr lang="fr-FR" sz="1200" b="1" dirty="0"/>
              <a:t>Secteurs de pointe :</a:t>
            </a:r>
            <a:r>
              <a:rPr lang="fr-FR" sz="1200" dirty="0"/>
              <a:t> Air Liquide (44% du portefeuille) : symbole de la stratégie d’innovation technologique avec son brevet de liquéfaction de l’air pour assurer la séparation industrielle des gaz-&gt;empire industrielle : 6eme capitalisation en 1936.</a:t>
            </a:r>
          </a:p>
          <a:p>
            <a:pPr lvl="1">
              <a:buFont typeface="Wingdings" panose="05000000000000000000" pitchFamily="2" charset="2"/>
              <a:buChar char="v"/>
            </a:pPr>
            <a:r>
              <a:rPr lang="fr-FR" sz="1200" b="1" dirty="0"/>
              <a:t>La présence de l’expansion coloniale :</a:t>
            </a:r>
            <a:r>
              <a:rPr lang="fr-FR" sz="1200" dirty="0"/>
              <a:t> Charbonnages du Tonkin: industrie de l’extraction énergétique française dans les colonies (gisements de houille, en aie de Ha Long, exportation vers le Japon) : très bonne rentabilité des placements coloniaux (500 francs</a:t>
            </a:r>
            <a:r>
              <a:rPr lang="fr-FR" sz="1200" dirty="0">
                <a:sym typeface="Wingdings" panose="05000000000000000000" pitchFamily="2" charset="2"/>
              </a:rPr>
              <a:t>5800 francs en 1930)</a:t>
            </a:r>
            <a:endParaRPr lang="fr-FR" sz="1200" dirty="0"/>
          </a:p>
          <a:p>
            <a:pPr lvl="1">
              <a:buFont typeface="Wingdings" panose="05000000000000000000" pitchFamily="2" charset="2"/>
              <a:buChar char="v"/>
            </a:pPr>
            <a:r>
              <a:rPr lang="fr-FR" sz="1200" b="1" dirty="0"/>
              <a:t>Royal Dutch Shell (1907) </a:t>
            </a:r>
            <a:r>
              <a:rPr lang="fr-FR" sz="1200" dirty="0"/>
              <a:t>: représente la dimension pétrolière, transition énergétique vers les hydrocarbures, secteur d’avenir de la seconde révolution industrielle</a:t>
            </a:r>
          </a:p>
          <a:p>
            <a:r>
              <a:rPr lang="fr-FR" sz="1400" b="1" dirty="0">
                <a:solidFill>
                  <a:schemeClr val="tx1"/>
                </a:solidFill>
              </a:rPr>
              <a:t>L'Électrification : Symbole de la Modernité</a:t>
            </a:r>
            <a:endParaRPr lang="fr-FR" sz="1400" dirty="0">
              <a:solidFill>
                <a:schemeClr val="tx1"/>
              </a:solidFill>
            </a:endParaRPr>
          </a:p>
          <a:p>
            <a:pPr lvl="1">
              <a:buFont typeface="Wingdings" panose="05000000000000000000" pitchFamily="2" charset="2"/>
              <a:buChar char="v"/>
            </a:pPr>
            <a:r>
              <a:rPr lang="fr-FR" sz="1200" dirty="0">
                <a:solidFill>
                  <a:schemeClr val="tx1"/>
                </a:solidFill>
              </a:rPr>
              <a:t>La </a:t>
            </a:r>
            <a:r>
              <a:rPr lang="fr-FR" sz="1200" b="1" dirty="0">
                <a:solidFill>
                  <a:schemeClr val="tx1"/>
                </a:solidFill>
              </a:rPr>
              <a:t>Compagnie Générale d'Électricité (1898)</a:t>
            </a:r>
            <a:r>
              <a:rPr lang="fr-FR" sz="1200" dirty="0">
                <a:solidFill>
                  <a:schemeClr val="tx1"/>
                </a:solidFill>
              </a:rPr>
              <a:t> (4 actions, 13 300 francs): enjeu de l'électrification, secteur emblématique de la seconde révolution industrielle, un des acteurs majeurs de l'électrification française, fournissant l'équipement nécessaire à l'éclairage public et à l'industrie, équipement d'EDF, de la SNCF et des PTT.</a:t>
            </a:r>
            <a:endParaRPr lang="fr-FR" sz="1200" b="1" dirty="0"/>
          </a:p>
          <a:p>
            <a:r>
              <a:rPr lang="fr-FR" sz="1400" b="1" dirty="0">
                <a:solidFill>
                  <a:schemeClr val="tx1"/>
                </a:solidFill>
              </a:rPr>
              <a:t>Les Infrastructures de Transport : Le Chemin de Fer Transcontinental</a:t>
            </a:r>
            <a:endParaRPr lang="fr-FR" sz="1400" dirty="0">
              <a:solidFill>
                <a:schemeClr val="tx1"/>
              </a:solidFill>
            </a:endParaRPr>
          </a:p>
          <a:p>
            <a:pPr lvl="1">
              <a:buFont typeface="Wingdings" panose="05000000000000000000" pitchFamily="2" charset="2"/>
              <a:buChar char="v"/>
            </a:pPr>
            <a:r>
              <a:rPr lang="fr-FR" sz="1200" dirty="0">
                <a:solidFill>
                  <a:schemeClr val="tx1"/>
                </a:solidFill>
              </a:rPr>
              <a:t>Participation dans la </a:t>
            </a:r>
            <a:r>
              <a:rPr lang="fr-FR" sz="1200" b="1" dirty="0">
                <a:solidFill>
                  <a:schemeClr val="tx1"/>
                </a:solidFill>
              </a:rPr>
              <a:t>Canadian Pacific</a:t>
            </a:r>
            <a:r>
              <a:rPr lang="fr-FR" sz="1200" dirty="0">
                <a:solidFill>
                  <a:schemeClr val="tx1"/>
                </a:solidFill>
              </a:rPr>
              <a:t> (2 actions, 5 530 francs) : extension internationale des investissements bourgeois français dans les infrastructures ferroviaires. Premier chemin de fer transcontinental du Canada, construit entre 1881 et 1885, le Canadian Pacific incarnait la révolution des transports et l'intégration des marchés à l'échelle continentale. </a:t>
            </a:r>
          </a:p>
          <a:p>
            <a:r>
              <a:rPr lang="fr-FR" sz="1400" b="1" dirty="0"/>
              <a:t>L’industrie lourde et la Métallurgie</a:t>
            </a:r>
          </a:p>
          <a:p>
            <a:pPr lvl="1"/>
            <a:r>
              <a:rPr lang="fr-FR" sz="1200" b="1" dirty="0"/>
              <a:t>Secteur minier et métallurgique : </a:t>
            </a:r>
            <a:r>
              <a:rPr lang="fr-FR" sz="1200" b="1" dirty="0" err="1"/>
              <a:t>Penarroya</a:t>
            </a:r>
            <a:r>
              <a:rPr lang="fr-FR" sz="1200" dirty="0"/>
              <a:t>, un des premiers acteurs mondiaux français des métaux non ferreux</a:t>
            </a:r>
          </a:p>
          <a:p>
            <a:pPr lvl="1"/>
            <a:r>
              <a:rPr lang="fr-FR" sz="1200" b="1" dirty="0"/>
              <a:t>Métaux Alliages blancs </a:t>
            </a:r>
            <a:r>
              <a:rPr lang="fr-FR" sz="1200" dirty="0"/>
              <a:t>: sophistication croissante de la métallurgie française, secteur qui développait des alliages spécialisés pour répondre aux besoins de l’industrie moderne. Passage d’une industrie lourde vers une métallurgie de précision.</a:t>
            </a:r>
          </a:p>
          <a:p>
            <a:r>
              <a:rPr lang="fr-FR" sz="1400" b="1" dirty="0">
                <a:solidFill>
                  <a:schemeClr val="tx1"/>
                </a:solidFill>
              </a:rPr>
              <a:t>L'Industrie Chimique et Pharmaceutique</a:t>
            </a:r>
            <a:endParaRPr lang="fr-FR" sz="1400" dirty="0">
              <a:solidFill>
                <a:schemeClr val="tx1"/>
              </a:solidFill>
            </a:endParaRPr>
          </a:p>
          <a:p>
            <a:pPr lvl="1">
              <a:buFont typeface="Wingdings" panose="05000000000000000000" pitchFamily="2" charset="2"/>
              <a:buChar char="v"/>
            </a:pPr>
            <a:r>
              <a:rPr lang="fr-FR" sz="1200" b="1" dirty="0">
                <a:solidFill>
                  <a:schemeClr val="tx1"/>
                </a:solidFill>
              </a:rPr>
              <a:t>Rhône-Poulenc</a:t>
            </a:r>
            <a:r>
              <a:rPr lang="fr-FR" sz="1200" dirty="0">
                <a:solidFill>
                  <a:schemeClr val="tx1"/>
                </a:solidFill>
              </a:rPr>
              <a:t> (30 actions, 40 590 francs) : l’aboutissement de l'industrie chimique française. </a:t>
            </a:r>
          </a:p>
          <a:p>
            <a:pPr lvl="1">
              <a:buFont typeface="Wingdings" panose="05000000000000000000" pitchFamily="2" charset="2"/>
              <a:buChar char="v"/>
            </a:pPr>
            <a:r>
              <a:rPr lang="fr-FR" sz="1200" dirty="0">
                <a:solidFill>
                  <a:schemeClr val="tx1"/>
                </a:solidFill>
              </a:rPr>
              <a:t>Née en 1928 de la fusion entre la Société chimique des Usines du Rhône et les Établissements Poulenc Frères, cette entreprise illustrait la consolidation de l'industrie chimique française autour des colorants, des produits pharmaceutiques et des matières plastiques.</a:t>
            </a:r>
          </a:p>
          <a:p>
            <a:pPr lvl="1">
              <a:buFont typeface="Wingdings" panose="05000000000000000000" pitchFamily="2" charset="2"/>
              <a:buChar char="v"/>
            </a:pPr>
            <a:r>
              <a:rPr lang="fr-FR" sz="1200" dirty="0">
                <a:solidFill>
                  <a:schemeClr val="tx1"/>
                </a:solidFill>
              </a:rPr>
              <a:t> Les origines de Poulenc Frères remontaient aux années 1850, avec la fabrication de produits pour la photographie naissante, secteur d'avant-garde de l'époque</a:t>
            </a:r>
            <a:endParaRPr lang="fr-FR" sz="1200" dirty="0"/>
          </a:p>
          <a:p>
            <a:endParaRPr lang="fr-FR" dirty="0"/>
          </a:p>
        </p:txBody>
      </p:sp>
      <p:sp>
        <p:nvSpPr>
          <p:cNvPr id="4" name="Espace réservé de l'en-tête 3">
            <a:extLst>
              <a:ext uri="{FF2B5EF4-FFF2-40B4-BE49-F238E27FC236}">
                <a16:creationId xmlns:a16="http://schemas.microsoft.com/office/drawing/2014/main" id="{FC3E8C3B-0F39-4B8B-99A3-7C0B01277F52}"/>
              </a:ext>
            </a:extLst>
          </p:cNvPr>
          <p:cNvSpPr>
            <a:spLocks noGrp="1"/>
          </p:cNvSpPr>
          <p:nvPr>
            <p:ph type="hdr" sz="quarter"/>
          </p:nvPr>
        </p:nvSpPr>
        <p:spPr/>
        <p:txBody>
          <a:bodyPr/>
          <a:lstStyle/>
          <a:p>
            <a:r>
              <a:rPr lang="fr-FR"/>
              <a:t>PARTIE I             PARTIE II</a:t>
            </a:r>
            <a:endParaRPr lang="fr-FR" dirty="0"/>
          </a:p>
        </p:txBody>
      </p:sp>
      <p:sp>
        <p:nvSpPr>
          <p:cNvPr id="5" name="Espace réservé de la date 4">
            <a:extLst>
              <a:ext uri="{FF2B5EF4-FFF2-40B4-BE49-F238E27FC236}">
                <a16:creationId xmlns:a16="http://schemas.microsoft.com/office/drawing/2014/main" id="{0F0353EF-DD16-5F7C-6581-157AABAE769B}"/>
              </a:ext>
            </a:extLst>
          </p:cNvPr>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a:extLst>
              <a:ext uri="{FF2B5EF4-FFF2-40B4-BE49-F238E27FC236}">
                <a16:creationId xmlns:a16="http://schemas.microsoft.com/office/drawing/2014/main" id="{82888D24-34C1-31E1-EF26-B521AF4FE838}"/>
              </a:ext>
            </a:extLst>
          </p:cNvPr>
          <p:cNvSpPr>
            <a:spLocks noGrp="1"/>
          </p:cNvSpPr>
          <p:nvPr>
            <p:ph type="sldNum" sz="quarter" idx="5"/>
          </p:nvPr>
        </p:nvSpPr>
        <p:spPr/>
        <p:txBody>
          <a:bodyPr/>
          <a:lstStyle/>
          <a:p>
            <a:fld id="{AEF71B9E-4C0E-400E-928A-B5E8A3A3C2F6}" type="slidenum">
              <a:rPr lang="fr-FR" smtClean="0"/>
              <a:t>28</a:t>
            </a:fld>
            <a:endParaRPr lang="fr-FR" dirty="0"/>
          </a:p>
        </p:txBody>
      </p:sp>
    </p:spTree>
    <p:extLst>
      <p:ext uri="{BB962C8B-B14F-4D97-AF65-F5344CB8AC3E}">
        <p14:creationId xmlns:p14="http://schemas.microsoft.com/office/powerpoint/2010/main" val="175268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Le Contexte Économique de 1948-1949 : Reconstruction et Modernisation</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La Stabilisation Monétaire et la Reprise Économique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L'année 1948-1949 marque un tournant dans l'économie française d'après-guerre. Selon le rapport de la Banque de France pour 1949, « le fait dominant de l'année 1949, sur le plan économique et monétaire, a été l'arrêt de la hausse des prix intérieurs ». Pour la première fois depuis la guerre, les prix se stabilisent, témoignant d'un retour à l'équilibre entre l'offre et la demande.</a:t>
            </a:r>
            <a:r>
              <a:rPr lang="fr-FR" sz="1200" kern="1200" baseline="30000" dirty="0">
                <a:solidFill>
                  <a:schemeClr val="tx1"/>
                </a:solidFill>
                <a:effectLst/>
                <a:latin typeface="+mn-lt"/>
                <a:ea typeface="+mn-ea"/>
                <a:cs typeface="+mn-cs"/>
                <a:hlinkClick r:id="rId3" action="ppaction://hlinkfile"/>
              </a:rPr>
              <a:t>[2]</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Cette stabilisation s'accompagne d'un redémarrage de la production industrielle. L'indice officiel de l'activité industrielle atteint en 1949 « des niveaux s'approchant des plus hauts qu'elle ait connus depuis près de vingt ans ». Cette performance remarquable s'explique par l'effort de reconstruction et de modernisation engagé dès 1945, soutenu par le plan Marshall à partir de 1948.</a:t>
            </a:r>
            <a:r>
              <a:rPr lang="fr-FR" sz="1200" kern="1200" baseline="30000" dirty="0">
                <a:solidFill>
                  <a:schemeClr val="tx1"/>
                </a:solidFill>
                <a:effectLst/>
                <a:latin typeface="+mn-lt"/>
                <a:ea typeface="+mn-ea"/>
                <a:cs typeface="+mn-cs"/>
                <a:hlinkClick r:id="rId4" action="ppaction://hlinkfile"/>
              </a:rPr>
              <a:t>[22]</a:t>
            </a:r>
            <a:r>
              <a:rPr lang="fr-FR" sz="1200" kern="1200" baseline="30000" dirty="0">
                <a:solidFill>
                  <a:schemeClr val="tx1"/>
                </a:solidFill>
                <a:effectLst/>
                <a:latin typeface="+mn-lt"/>
                <a:ea typeface="+mn-ea"/>
                <a:cs typeface="+mn-cs"/>
                <a:hlinkClick r:id="rId5" action="ppaction://hlinkfile"/>
              </a:rPr>
              <a:t>[23]</a:t>
            </a:r>
            <a:r>
              <a:rPr lang="fr-FR" sz="1200" kern="1200" baseline="30000" dirty="0">
                <a:solidFill>
                  <a:schemeClr val="tx1"/>
                </a:solidFill>
                <a:effectLst/>
                <a:latin typeface="+mn-lt"/>
                <a:ea typeface="+mn-ea"/>
                <a:cs typeface="+mn-cs"/>
                <a:hlinkClick r:id="rId3" action="ppaction://hlinkfile"/>
              </a:rPr>
              <a:t>[2]</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La Bourse et les Capitaux Privés dans la Reconstruction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marché financier français connaît une transformation profonde dans l'après-guerre. Contrairement aux valeurs étrangères, délaissées après les défaillances de la guerre (emprunts russes, austro-hongrois, allemands), les épargnants français se tournent massivement vers les placements nationaux. La « vitalité du marché des valeurs françaises » contraste avec « celui des valeurs étrangères », illustrant un repli hexagonal du capital français.</a:t>
            </a:r>
            <a:r>
              <a:rPr lang="fr-FR" sz="1200" kern="1200" baseline="30000" dirty="0">
                <a:solidFill>
                  <a:schemeClr val="tx1"/>
                </a:solidFill>
                <a:effectLst/>
                <a:latin typeface="+mn-lt"/>
                <a:ea typeface="+mn-ea"/>
                <a:cs typeface="+mn-cs"/>
                <a:hlinkClick r:id="rId6" action="ppaction://hlinkfile"/>
              </a:rPr>
              <a:t>[24]</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L'ensemble de la capitalisation boursière du marché officiel parisien s'établit à « plus de 205 milliards de francs courants au 31 décembre 1921, et à presque 396 milliards au 31 décembre de l'année 1927 ». Cette croissance exceptionnelle témoigne du dynamisme des entreprises françaises dans la reconstruction.</a:t>
            </a:r>
            <a:r>
              <a:rPr lang="fr-FR" sz="1200" kern="1200" baseline="30000" dirty="0">
                <a:solidFill>
                  <a:schemeClr val="tx1"/>
                </a:solidFill>
                <a:effectLst/>
                <a:latin typeface="+mn-lt"/>
                <a:ea typeface="+mn-ea"/>
                <a:cs typeface="+mn-cs"/>
                <a:hlinkClick r:id="rId6" action="ppaction://hlinkfile"/>
              </a:rPr>
              <a:t>[24]</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Sociologie de l'Investissement Bourgeois : Entre Tradition et Modernité</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L'Évolution de l'Aristocratie Économique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succession de Mme de Nabias s'inscrit dans l'évolution de l'aristocratie économique française au XXe siècle. Contrairement aux théories du déclin aristocratique après 1914, les recherches récentes montrent que « si la conjoncture de guerre a pour conséquences de favoriser l'émergence de fortunes nouvelles et d'affaiblir les héritiers vivant des revenus de leur capital, elle ne bouleverse pas en profondeur les hiérarchies sociales d'avant-1914 ».</a:t>
            </a:r>
            <a:r>
              <a:rPr lang="fr-FR" sz="1200" kern="1200" baseline="30000" dirty="0">
                <a:solidFill>
                  <a:schemeClr val="tx1"/>
                </a:solidFill>
                <a:effectLst/>
                <a:latin typeface="+mn-lt"/>
                <a:ea typeface="+mn-ea"/>
                <a:cs typeface="+mn-cs"/>
                <a:hlinkClick r:id="rId7" action="ppaction://hlinkfile"/>
              </a:rPr>
              <a:t>[25]</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Cette adaptation remarquable de l'élite économique française se manifeste dans sa capacité à identifier les secteurs d'avenir. </a:t>
            </a:r>
            <a:r>
              <a:rPr lang="fr-FR" sz="1200" b="1" kern="1200" dirty="0">
                <a:solidFill>
                  <a:schemeClr val="tx1"/>
                </a:solidFill>
                <a:effectLst/>
                <a:latin typeface="+mn-lt"/>
                <a:ea typeface="+mn-ea"/>
                <a:cs typeface="+mn-cs"/>
              </a:rPr>
              <a:t>L'économie et l'innovation technologique sont désormais leur champ de bataille</a:t>
            </a:r>
            <a:r>
              <a:rPr lang="fr-FR" sz="1200" kern="1200" dirty="0">
                <a:solidFill>
                  <a:schemeClr val="tx1"/>
                </a:solidFill>
                <a:effectLst/>
                <a:latin typeface="+mn-lt"/>
                <a:ea typeface="+mn-ea"/>
                <a:cs typeface="+mn-cs"/>
              </a:rPr>
              <a:t>. La noblesse et la grande bourgeoisie ont développé « leur faculté d'assimilation au monde des affaires et ont appris à y réussir » au cours du XXe siècle.</a:t>
            </a:r>
            <a:r>
              <a:rPr lang="fr-FR" sz="1200" kern="1200" baseline="30000" dirty="0">
                <a:solidFill>
                  <a:schemeClr val="tx1"/>
                </a:solidFill>
                <a:effectLst/>
                <a:latin typeface="+mn-lt"/>
                <a:ea typeface="+mn-ea"/>
                <a:cs typeface="+mn-cs"/>
                <a:hlinkClick r:id="rId8" action="ppaction://hlinkfile"/>
              </a:rPr>
              <a:t>[26]</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La Fusion des Élites et l'Investissement Industriel</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À la Belle Époque déjà, « la grande bourgeoisie d'affaires ou d'entreprises et la noblesse rentière » avaient entamé un processus de fusion autour de stratégies d'investissement communes. Cette convergence se poursuit dans l'entre-deux-guerres, avec une orientation croissante vers les secteurs industriels porteurs.</a:t>
            </a:r>
            <a:r>
              <a:rPr lang="fr-FR" sz="1200" kern="1200" baseline="30000" dirty="0">
                <a:solidFill>
                  <a:schemeClr val="tx1"/>
                </a:solidFill>
                <a:effectLst/>
                <a:latin typeface="+mn-lt"/>
                <a:ea typeface="+mn-ea"/>
                <a:cs typeface="+mn-cs"/>
                <a:hlinkClick r:id="rId9" action="ppaction://hlinkfile"/>
              </a:rPr>
              <a:t>[27]</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portefeuille de Mme de Nabias illustre parfaitement cette stratégie. Loin des placements traditionnels (rentes d'État, obligations), il privilégie les actions d'entreprises innovantes, témoignant d'une compréhension fine des enjeux économiques de l'époque.</a:t>
            </a:r>
          </a:p>
          <a:p>
            <a:r>
              <a:rPr lang="fr-FR" sz="1200" b="1" kern="1200" dirty="0">
                <a:solidFill>
                  <a:schemeClr val="tx1"/>
                </a:solidFill>
                <a:effectLst/>
                <a:latin typeface="+mn-lt"/>
                <a:ea typeface="+mn-ea"/>
                <a:cs typeface="+mn-cs"/>
              </a:rPr>
              <a:t>Innovation Technologique et Stratégie d'Investissement</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L'Identification des Secteurs d'Avenir</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composition du portefeuille révèle une remarquable capacité d'anticipation des mutations économiques. Chaque participation correspond à un secteur clé de la modernisation industrielle :</a:t>
            </a:r>
          </a:p>
          <a:p>
            <a:pPr lvl="0"/>
            <a:r>
              <a:rPr lang="fr-FR" sz="1200" b="1" kern="1200" dirty="0">
                <a:solidFill>
                  <a:schemeClr val="tx1"/>
                </a:solidFill>
                <a:effectLst/>
                <a:latin typeface="+mn-lt"/>
                <a:ea typeface="+mn-ea"/>
                <a:cs typeface="+mn-cs"/>
              </a:rPr>
              <a:t>L'énergie</a:t>
            </a:r>
            <a:r>
              <a:rPr lang="fr-FR" sz="1200" kern="1200" dirty="0">
                <a:solidFill>
                  <a:schemeClr val="tx1"/>
                </a:solidFill>
                <a:effectLst/>
                <a:latin typeface="+mn-lt"/>
                <a:ea typeface="+mn-ea"/>
                <a:cs typeface="+mn-cs"/>
              </a:rPr>
              <a:t> (gaz industriels, pétrole, charbon, électricité) : 60,6% du portefeuille</a:t>
            </a:r>
          </a:p>
          <a:p>
            <a:pPr lvl="0"/>
            <a:r>
              <a:rPr lang="fr-FR" sz="1200" b="1" kern="1200" dirty="0">
                <a:solidFill>
                  <a:schemeClr val="tx1"/>
                </a:solidFill>
                <a:effectLst/>
                <a:latin typeface="+mn-lt"/>
                <a:ea typeface="+mn-ea"/>
                <a:cs typeface="+mn-cs"/>
              </a:rPr>
              <a:t>L'industrie lourde</a:t>
            </a:r>
            <a:r>
              <a:rPr lang="fr-FR" sz="1200" kern="1200" dirty="0">
                <a:solidFill>
                  <a:schemeClr val="tx1"/>
                </a:solidFill>
                <a:effectLst/>
                <a:latin typeface="+mn-lt"/>
                <a:ea typeface="+mn-ea"/>
                <a:cs typeface="+mn-cs"/>
              </a:rPr>
              <a:t> (mines, métallurgie) : 19,4%</a:t>
            </a:r>
          </a:p>
          <a:p>
            <a:pPr lvl="0"/>
            <a:r>
              <a:rPr lang="fr-FR" sz="1200" b="1" kern="1200" dirty="0">
                <a:solidFill>
                  <a:schemeClr val="tx1"/>
                </a:solidFill>
                <a:effectLst/>
                <a:latin typeface="+mn-lt"/>
                <a:ea typeface="+mn-ea"/>
                <a:cs typeface="+mn-cs"/>
              </a:rPr>
              <a:t>La chimie moderne</a:t>
            </a:r>
            <a:r>
              <a:rPr lang="fr-FR" sz="1200" kern="1200" dirty="0">
                <a:solidFill>
                  <a:schemeClr val="tx1"/>
                </a:solidFill>
                <a:effectLst/>
                <a:latin typeface="+mn-lt"/>
                <a:ea typeface="+mn-ea"/>
                <a:cs typeface="+mn-cs"/>
              </a:rPr>
              <a:t> : 14,1%</a:t>
            </a:r>
          </a:p>
          <a:p>
            <a:pPr lvl="0"/>
            <a:r>
              <a:rPr lang="fr-FR" sz="1200" b="1" kern="1200" dirty="0">
                <a:solidFill>
                  <a:schemeClr val="tx1"/>
                </a:solidFill>
                <a:effectLst/>
                <a:latin typeface="+mn-lt"/>
                <a:ea typeface="+mn-ea"/>
                <a:cs typeface="+mn-cs"/>
              </a:rPr>
              <a:t>Les transports</a:t>
            </a:r>
            <a:r>
              <a:rPr lang="fr-FR" sz="1200" kern="1200" dirty="0">
                <a:solidFill>
                  <a:schemeClr val="tx1"/>
                </a:solidFill>
                <a:effectLst/>
                <a:latin typeface="+mn-lt"/>
                <a:ea typeface="+mn-ea"/>
                <a:cs typeface="+mn-cs"/>
              </a:rPr>
              <a:t> : 1,9%</a:t>
            </a:r>
          </a:p>
          <a:p>
            <a:r>
              <a:rPr lang="fr-FR" sz="1200" kern="1200" dirty="0">
                <a:solidFill>
                  <a:schemeClr val="tx1"/>
                </a:solidFill>
                <a:effectLst/>
                <a:latin typeface="+mn-lt"/>
                <a:ea typeface="+mn-ea"/>
                <a:cs typeface="+mn-cs"/>
              </a:rPr>
              <a:t>Cette répartition démontre une compréhension précoce de l'importance stratégique de l'énergie dans l'économie industrielle. L'investissement massif dans Air Liquide, par exemple, anticipait le développement de la soudure industrielle, de la production d'acier et plus tard de l'industrie spatiale.</a:t>
            </a:r>
            <a:r>
              <a:rPr lang="fr-FR" sz="1200" kern="1200" baseline="30000" dirty="0">
                <a:solidFill>
                  <a:schemeClr val="tx1"/>
                </a:solidFill>
                <a:effectLst/>
                <a:latin typeface="+mn-lt"/>
                <a:ea typeface="+mn-ea"/>
                <a:cs typeface="+mn-cs"/>
                <a:hlinkClick r:id="rId10" action="ppaction://hlinkfile"/>
              </a:rPr>
              <a:t>[1]</a:t>
            </a:r>
            <a:r>
              <a:rPr lang="fr-FR" sz="1200" kern="1200" baseline="30000" dirty="0">
                <a:solidFill>
                  <a:schemeClr val="tx1"/>
                </a:solidFill>
                <a:effectLst/>
                <a:latin typeface="+mn-lt"/>
                <a:ea typeface="+mn-ea"/>
                <a:cs typeface="+mn-cs"/>
                <a:hlinkClick r:id="rId11" action="ppaction://hlinkfile"/>
              </a:rPr>
              <a:t>[28]</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La Dimension Internationale des Investissements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caractère international de plusieurs participations (Canadian Pacific, Royal Dutch Shell, Charbonnages du Tonkin, </a:t>
            </a:r>
            <a:r>
              <a:rPr lang="fr-FR" sz="1200" kern="1200" dirty="0" err="1">
                <a:solidFill>
                  <a:schemeClr val="tx1"/>
                </a:solidFill>
                <a:effectLst/>
                <a:latin typeface="+mn-lt"/>
                <a:ea typeface="+mn-ea"/>
                <a:cs typeface="+mn-cs"/>
              </a:rPr>
              <a:t>Penarroya</a:t>
            </a:r>
            <a:r>
              <a:rPr lang="fr-FR" sz="1200" kern="1200" dirty="0">
                <a:solidFill>
                  <a:schemeClr val="tx1"/>
                </a:solidFill>
                <a:effectLst/>
                <a:latin typeface="+mn-lt"/>
                <a:ea typeface="+mn-ea"/>
                <a:cs typeface="+mn-cs"/>
              </a:rPr>
              <a:t> en Espagne) témoigne de la vision globale de la bourgeoisie française. Cette internationalisation précoce anticipe la mondialisation économique et révèle une compréhension des enjeux géoéconomiques modernes.</a:t>
            </a:r>
            <a:r>
              <a:rPr lang="fr-FR" sz="1200" kern="1200" baseline="30000" dirty="0">
                <a:solidFill>
                  <a:schemeClr val="tx1"/>
                </a:solidFill>
                <a:effectLst/>
                <a:latin typeface="+mn-lt"/>
                <a:ea typeface="+mn-ea"/>
                <a:cs typeface="+mn-cs"/>
                <a:hlinkClick r:id="rId12" action="ppaction://hlinkfile"/>
              </a:rPr>
              <a:t>[10]</a:t>
            </a:r>
            <a:r>
              <a:rPr lang="fr-FR" sz="1200" kern="1200" baseline="30000" dirty="0">
                <a:solidFill>
                  <a:schemeClr val="tx1"/>
                </a:solidFill>
                <a:effectLst/>
                <a:latin typeface="+mn-lt"/>
                <a:ea typeface="+mn-ea"/>
                <a:cs typeface="+mn-cs"/>
                <a:hlinkClick r:id="rId13" action="ppaction://hlinkfile"/>
              </a:rPr>
              <a:t>[6]</a:t>
            </a:r>
            <a:r>
              <a:rPr lang="fr-FR" sz="1200" kern="1200" baseline="30000" dirty="0">
                <a:solidFill>
                  <a:schemeClr val="tx1"/>
                </a:solidFill>
                <a:effectLst/>
                <a:latin typeface="+mn-lt"/>
                <a:ea typeface="+mn-ea"/>
                <a:cs typeface="+mn-cs"/>
                <a:hlinkClick r:id="rId14" action="ppaction://hlinkfile"/>
              </a:rPr>
              <a:t>[14]</a:t>
            </a:r>
            <a:r>
              <a:rPr lang="fr-FR" sz="1200" kern="1200" baseline="30000" dirty="0">
                <a:solidFill>
                  <a:schemeClr val="tx1"/>
                </a:solidFill>
                <a:effectLst/>
                <a:latin typeface="+mn-lt"/>
                <a:ea typeface="+mn-ea"/>
                <a:cs typeface="+mn-cs"/>
                <a:hlinkClick r:id="rId15" action="ppaction://hlinkfile"/>
              </a:rPr>
              <a:t>[8]</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Secteurs Automobiles : Symboles de la Modernité Bourgeoise</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L'Industrie Automobile dans le Patrimoine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présence de deux automobiles dans la succession (Simca 3 CV et </a:t>
            </a:r>
            <a:r>
              <a:rPr lang="fr-FR" sz="1200" kern="1200" dirty="0" err="1">
                <a:solidFill>
                  <a:schemeClr val="tx1"/>
                </a:solidFill>
                <a:effectLst/>
                <a:latin typeface="+mn-lt"/>
                <a:ea typeface="+mn-ea"/>
                <a:cs typeface="+mn-cs"/>
              </a:rPr>
              <a:t>Hotchkiss</a:t>
            </a:r>
            <a:r>
              <a:rPr lang="fr-FR" sz="1200" kern="1200" dirty="0">
                <a:solidFill>
                  <a:schemeClr val="tx1"/>
                </a:solidFill>
                <a:effectLst/>
                <a:latin typeface="+mn-lt"/>
                <a:ea typeface="+mn-ea"/>
                <a:cs typeface="+mn-cs"/>
              </a:rPr>
              <a:t> 17 CV) complète l'analyse en révélant l'appropriation des innovations technologiques par la bourgeoisie. </a:t>
            </a:r>
            <a:r>
              <a:rPr lang="fr-FR" sz="1200" b="1" kern="1200" dirty="0">
                <a:solidFill>
                  <a:schemeClr val="tx1"/>
                </a:solidFill>
                <a:effectLst/>
                <a:latin typeface="+mn-lt"/>
                <a:ea typeface="+mn-ea"/>
                <a:cs typeface="+mn-cs"/>
              </a:rPr>
              <a:t>Simca</a:t>
            </a:r>
            <a:r>
              <a:rPr lang="fr-FR" sz="1200" kern="1200" dirty="0">
                <a:solidFill>
                  <a:schemeClr val="tx1"/>
                </a:solidFill>
                <a:effectLst/>
                <a:latin typeface="+mn-lt"/>
                <a:ea typeface="+mn-ea"/>
                <a:cs typeface="+mn-cs"/>
              </a:rPr>
              <a:t>, créée en 1934 par Henri Théodore </a:t>
            </a:r>
            <a:r>
              <a:rPr lang="fr-FR" sz="1200" kern="1200" dirty="0" err="1">
                <a:solidFill>
                  <a:schemeClr val="tx1"/>
                </a:solidFill>
                <a:effectLst/>
                <a:latin typeface="+mn-lt"/>
                <a:ea typeface="+mn-ea"/>
                <a:cs typeface="+mn-cs"/>
              </a:rPr>
              <a:t>Pigozzi</a:t>
            </a:r>
            <a:r>
              <a:rPr lang="fr-FR" sz="1200" kern="1200" dirty="0">
                <a:solidFill>
                  <a:schemeClr val="tx1"/>
                </a:solidFill>
                <a:effectLst/>
                <a:latin typeface="+mn-lt"/>
                <a:ea typeface="+mn-ea"/>
                <a:cs typeface="+mn-cs"/>
              </a:rPr>
              <a:t> sous licence Fiat, incarnait l'industrialisation automobile française. </a:t>
            </a:r>
            <a:r>
              <a:rPr lang="fr-FR" sz="1200" b="1" kern="1200" dirty="0" err="1">
                <a:solidFill>
                  <a:schemeClr val="tx1"/>
                </a:solidFill>
                <a:effectLst/>
                <a:latin typeface="+mn-lt"/>
                <a:ea typeface="+mn-ea"/>
                <a:cs typeface="+mn-cs"/>
              </a:rPr>
              <a:t>Hotchkiss</a:t>
            </a:r>
            <a:r>
              <a:rPr lang="fr-FR" sz="1200" kern="1200" dirty="0">
                <a:solidFill>
                  <a:schemeClr val="tx1"/>
                </a:solidFill>
                <a:effectLst/>
                <a:latin typeface="+mn-lt"/>
                <a:ea typeface="+mn-ea"/>
                <a:cs typeface="+mn-cs"/>
              </a:rPr>
              <a:t>, entreprise née de l'armement avant de se diversifier dans l'automobile de luxe dès 1904, représentait le haut de gamme français.</a:t>
            </a:r>
            <a:r>
              <a:rPr lang="fr-FR" sz="1200" kern="1200" baseline="30000" dirty="0">
                <a:solidFill>
                  <a:schemeClr val="tx1"/>
                </a:solidFill>
                <a:effectLst/>
                <a:latin typeface="+mn-lt"/>
                <a:ea typeface="+mn-ea"/>
                <a:cs typeface="+mn-cs"/>
                <a:hlinkClick r:id="rId16" action="ppaction://hlinkfile"/>
              </a:rPr>
              <a:t>[29]</a:t>
            </a:r>
            <a:r>
              <a:rPr lang="fr-FR" sz="1200" kern="1200" baseline="30000" dirty="0">
                <a:solidFill>
                  <a:schemeClr val="tx1"/>
                </a:solidFill>
                <a:effectLst/>
                <a:latin typeface="+mn-lt"/>
                <a:ea typeface="+mn-ea"/>
                <a:cs typeface="+mn-cs"/>
                <a:hlinkClick r:id="rId17" action="ppaction://hlinkfile"/>
              </a:rPr>
              <a:t>[30]</a:t>
            </a:r>
            <a:r>
              <a:rPr lang="fr-FR" sz="1200" kern="1200" baseline="30000" dirty="0">
                <a:solidFill>
                  <a:schemeClr val="tx1"/>
                </a:solidFill>
                <a:effectLst/>
                <a:latin typeface="+mn-lt"/>
                <a:ea typeface="+mn-ea"/>
                <a:cs typeface="+mn-cs"/>
                <a:hlinkClick r:id="rId18" action="ppaction://hlinkfile"/>
              </a:rPr>
              <a:t>[31]</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choix automobiles ne sont pas anodins : ils reflètent l'adhésion de la bourgeoisie aux innovations de la seconde révolution industrielle, tout en maintenant des codes de distinction sociale par le choix de marques prestigieuses.</a:t>
            </a:r>
          </a:p>
          <a:p>
            <a:r>
              <a:rPr lang="fr-FR" sz="1200" b="1" kern="1200" dirty="0">
                <a:solidFill>
                  <a:schemeClr val="tx1"/>
                </a:solidFill>
                <a:effectLst/>
                <a:latin typeface="+mn-lt"/>
                <a:ea typeface="+mn-ea"/>
                <a:cs typeface="+mn-cs"/>
              </a:rPr>
              <a:t>Implications Historiques et Économiques</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Un Témoin de la Transition Économique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succession de Mme de Nabias constitue un témoignage exceptionnel de la transition de la France rurale vers la France industrielle. Chaque ligne du portefeuille raconte une histoire : celle de l'innovation technologique (Air Liquide), de l'expansion coloniale (Charbonnages du Tonkin), de la révolution énergétique (Royal Dutch Shell), de la modernisation des infrastructures (Compagnie Générale d'Électricité), ou encore de l'internationalisation du capitalisme français (Canadian Pacific, </a:t>
            </a:r>
            <a:r>
              <a:rPr lang="fr-FR" sz="1200" kern="1200" dirty="0" err="1">
                <a:solidFill>
                  <a:schemeClr val="tx1"/>
                </a:solidFill>
                <a:effectLst/>
                <a:latin typeface="+mn-lt"/>
                <a:ea typeface="+mn-ea"/>
                <a:cs typeface="+mn-cs"/>
              </a:rPr>
              <a:t>Penarroya</a:t>
            </a:r>
            <a:r>
              <a:rPr lang="fr-FR" sz="1200" kern="1200" dirty="0">
                <a:solidFill>
                  <a:schemeClr val="tx1"/>
                </a:solidFill>
                <a:effectLst/>
                <a:latin typeface="+mn-lt"/>
                <a:ea typeface="+mn-ea"/>
                <a:cs typeface="+mn-cs"/>
              </a:rPr>
              <a:t>).</a:t>
            </a:r>
          </a:p>
          <a:p>
            <a:r>
              <a:rPr lang="fr-FR" sz="1200" b="1" kern="1200" dirty="0">
                <a:solidFill>
                  <a:schemeClr val="tx1"/>
                </a:solidFill>
                <a:effectLst/>
                <a:latin typeface="+mn-lt"/>
                <a:ea typeface="+mn-ea"/>
                <a:cs typeface="+mn-cs"/>
              </a:rPr>
              <a:t>La Bourgeoisie Rentière face à la Modernité</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Contrairement aux stéréotypes sur l'immobilisme de la bourgeoisie rentière, ce portefeuille révèle une classe sociale dynamique, capable d'identifier et de financer les mutations économiques de son époque. Cette capacité d'adaptation explique en partie la pérennité de ces fortunes au-delà des crises du XXe siècle.</a:t>
            </a:r>
          </a:p>
          <a:p>
            <a:r>
              <a:rPr lang="fr-FR" sz="1200" kern="1200" dirty="0">
                <a:solidFill>
                  <a:schemeClr val="tx1"/>
                </a:solidFill>
                <a:effectLst/>
                <a:latin typeface="+mn-lt"/>
                <a:ea typeface="+mn-ea"/>
                <a:cs typeface="+mn-cs"/>
              </a:rPr>
              <a:t>L'analyse de Thomas Piketty sur l'évolution des fortunes confirme cette observation : « tandis que la richesse des "200 familles" s'effondre entre 1914 et 1945, à des niveaux de revenus légèrement inférieurs, les adaptations à la conjoncture permettent » le maintien et parfois la reconstitution des patrimoines.</a:t>
            </a:r>
            <a:r>
              <a:rPr lang="fr-FR" sz="1200" kern="1200" baseline="30000" dirty="0">
                <a:solidFill>
                  <a:schemeClr val="tx1"/>
                </a:solidFill>
                <a:effectLst/>
                <a:latin typeface="+mn-lt"/>
                <a:ea typeface="+mn-ea"/>
                <a:cs typeface="+mn-cs"/>
                <a:hlinkClick r:id="rId7" action="ppaction://hlinkfile"/>
              </a:rPr>
              <a:t>[25]</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Conclusion : Un Héritage de la Révolution Industrielle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déclaration de succession de Mme de Nabias transcende le simple document administratif pour devenir le miroir d'une époque. Elle révèle comment la bourgeoisie française avait, dès la fin du XIXe siècle, compris et accompagné financièrement les transformations industrielles qui allaient modeler la France moderne.</a:t>
            </a:r>
          </a:p>
          <a:p>
            <a:r>
              <a:rPr lang="fr-FR" sz="1200" kern="1200" dirty="0">
                <a:solidFill>
                  <a:schemeClr val="tx1"/>
                </a:solidFill>
                <a:effectLst/>
                <a:latin typeface="+mn-lt"/>
                <a:ea typeface="+mn-ea"/>
                <a:cs typeface="+mn-cs"/>
              </a:rPr>
              <a:t>Ce portefeuille, constitué entre 1881 et 1928, illustre parfaitement l'adage selon lequel « il n'est de richesse que d'usines ». Chaque participation témoigne de l'identification précoce des secteurs d'avenir : l'énergie sous toutes ses formes, les transports modernes, l'industrie chimique naissante, la métallurgie de précision.</a:t>
            </a:r>
            <a:r>
              <a:rPr lang="fr-FR" sz="1200" kern="1200" baseline="30000" dirty="0">
                <a:solidFill>
                  <a:schemeClr val="tx1"/>
                </a:solidFill>
                <a:effectLst/>
                <a:latin typeface="+mn-lt"/>
                <a:ea typeface="+mn-ea"/>
                <a:cs typeface="+mn-cs"/>
                <a:hlinkClick r:id="rId19" action="ppaction://hlinkfile"/>
              </a:rPr>
              <a:t>[32]</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Plus largement, ce document éclaire la genèse du capitalisme industriel français et le rôle crucial des élites économiques dans le financement de l'innovation. Il démontre que la révolution industrielle n'était pas seulement affaire de technique et d'ingénieurs, mais aussi de capitaux privés judicieusement orientés vers les secteurs porteurs.</a:t>
            </a:r>
          </a:p>
          <a:p>
            <a:r>
              <a:rPr lang="fr-FR" sz="1200" kern="1200" dirty="0">
                <a:solidFill>
                  <a:schemeClr val="tx1"/>
                </a:solidFill>
                <a:effectLst/>
                <a:latin typeface="+mn-lt"/>
                <a:ea typeface="+mn-ea"/>
                <a:cs typeface="+mn-cs"/>
              </a:rPr>
              <a:t>En 1948-1949, au moment de cette succession, la France entamait sa reconstruction sur les bases industrielles établies au tournant du XXe siècle. Les « Trente Glorieuses » qui allaient suivre s'enracineront dans les choix d'investissement de cette bourgeoisie éclairée, dont Mme de Nabias était représentative. Son portefeuille, véritable concentré de l'innovation industrielle française, témoigne d'un moment charnière où les capitaux privés et l'audace entrepreneuriale transformaient définitivement l'économie française.</a:t>
            </a:r>
            <a:r>
              <a:rPr lang="fr-FR" sz="1200" kern="1200" baseline="30000" dirty="0">
                <a:solidFill>
                  <a:schemeClr val="tx1"/>
                </a:solidFill>
                <a:effectLst/>
                <a:latin typeface="+mn-lt"/>
                <a:ea typeface="+mn-ea"/>
                <a:cs typeface="+mn-cs"/>
                <a:hlinkClick r:id="rId20" action="ppaction://hlinkfile"/>
              </a:rPr>
              <a:t>[33]</a:t>
            </a:r>
            <a:r>
              <a:rPr lang="fr-FR" sz="1200" kern="1200" baseline="30000" dirty="0">
                <a:solidFill>
                  <a:schemeClr val="tx1"/>
                </a:solidFill>
                <a:effectLst/>
                <a:latin typeface="+mn-lt"/>
                <a:ea typeface="+mn-ea"/>
                <a:cs typeface="+mn-cs"/>
                <a:hlinkClick r:id="rId21" action="ppaction://hlinkfile"/>
              </a:rPr>
              <a:t>[34]</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Cette analyse révèle ainsi que les déclarations de succession ne sont pas seulement des documents juridiques, mais constituent de véritables archives de l'histoire économique, capables d'éclairer les ressorts profonds de l'industrialisation française et les stratégies des élites qui l'accompagnèrent financièrement.</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29</a:t>
            </a:fld>
            <a:endParaRPr lang="fr-FR" dirty="0"/>
          </a:p>
        </p:txBody>
      </p:sp>
    </p:spTree>
    <p:extLst>
      <p:ext uri="{BB962C8B-B14F-4D97-AF65-F5344CB8AC3E}">
        <p14:creationId xmlns:p14="http://schemas.microsoft.com/office/powerpoint/2010/main" val="340131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révolution industrielle française, qui s'étale du XIXe siècle aux premières décennies du XXe siècle, a profondément transformé les structures économiques et sociales. Cette mutation se reflète parfaitement dans la composition du portefeuille successoral analysé, qui illustre </a:t>
            </a:r>
            <a:r>
              <a:rPr lang="fr-FR" sz="1200" b="1" kern="1200" dirty="0">
                <a:solidFill>
                  <a:schemeClr val="tx1"/>
                </a:solidFill>
                <a:effectLst/>
                <a:latin typeface="+mn-lt"/>
                <a:ea typeface="+mn-ea"/>
                <a:cs typeface="+mn-cs"/>
              </a:rPr>
              <a:t>l'émergence d'une nouvelle forme de richesse basée sur le capital industriel et financier</a:t>
            </a:r>
            <a:r>
              <a:rPr lang="fr-FR" sz="1200" kern="1200" dirty="0">
                <a:solidFill>
                  <a:schemeClr val="tx1"/>
                </a:solidFill>
                <a:effectLst/>
                <a:latin typeface="+mn-lt"/>
                <a:ea typeface="+mn-ea"/>
                <a:cs typeface="+mn-cs"/>
              </a:rPr>
              <a:t> plutôt que sur la propriété foncière traditionnelle.</a:t>
            </a:r>
            <a:r>
              <a:rPr lang="fr-FR" sz="1200" kern="1200" baseline="30000" dirty="0">
                <a:solidFill>
                  <a:schemeClr val="tx1"/>
                </a:solidFill>
                <a:effectLst/>
                <a:latin typeface="+mn-lt"/>
                <a:ea typeface="+mn-ea"/>
                <a:cs typeface="+mn-cs"/>
                <a:hlinkClick r:id="rId3" action="ppaction://hlinkfile"/>
              </a:rPr>
              <a:t>[1]</a:t>
            </a:r>
            <a:r>
              <a:rPr lang="fr-FR" sz="1200" kern="1200" baseline="30000" dirty="0">
                <a:solidFill>
                  <a:schemeClr val="tx1"/>
                </a:solidFill>
                <a:effectLst/>
                <a:latin typeface="+mn-lt"/>
                <a:ea typeface="+mn-ea"/>
                <a:cs typeface="+mn-cs"/>
                <a:hlinkClick r:id="rId4" action="ppaction://hlinkfile"/>
              </a:rPr>
              <a:t>[2]</a:t>
            </a:r>
            <a:r>
              <a:rPr lang="fr-FR" sz="1200" kern="1200" baseline="30000" dirty="0">
                <a:solidFill>
                  <a:schemeClr val="tx1"/>
                </a:solidFill>
                <a:effectLst/>
                <a:latin typeface="+mn-lt"/>
                <a:ea typeface="+mn-ea"/>
                <a:cs typeface="+mn-cs"/>
                <a:hlinkClick r:id="rId5" action="ppaction://hlinkfile"/>
              </a:rPr>
              <a:t>[3]</a:t>
            </a:r>
            <a:r>
              <a:rPr lang="fr-FR" sz="1200" kern="1200" baseline="30000" dirty="0">
                <a:solidFill>
                  <a:schemeClr val="tx1"/>
                </a:solidFill>
                <a:effectLst/>
                <a:latin typeface="+mn-lt"/>
                <a:ea typeface="+mn-ea"/>
                <a:cs typeface="+mn-cs"/>
                <a:hlinkClick r:id="rId6" action="ppaction://hlinkfile"/>
              </a:rPr>
              <a:t>[4]</a:t>
            </a:r>
            <a:r>
              <a:rPr lang="fr-FR" sz="1200" kern="1200" baseline="30000" dirty="0">
                <a:solidFill>
                  <a:schemeClr val="tx1"/>
                </a:solidFill>
                <a:effectLst/>
                <a:latin typeface="+mn-lt"/>
                <a:ea typeface="+mn-ea"/>
                <a:cs typeface="+mn-cs"/>
                <a:hlinkClick r:id="rId7" action="ppaction://hlinkfile"/>
              </a:rPr>
              <a:t>[5]</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profil du défunt - un médecin parisien - est emblématique de cette évolution. Les professions libérales, en plein essor au XIXe siècle, ont constitué l'une des composantes essentielles de la bourgeoisie moderne. Leurs revenus élevés et réguliers leur ont permis d'accumuler des capitaux importants et de les investir dans les nouveaux instruments financiers issus de l'industrialisation.</a:t>
            </a:r>
            <a:r>
              <a:rPr lang="fr-FR" sz="1200" kern="1200" baseline="30000" dirty="0">
                <a:solidFill>
                  <a:schemeClr val="tx1"/>
                </a:solidFill>
                <a:effectLst/>
                <a:latin typeface="+mn-lt"/>
                <a:ea typeface="+mn-ea"/>
                <a:cs typeface="+mn-cs"/>
                <a:hlinkClick r:id="rId8" action="ppaction://hlinkfile"/>
              </a:rPr>
              <a:t>[6]</a:t>
            </a:r>
            <a:r>
              <a:rPr lang="fr-FR" sz="1200" kern="1200" baseline="30000" dirty="0">
                <a:solidFill>
                  <a:schemeClr val="tx1"/>
                </a:solidFill>
                <a:effectLst/>
                <a:latin typeface="+mn-lt"/>
                <a:ea typeface="+mn-ea"/>
                <a:cs typeface="+mn-cs"/>
                <a:hlinkClick r:id="rId9" action="ppaction://hlinkfile"/>
              </a:rPr>
              <a:t>[7]</a:t>
            </a:r>
            <a:r>
              <a:rPr lang="fr-FR" sz="1200" kern="1200" baseline="30000" dirty="0">
                <a:solidFill>
                  <a:schemeClr val="tx1"/>
                </a:solidFill>
                <a:effectLst/>
                <a:latin typeface="+mn-lt"/>
                <a:ea typeface="+mn-ea"/>
                <a:cs typeface="+mn-cs"/>
                <a:hlinkClick r:id="rId10" action="ppaction://hlinkfile"/>
              </a:rPr>
              <a:t>[8]</a:t>
            </a:r>
            <a:r>
              <a:rPr lang="fr-FR" sz="1200" kern="1200" baseline="30000" dirty="0">
                <a:solidFill>
                  <a:schemeClr val="tx1"/>
                </a:solidFill>
                <a:effectLst/>
                <a:latin typeface="+mn-lt"/>
                <a:ea typeface="+mn-ea"/>
                <a:cs typeface="+mn-cs"/>
                <a:hlinkClick r:id="rId11" action="ppaction://hlinkfile"/>
              </a:rPr>
              <a:t>[9]</a:t>
            </a:r>
            <a:endParaRPr lang="fr-FR" sz="1200" kern="1200" dirty="0">
              <a:solidFill>
                <a:schemeClr val="tx1"/>
              </a:solidFill>
              <a:effectLst/>
              <a:latin typeface="+mn-lt"/>
              <a:ea typeface="+mn-ea"/>
              <a:cs typeface="+mn-cs"/>
            </a:endParaRP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7AE59F0-E8F8-42B1-931C-152E1ECA95E8}"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30</a:t>
            </a:fld>
            <a:endParaRPr lang="fr-FR" dirty="0"/>
          </a:p>
        </p:txBody>
      </p:sp>
    </p:spTree>
    <p:extLst>
      <p:ext uri="{BB962C8B-B14F-4D97-AF65-F5344CB8AC3E}">
        <p14:creationId xmlns:p14="http://schemas.microsoft.com/office/powerpoint/2010/main" val="2396823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années 1970, illustrant la diversification du capital industriel</a:t>
            </a:r>
          </a:p>
          <a:p>
            <a:r>
              <a:rPr lang="fr-FR" sz="1200" kern="1200" dirty="0">
                <a:solidFill>
                  <a:schemeClr val="tx1"/>
                </a:solidFill>
                <a:effectLst/>
                <a:latin typeface="+mn-lt"/>
                <a:ea typeface="+mn-ea"/>
                <a:cs typeface="+mn-cs"/>
              </a:rPr>
              <a:t>L'examen détaillé des valeurs mobilières révèle une </a:t>
            </a:r>
            <a:r>
              <a:rPr lang="fr-FR" sz="1200" b="1" kern="1200" dirty="0">
                <a:solidFill>
                  <a:schemeClr val="tx1"/>
                </a:solidFill>
                <a:effectLst/>
                <a:latin typeface="+mn-lt"/>
                <a:ea typeface="+mn-ea"/>
                <a:cs typeface="+mn-cs"/>
              </a:rPr>
              <a:t>concentration remarquable sur les secteurs clés de la révolution industrielle</a:t>
            </a:r>
            <a:r>
              <a:rPr lang="fr-FR" sz="1200" kern="1200" dirty="0">
                <a:solidFill>
                  <a:schemeClr val="tx1"/>
                </a:solidFill>
                <a:effectLst/>
                <a:latin typeface="+mn-lt"/>
                <a:ea typeface="+mn-ea"/>
                <a:cs typeface="+mn-cs"/>
              </a:rPr>
              <a:t>. Le portefeuille comprend des actions de grandes sociétés emblématiques de cette transformation économique :</a:t>
            </a:r>
            <a:r>
              <a:rPr lang="fr-FR" sz="1200" kern="1200" baseline="30000" dirty="0">
                <a:solidFill>
                  <a:schemeClr val="tx1"/>
                </a:solidFill>
                <a:effectLst/>
                <a:latin typeface="+mn-lt"/>
                <a:ea typeface="+mn-ea"/>
                <a:cs typeface="+mn-cs"/>
                <a:hlinkClick r:id="rId3" action="ppaction://hlinkfile"/>
              </a:rPr>
              <a:t>[5]</a:t>
            </a:r>
            <a:r>
              <a:rPr lang="fr-FR" sz="1200" kern="1200" baseline="30000" dirty="0">
                <a:solidFill>
                  <a:schemeClr val="tx1"/>
                </a:solidFill>
                <a:effectLst/>
                <a:latin typeface="+mn-lt"/>
                <a:ea typeface="+mn-ea"/>
                <a:cs typeface="+mn-cs"/>
                <a:hlinkClick r:id="rId4" action="ppaction://hlinkfile"/>
              </a:rPr>
              <a:t>[10]</a:t>
            </a:r>
            <a:r>
              <a:rPr lang="fr-FR" sz="1200" kern="1200" baseline="30000" dirty="0">
                <a:solidFill>
                  <a:schemeClr val="tx1"/>
                </a:solidFill>
                <a:effectLst/>
                <a:latin typeface="+mn-lt"/>
                <a:ea typeface="+mn-ea"/>
                <a:cs typeface="+mn-cs"/>
                <a:hlinkClick r:id="rId5" action="ppaction://hlinkfile"/>
              </a:rPr>
              <a:t>[11]</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champions de la deuxième révolution industrielle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entreprises les plus représentées appartiennent aux secteurs de pointe de la fin du XIXe et du début du XXe siècle :</a:t>
            </a:r>
          </a:p>
          <a:p>
            <a:pPr lvl="0"/>
            <a:r>
              <a:rPr lang="fr-FR" sz="1200" b="1" kern="1200" dirty="0">
                <a:solidFill>
                  <a:schemeClr val="tx1"/>
                </a:solidFill>
                <a:effectLst/>
                <a:latin typeface="+mn-lt"/>
                <a:ea typeface="+mn-ea"/>
                <a:cs typeface="+mn-cs"/>
              </a:rPr>
              <a:t>Michelin</a:t>
            </a:r>
            <a:r>
              <a:rPr lang="fr-FR" sz="1200" kern="1200" dirty="0">
                <a:solidFill>
                  <a:schemeClr val="tx1"/>
                </a:solidFill>
                <a:effectLst/>
                <a:latin typeface="+mn-lt"/>
                <a:ea typeface="+mn-ea"/>
                <a:cs typeface="+mn-cs"/>
              </a:rPr>
              <a:t> (fondée en 1889) : pionnier de l'industrie pneumatique, symbole du développement automobile</a:t>
            </a:r>
            <a:r>
              <a:rPr lang="fr-FR" sz="1200" kern="1200" baseline="30000" dirty="0">
                <a:solidFill>
                  <a:schemeClr val="tx1"/>
                </a:solidFill>
                <a:effectLst/>
                <a:latin typeface="+mn-lt"/>
                <a:ea typeface="+mn-ea"/>
                <a:cs typeface="+mn-cs"/>
                <a:hlinkClick r:id="rId4" action="ppaction://hlinkfile"/>
              </a:rPr>
              <a:t>[10]</a:t>
            </a:r>
            <a:endParaRPr lang="fr-FR"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Air Liquide</a:t>
            </a:r>
            <a:r>
              <a:rPr lang="fr-FR" sz="1200" kern="1200" dirty="0">
                <a:solidFill>
                  <a:schemeClr val="tx1"/>
                </a:solidFill>
                <a:effectLst/>
                <a:latin typeface="+mn-lt"/>
                <a:ea typeface="+mn-ea"/>
                <a:cs typeface="+mn-cs"/>
              </a:rPr>
              <a:t> (créée en 1902) : leader de la chimie industrielle des gaz</a:t>
            </a:r>
            <a:r>
              <a:rPr lang="fr-FR" sz="1200" kern="1200" baseline="30000" dirty="0">
                <a:solidFill>
                  <a:schemeClr val="tx1"/>
                </a:solidFill>
                <a:effectLst/>
                <a:latin typeface="+mn-lt"/>
                <a:ea typeface="+mn-ea"/>
                <a:cs typeface="+mn-cs"/>
                <a:hlinkClick r:id="rId6" action="ppaction://hlinkfile"/>
              </a:rPr>
              <a:t>[12]</a:t>
            </a:r>
            <a:r>
              <a:rPr lang="fr-FR" sz="1200" kern="1200" baseline="30000" dirty="0">
                <a:solidFill>
                  <a:schemeClr val="tx1"/>
                </a:solidFill>
                <a:effectLst/>
                <a:latin typeface="+mn-lt"/>
                <a:ea typeface="+mn-ea"/>
                <a:cs typeface="+mn-cs"/>
                <a:hlinkClick r:id="rId7" action="ppaction://hlinkfile"/>
              </a:rPr>
              <a:t>[13]</a:t>
            </a:r>
            <a:endParaRPr lang="fr-FR"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L'Oréal</a:t>
            </a:r>
            <a:r>
              <a:rPr lang="fr-FR" sz="1200" kern="1200" dirty="0">
                <a:solidFill>
                  <a:schemeClr val="tx1"/>
                </a:solidFill>
                <a:effectLst/>
                <a:latin typeface="+mn-lt"/>
                <a:ea typeface="+mn-ea"/>
                <a:cs typeface="+mn-cs"/>
              </a:rPr>
              <a:t> (fondée en 1909, entrée en bourse en 1963) : représentant de l'industrie chimique et cosmétique moderne</a:t>
            </a:r>
            <a:r>
              <a:rPr lang="fr-FR" sz="1200" kern="1200" baseline="30000" dirty="0">
                <a:solidFill>
                  <a:schemeClr val="tx1"/>
                </a:solidFill>
                <a:effectLst/>
                <a:latin typeface="+mn-lt"/>
                <a:ea typeface="+mn-ea"/>
                <a:cs typeface="+mn-cs"/>
                <a:hlinkClick r:id="rId8" action="ppaction://hlinkfile"/>
              </a:rPr>
              <a:t>[14]</a:t>
            </a:r>
            <a:r>
              <a:rPr lang="fr-FR" sz="1200" kern="1200" baseline="30000" dirty="0">
                <a:solidFill>
                  <a:schemeClr val="tx1"/>
                </a:solidFill>
                <a:effectLst/>
                <a:latin typeface="+mn-lt"/>
                <a:ea typeface="+mn-ea"/>
                <a:cs typeface="+mn-cs"/>
                <a:hlinkClick r:id="rId9" action="ppaction://hlinkfile"/>
              </a:rPr>
              <a:t>[15]</a:t>
            </a:r>
            <a:r>
              <a:rPr lang="fr-FR" sz="1200" kern="1200" baseline="30000" dirty="0">
                <a:solidFill>
                  <a:schemeClr val="tx1"/>
                </a:solidFill>
                <a:effectLst/>
                <a:latin typeface="+mn-lt"/>
                <a:ea typeface="+mn-ea"/>
                <a:cs typeface="+mn-cs"/>
                <a:hlinkClick r:id="rId10" action="ppaction://hlinkfile"/>
              </a:rPr>
              <a:t>[16]</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L'héritage de la première révolution industrielle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portefeuille conserve également des participations dans les secteurs traditionnels de l'industrialisation française :</a:t>
            </a:r>
          </a:p>
          <a:p>
            <a:pPr lvl="0"/>
            <a:r>
              <a:rPr lang="fr-FR" sz="1200" b="1" kern="1200" dirty="0">
                <a:solidFill>
                  <a:schemeClr val="tx1"/>
                </a:solidFill>
                <a:effectLst/>
                <a:latin typeface="+mn-lt"/>
                <a:ea typeface="+mn-ea"/>
                <a:cs typeface="+mn-cs"/>
              </a:rPr>
              <a:t>Schneider</a:t>
            </a:r>
            <a:r>
              <a:rPr lang="fr-FR" sz="1200" kern="1200" dirty="0">
                <a:solidFill>
                  <a:schemeClr val="tx1"/>
                </a:solidFill>
                <a:effectLst/>
                <a:latin typeface="+mn-lt"/>
                <a:ea typeface="+mn-ea"/>
                <a:cs typeface="+mn-cs"/>
              </a:rPr>
              <a:t> et </a:t>
            </a:r>
            <a:r>
              <a:rPr lang="fr-FR" sz="1200" b="1" kern="1200" dirty="0">
                <a:solidFill>
                  <a:schemeClr val="tx1"/>
                </a:solidFill>
                <a:effectLst/>
                <a:latin typeface="+mn-lt"/>
                <a:ea typeface="+mn-ea"/>
                <a:cs typeface="+mn-cs"/>
              </a:rPr>
              <a:t>De Wendel</a:t>
            </a:r>
            <a:r>
              <a:rPr lang="fr-FR" sz="1200" kern="1200" dirty="0">
                <a:solidFill>
                  <a:schemeClr val="tx1"/>
                </a:solidFill>
                <a:effectLst/>
                <a:latin typeface="+mn-lt"/>
                <a:ea typeface="+mn-ea"/>
                <a:cs typeface="+mn-cs"/>
              </a:rPr>
              <a:t> : dynasties industrielles de la métallurgie et de la sidérurgie</a:t>
            </a:r>
            <a:r>
              <a:rPr lang="fr-FR" sz="1200" kern="1200" baseline="30000" dirty="0">
                <a:solidFill>
                  <a:schemeClr val="tx1"/>
                </a:solidFill>
                <a:effectLst/>
                <a:latin typeface="+mn-lt"/>
                <a:ea typeface="+mn-ea"/>
                <a:cs typeface="+mn-cs"/>
                <a:hlinkClick r:id="rId11" action="ppaction://hlinkfile"/>
              </a:rPr>
              <a:t>[17]</a:t>
            </a:r>
            <a:endParaRPr lang="fr-FR"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Société Générale d'Électricité</a:t>
            </a:r>
            <a:r>
              <a:rPr lang="fr-FR" sz="1200" kern="1200" dirty="0">
                <a:solidFill>
                  <a:schemeClr val="tx1"/>
                </a:solidFill>
                <a:effectLst/>
                <a:latin typeface="+mn-lt"/>
                <a:ea typeface="+mn-ea"/>
                <a:cs typeface="+mn-cs"/>
              </a:rPr>
              <a:t> : témoin de l'électrification du pays</a:t>
            </a:r>
            <a:r>
              <a:rPr lang="fr-FR" sz="1200" kern="1200" baseline="30000" dirty="0">
                <a:solidFill>
                  <a:schemeClr val="tx1"/>
                </a:solidFill>
                <a:effectLst/>
                <a:latin typeface="+mn-lt"/>
                <a:ea typeface="+mn-ea"/>
                <a:cs typeface="+mn-cs"/>
                <a:hlinkClick r:id="rId5" action="ppaction://hlinkfile"/>
              </a:rPr>
              <a:t>[11]</a:t>
            </a:r>
            <a:endParaRPr lang="fr-FR"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Peugeot</a:t>
            </a:r>
            <a:r>
              <a:rPr lang="fr-FR" sz="1200" kern="1200" dirty="0">
                <a:solidFill>
                  <a:schemeClr val="tx1"/>
                </a:solidFill>
                <a:effectLst/>
                <a:latin typeface="+mn-lt"/>
                <a:ea typeface="+mn-ea"/>
                <a:cs typeface="+mn-cs"/>
              </a:rPr>
              <a:t> : pionnier de l'industrie automobile française</a:t>
            </a:r>
            <a:r>
              <a:rPr lang="fr-FR" sz="1200" kern="1200" baseline="30000" dirty="0">
                <a:solidFill>
                  <a:schemeClr val="tx1"/>
                </a:solidFill>
                <a:effectLst/>
                <a:latin typeface="+mn-lt"/>
                <a:ea typeface="+mn-ea"/>
                <a:cs typeface="+mn-cs"/>
                <a:hlinkClick r:id="rId12" action="ppaction://hlinkfile"/>
              </a:rPr>
              <a:t>[18]</a:t>
            </a:r>
            <a:r>
              <a:rPr lang="fr-FR" sz="1200" kern="1200" baseline="30000" dirty="0">
                <a:solidFill>
                  <a:schemeClr val="tx1"/>
                </a:solidFill>
                <a:effectLst/>
                <a:latin typeface="+mn-lt"/>
                <a:ea typeface="+mn-ea"/>
                <a:cs typeface="+mn-cs"/>
                <a:hlinkClick r:id="rId5" action="ppaction://hlinkfile"/>
              </a:rPr>
              <a:t>[11]</a:t>
            </a:r>
            <a:endParaRPr lang="fr-FR" sz="1200" kern="1200" dirty="0">
              <a:solidFill>
                <a:schemeClr val="tx1"/>
              </a:solidFill>
              <a:effectLst/>
              <a:latin typeface="+mn-lt"/>
              <a:ea typeface="+mn-ea"/>
              <a:cs typeface="+mn-cs"/>
            </a:endParaRP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31</a:t>
            </a:fld>
            <a:endParaRPr lang="fr-FR" dirty="0"/>
          </a:p>
        </p:txBody>
      </p:sp>
    </p:spTree>
    <p:extLst>
      <p:ext uri="{BB962C8B-B14F-4D97-AF65-F5344CB8AC3E}">
        <p14:creationId xmlns:p14="http://schemas.microsoft.com/office/powerpoint/2010/main" val="4229188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La modernisation des instruments financiers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présence du </a:t>
            </a:r>
            <a:r>
              <a:rPr lang="fr-FR" sz="1200" b="1" kern="1200" dirty="0">
                <a:solidFill>
                  <a:schemeClr val="tx1"/>
                </a:solidFill>
                <a:effectLst/>
                <a:latin typeface="+mn-lt"/>
                <a:ea typeface="+mn-ea"/>
                <a:cs typeface="+mn-cs"/>
              </a:rPr>
              <a:t>SICOVAM</a:t>
            </a:r>
            <a:r>
              <a:rPr lang="fr-FR" sz="1200" kern="1200" dirty="0">
                <a:solidFill>
                  <a:schemeClr val="tx1"/>
                </a:solidFill>
                <a:effectLst/>
                <a:latin typeface="+mn-lt"/>
                <a:ea typeface="+mn-ea"/>
                <a:cs typeface="+mn-cs"/>
              </a:rPr>
              <a:t> (Société Interprofessionnelle pour la Compensation des Valeurs Mobilières) dans cette succession illustre parfaitement l'évolution du système financier français. Créé en 1949, cet organisme représentait l'aboutissement d'un processus de modernisation des marchés financiers amorcé au XIXe siècle.</a:t>
            </a:r>
            <a:r>
              <a:rPr lang="fr-FR" sz="1200" kern="1200" baseline="30000" dirty="0">
                <a:solidFill>
                  <a:schemeClr val="tx1"/>
                </a:solidFill>
                <a:effectLst/>
                <a:latin typeface="+mn-lt"/>
                <a:ea typeface="+mn-ea"/>
                <a:cs typeface="+mn-cs"/>
                <a:hlinkClick r:id="rId3" action="ppaction://hlinkfile"/>
              </a:rPr>
              <a:t>[19]</a:t>
            </a:r>
            <a:r>
              <a:rPr lang="fr-FR" sz="1200" kern="1200" baseline="30000" dirty="0">
                <a:solidFill>
                  <a:schemeClr val="tx1"/>
                </a:solidFill>
                <a:effectLst/>
                <a:latin typeface="+mn-lt"/>
                <a:ea typeface="+mn-ea"/>
                <a:cs typeface="+mn-cs"/>
                <a:hlinkClick r:id="rId4" action="ppaction://hlinkfile"/>
              </a:rPr>
              <a:t>[20]</a:t>
            </a:r>
            <a:r>
              <a:rPr lang="fr-FR" sz="1200" kern="1200" baseline="30000" dirty="0">
                <a:solidFill>
                  <a:schemeClr val="tx1"/>
                </a:solidFill>
                <a:effectLst/>
                <a:latin typeface="+mn-lt"/>
                <a:ea typeface="+mn-ea"/>
                <a:cs typeface="+mn-cs"/>
                <a:hlinkClick r:id="rId5" action="ppaction://hlinkfile"/>
              </a:rPr>
              <a:t>[21]</a:t>
            </a:r>
            <a:r>
              <a:rPr lang="fr-FR" sz="1200" kern="1200" baseline="30000" dirty="0">
                <a:solidFill>
                  <a:schemeClr val="tx1"/>
                </a:solidFill>
                <a:effectLst/>
                <a:latin typeface="+mn-lt"/>
                <a:ea typeface="+mn-ea"/>
                <a:cs typeface="+mn-cs"/>
                <a:hlinkClick r:id="rId6" action="ppaction://hlinkfile"/>
              </a:rPr>
              <a:t>[22]</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L'utilisation du système SICOVAM témoigne de la </a:t>
            </a:r>
            <a:r>
              <a:rPr lang="fr-FR" sz="1200" b="1" kern="1200" dirty="0">
                <a:solidFill>
                  <a:schemeClr val="tx1"/>
                </a:solidFill>
                <a:effectLst/>
                <a:latin typeface="+mn-lt"/>
                <a:ea typeface="+mn-ea"/>
                <a:cs typeface="+mn-cs"/>
              </a:rPr>
              <a:t>dématérialisation progressive des titres</a:t>
            </a:r>
            <a:r>
              <a:rPr lang="fr-FR" sz="1200" kern="1200" dirty="0">
                <a:solidFill>
                  <a:schemeClr val="tx1"/>
                </a:solidFill>
                <a:effectLst/>
                <a:latin typeface="+mn-lt"/>
                <a:ea typeface="+mn-ea"/>
                <a:cs typeface="+mn-cs"/>
              </a:rPr>
              <a:t> et de la sophistication croissante des portefeuilles bourgeois dans les années 1970. Cette innovation technique facilitait la circulation des valeurs mobilières et permettait une gestion plus efficace des patrimoines diversifiés.</a:t>
            </a:r>
            <a:r>
              <a:rPr lang="fr-FR" sz="1200" kern="1200" baseline="30000" dirty="0">
                <a:solidFill>
                  <a:schemeClr val="tx1"/>
                </a:solidFill>
                <a:effectLst/>
                <a:latin typeface="+mn-lt"/>
                <a:ea typeface="+mn-ea"/>
                <a:cs typeface="+mn-cs"/>
                <a:hlinkClick r:id="rId4" action="ppaction://hlinkfile"/>
              </a:rPr>
              <a:t>[20]</a:t>
            </a:r>
            <a:r>
              <a:rPr lang="fr-FR" sz="1200" kern="1200" baseline="30000" dirty="0">
                <a:solidFill>
                  <a:schemeClr val="tx1"/>
                </a:solidFill>
                <a:effectLst/>
                <a:latin typeface="+mn-lt"/>
                <a:ea typeface="+mn-ea"/>
                <a:cs typeface="+mn-cs"/>
                <a:hlinkClick r:id="rId5" action="ppaction://hlinkfile"/>
              </a:rPr>
              <a:t>[21]</a:t>
            </a:r>
            <a:r>
              <a:rPr lang="fr-FR" sz="1200" kern="1200" baseline="30000" dirty="0">
                <a:solidFill>
                  <a:schemeClr val="tx1"/>
                </a:solidFill>
                <a:effectLst/>
                <a:latin typeface="+mn-lt"/>
                <a:ea typeface="+mn-ea"/>
                <a:cs typeface="+mn-cs"/>
                <a:hlinkClick r:id="rId6" action="ppaction://hlinkfile"/>
              </a:rPr>
              <a:t>[22]</a:t>
            </a:r>
            <a:r>
              <a:rPr lang="fr-FR" sz="1200" kern="1200" baseline="30000" dirty="0">
                <a:solidFill>
                  <a:schemeClr val="tx1"/>
                </a:solidFill>
                <a:effectLst/>
                <a:latin typeface="+mn-lt"/>
                <a:ea typeface="+mn-ea"/>
                <a:cs typeface="+mn-cs"/>
                <a:hlinkClick r:id="rId3" action="ppaction://hlinkfile"/>
              </a:rPr>
              <a:t>[19]</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Contraste entre patrimoine traditionnel et capital industriel</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structure de cette succession révèle un contraste saisissant entre les </a:t>
            </a:r>
            <a:r>
              <a:rPr lang="fr-FR" sz="1200" b="1" kern="1200" dirty="0">
                <a:solidFill>
                  <a:schemeClr val="tx1"/>
                </a:solidFill>
                <a:effectLst/>
                <a:latin typeface="+mn-lt"/>
                <a:ea typeface="+mn-ea"/>
                <a:cs typeface="+mn-cs"/>
              </a:rPr>
              <a:t>survivances de l'économie préindustrielle</a:t>
            </a:r>
            <a:r>
              <a:rPr lang="fr-FR" sz="1200" kern="1200" dirty="0">
                <a:solidFill>
                  <a:schemeClr val="tx1"/>
                </a:solidFill>
                <a:effectLst/>
                <a:latin typeface="+mn-lt"/>
                <a:ea typeface="+mn-ea"/>
                <a:cs typeface="+mn-cs"/>
              </a:rPr>
              <a:t> (terres, vignes, jardins dans les Landes) et la </a:t>
            </a:r>
            <a:r>
              <a:rPr lang="fr-FR" sz="1200" b="1" kern="1200" dirty="0">
                <a:solidFill>
                  <a:schemeClr val="tx1"/>
                </a:solidFill>
                <a:effectLst/>
                <a:latin typeface="+mn-lt"/>
                <a:ea typeface="+mn-ea"/>
                <a:cs typeface="+mn-cs"/>
              </a:rPr>
              <a:t>prédominance du capital industriel et financier</a:t>
            </a:r>
            <a:r>
              <a:rPr lang="fr-FR" sz="1200" kern="1200" dirty="0">
                <a:solidFill>
                  <a:schemeClr val="tx1"/>
                </a:solidFill>
                <a:effectLst/>
                <a:latin typeface="+mn-lt"/>
                <a:ea typeface="+mn-ea"/>
                <a:cs typeface="+mn-cs"/>
              </a:rPr>
              <a:t> (actions, obligations, portefeuille boursier diversifié).</a:t>
            </a:r>
            <a:r>
              <a:rPr lang="fr-FR" sz="1200" kern="1200" baseline="30000" dirty="0">
                <a:solidFill>
                  <a:schemeClr val="tx1"/>
                </a:solidFill>
                <a:effectLst/>
                <a:latin typeface="+mn-lt"/>
                <a:ea typeface="+mn-ea"/>
                <a:cs typeface="+mn-cs"/>
                <a:hlinkClick r:id="rId7" action="ppaction://hlinkfile"/>
              </a:rPr>
              <a:t>[3]</a:t>
            </a:r>
            <a:r>
              <a:rPr lang="fr-FR" sz="1200" kern="1200" baseline="30000" dirty="0">
                <a:solidFill>
                  <a:schemeClr val="tx1"/>
                </a:solidFill>
                <a:effectLst/>
                <a:latin typeface="+mn-lt"/>
                <a:ea typeface="+mn-ea"/>
                <a:cs typeface="+mn-cs"/>
                <a:hlinkClick r:id="rId8" action="ppaction://hlinkfile"/>
              </a:rPr>
              <a:t>[23]</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Cette transformation reflète l'évolution générale de la société française, où la richesse foncière, base traditionnelle du pouvoir économique sous l'Ancien Régime, a progressivement cédé la place au capital mobilier industriel. Les </a:t>
            </a:r>
            <a:r>
              <a:rPr lang="fr-FR" sz="1200" b="1" kern="1200" dirty="0">
                <a:solidFill>
                  <a:schemeClr val="tx1"/>
                </a:solidFill>
                <a:effectLst/>
                <a:latin typeface="+mn-lt"/>
                <a:ea typeface="+mn-ea"/>
                <a:cs typeface="+mn-cs"/>
              </a:rPr>
              <a:t>"Trente Glorieuses" (1945-1975)</a:t>
            </a:r>
            <a:r>
              <a:rPr lang="fr-FR" sz="1200" kern="1200" dirty="0">
                <a:solidFill>
                  <a:schemeClr val="tx1"/>
                </a:solidFill>
                <a:effectLst/>
                <a:latin typeface="+mn-lt"/>
                <a:ea typeface="+mn-ea"/>
                <a:cs typeface="+mn-cs"/>
              </a:rPr>
              <a:t> ont accéléré cette mutation, permettant l'émergence d'une bourgeoisie urbaine dont la fortune reposait sur les revenus professionnels et les placements boursiers.</a:t>
            </a:r>
            <a:r>
              <a:rPr lang="fr-FR" sz="1200" kern="1200" baseline="30000" dirty="0">
                <a:solidFill>
                  <a:schemeClr val="tx1"/>
                </a:solidFill>
                <a:effectLst/>
                <a:latin typeface="+mn-lt"/>
                <a:ea typeface="+mn-ea"/>
                <a:cs typeface="+mn-cs"/>
                <a:hlinkClick r:id="rId9" action="ppaction://hlinkfile"/>
              </a:rPr>
              <a:t>[4]</a:t>
            </a:r>
            <a:r>
              <a:rPr lang="fr-FR" sz="1200" kern="1200" baseline="30000" dirty="0">
                <a:solidFill>
                  <a:schemeClr val="tx1"/>
                </a:solidFill>
                <a:effectLst/>
                <a:latin typeface="+mn-lt"/>
                <a:ea typeface="+mn-ea"/>
                <a:cs typeface="+mn-cs"/>
                <a:hlinkClick r:id="rId10" action="ppaction://hlinkfile"/>
              </a:rPr>
              <a:t>[7]</a:t>
            </a:r>
            <a:r>
              <a:rPr lang="fr-FR" sz="1200" kern="1200" baseline="30000" dirty="0">
                <a:solidFill>
                  <a:schemeClr val="tx1"/>
                </a:solidFill>
                <a:effectLst/>
                <a:latin typeface="+mn-lt"/>
                <a:ea typeface="+mn-ea"/>
                <a:cs typeface="+mn-cs"/>
                <a:hlinkClick r:id="rId11" action="ppaction://hlinkfile"/>
              </a:rPr>
              <a:t>[24]</a:t>
            </a:r>
            <a:r>
              <a:rPr lang="fr-FR" sz="1200" kern="1200" baseline="30000" dirty="0">
                <a:solidFill>
                  <a:schemeClr val="tx1"/>
                </a:solidFill>
                <a:effectLst/>
                <a:latin typeface="+mn-lt"/>
                <a:ea typeface="+mn-ea"/>
                <a:cs typeface="+mn-cs"/>
                <a:hlinkClick r:id="rId12" action="ppaction://hlinkfile"/>
              </a:rPr>
              <a:t>[8]</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L'émergence du capitalisme financier dans les années 1970</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Historic photograph of the Paris Bourse building with 19th-century street scenes and early automobiles.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période des années 1970 marque un tournant décisif dans l'évolution du capitalisme français. Cette déclaration de succession intervient au moment où la France bascule vers un </a:t>
            </a:r>
            <a:r>
              <a:rPr lang="fr-FR" sz="1200" b="1" kern="1200" dirty="0">
                <a:solidFill>
                  <a:schemeClr val="tx1"/>
                </a:solidFill>
                <a:effectLst/>
                <a:latin typeface="+mn-lt"/>
                <a:ea typeface="+mn-ea"/>
                <a:cs typeface="+mn-cs"/>
              </a:rPr>
              <a:t>"capitalisme financiarisé"</a:t>
            </a:r>
            <a:r>
              <a:rPr lang="fr-FR" sz="1200" kern="1200" dirty="0">
                <a:solidFill>
                  <a:schemeClr val="tx1"/>
                </a:solidFill>
                <a:effectLst/>
                <a:latin typeface="+mn-lt"/>
                <a:ea typeface="+mn-ea"/>
                <a:cs typeface="+mn-cs"/>
              </a:rPr>
              <a:t>, caractérisé par l'importance croissante des marchés financiers et la domination des actionnaires.</a:t>
            </a:r>
            <a:r>
              <a:rPr lang="fr-FR" sz="1200" kern="1200" baseline="30000" dirty="0">
                <a:solidFill>
                  <a:schemeClr val="tx1"/>
                </a:solidFill>
                <a:effectLst/>
                <a:latin typeface="+mn-lt"/>
                <a:ea typeface="+mn-ea"/>
                <a:cs typeface="+mn-cs"/>
                <a:hlinkClick r:id="rId13" action="ppaction://hlinkfile"/>
              </a:rPr>
              <a:t>[2]</a:t>
            </a:r>
            <a:r>
              <a:rPr lang="fr-FR" sz="1200" kern="1200" baseline="30000" dirty="0">
                <a:solidFill>
                  <a:schemeClr val="tx1"/>
                </a:solidFill>
                <a:effectLst/>
                <a:latin typeface="+mn-lt"/>
                <a:ea typeface="+mn-ea"/>
                <a:cs typeface="+mn-cs"/>
                <a:hlinkClick r:id="rId14" action="ppaction://hlinkfile"/>
              </a:rPr>
              <a:t>[25]</a:t>
            </a:r>
            <a:r>
              <a:rPr lang="fr-FR" sz="1200" kern="1200" baseline="30000" dirty="0">
                <a:solidFill>
                  <a:schemeClr val="tx1"/>
                </a:solidFill>
                <a:effectLst/>
                <a:latin typeface="+mn-lt"/>
                <a:ea typeface="+mn-ea"/>
                <a:cs typeface="+mn-cs"/>
                <a:hlinkClick r:id="rId15" action="ppaction://hlinkfile"/>
              </a:rPr>
              <a:t>[26]</a:t>
            </a:r>
            <a:endParaRPr lang="fr-FR" sz="1200" kern="1200" dirty="0">
              <a:solidFill>
                <a:schemeClr val="tx1"/>
              </a:solidFill>
              <a:effectLst/>
              <a:latin typeface="+mn-lt"/>
              <a:ea typeface="+mn-ea"/>
              <a:cs typeface="+mn-cs"/>
            </a:endParaRP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32</a:t>
            </a:fld>
            <a:endParaRPr lang="fr-FR" dirty="0"/>
          </a:p>
        </p:txBody>
      </p:sp>
    </p:spTree>
    <p:extLst>
      <p:ext uri="{BB962C8B-B14F-4D97-AF65-F5344CB8AC3E}">
        <p14:creationId xmlns:p14="http://schemas.microsoft.com/office/powerpoint/2010/main" val="44186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Problématique</a:t>
            </a:r>
          </a:p>
          <a:p>
            <a:r>
              <a:rPr lang="fr-FR" dirty="0">
                <a:effectLst/>
              </a:rPr>
              <a:t>Comment les déclarations de succession éclairent-elles les mutations économiques, sociales et patrimoniales de la révolution industrielle française au XIXe siècle ?</a:t>
            </a:r>
          </a:p>
          <a:p>
            <a:r>
              <a:rPr lang="fr-FR" b="1" dirty="0"/>
              <a:t>Plan d'analyse</a:t>
            </a:r>
          </a:p>
          <a:p>
            <a:r>
              <a:rPr lang="fr-FR" b="1" dirty="0"/>
              <a:t>I.</a:t>
            </a:r>
            <a:r>
              <a:rPr lang="fr-FR" dirty="0"/>
              <a:t> Les déclarations de succession comme source méthodologique</a:t>
            </a:r>
          </a:p>
          <a:p>
            <a:r>
              <a:rPr lang="fr-FR" b="1" dirty="0"/>
              <a:t>II.</a:t>
            </a:r>
            <a:r>
              <a:rPr lang="fr-FR" dirty="0"/>
              <a:t> Les mutations des patrimoines et fortunes industrielles (1826-1869)</a:t>
            </a:r>
          </a:p>
          <a:p>
            <a:r>
              <a:rPr lang="fr-FR" b="1" dirty="0"/>
              <a:t>III.</a:t>
            </a:r>
            <a:r>
              <a:rPr lang="fr-FR" dirty="0"/>
              <a:t> L'émergence des dynasties industrielles et leurs stratégies successorales</a:t>
            </a: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11</a:t>
            </a:fld>
            <a:endParaRPr lang="fr-FR" dirty="0"/>
          </a:p>
        </p:txBody>
      </p:sp>
    </p:spTree>
    <p:extLst>
      <p:ext uri="{BB962C8B-B14F-4D97-AF65-F5344CB8AC3E}">
        <p14:creationId xmlns:p14="http://schemas.microsoft.com/office/powerpoint/2010/main" val="308034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Modèle Anglais comme Référence Exclusive : Paradigme dominant :</a:t>
            </a:r>
            <a:r>
              <a:rPr lang="fr-FR" dirty="0"/>
              <a:t> L'industrialisation = "Révolution industrielle anglaise" (1760-1840) : </a:t>
            </a:r>
          </a:p>
          <a:p>
            <a:pPr lvl="1"/>
            <a:r>
              <a:rPr lang="fr-FR" dirty="0"/>
              <a:t>Transformation brutale et rapide, Passage direct de l'agriculture à l'industrie, Innovation technique majeure (machine à vapeur, textile mécanisé), Urbanisation massive</a:t>
            </a:r>
          </a:p>
          <a:p>
            <a:pPr lvl="1"/>
            <a:r>
              <a:rPr lang="fr-FR" b="1" dirty="0"/>
              <a:t>Généralisation abusive :</a:t>
            </a:r>
            <a:r>
              <a:rPr lang="fr-FR" dirty="0"/>
              <a:t> Ce modèle anglais est appliqué à toute l'Europe, sans nuances</a:t>
            </a: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13</a:t>
            </a:fld>
            <a:endParaRPr lang="fr-FR" dirty="0"/>
          </a:p>
        </p:txBody>
      </p:sp>
    </p:spTree>
    <p:extLst>
      <p:ext uri="{BB962C8B-B14F-4D97-AF65-F5344CB8AC3E}">
        <p14:creationId xmlns:p14="http://schemas.microsoft.com/office/powerpoint/2010/main" val="3303697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 Chronologie Comparative</a:t>
            </a:r>
          </a:p>
          <a:p>
            <a:r>
              <a:rPr lang="fr-FR" sz="1200" b="1" i="0" kern="1200" dirty="0">
                <a:solidFill>
                  <a:schemeClr val="tx1"/>
                </a:solidFill>
                <a:effectLst/>
                <a:latin typeface="+mn-lt"/>
                <a:ea typeface="+mn-ea"/>
                <a:cs typeface="+mn-cs"/>
              </a:rPr>
              <a:t>AVANT 1789 : France = Angleterre</a:t>
            </a:r>
          </a:p>
          <a:p>
            <a:r>
              <a:rPr lang="fr-FR" sz="1200" b="0" i="0" kern="1200" dirty="0">
                <a:solidFill>
                  <a:schemeClr val="tx1"/>
                </a:solidFill>
                <a:effectLst/>
                <a:latin typeface="+mn-lt"/>
                <a:ea typeface="+mn-ea"/>
                <a:cs typeface="+mn-cs"/>
              </a:rPr>
              <a:t>Production industrielle équivalente</a:t>
            </a:r>
          </a:p>
          <a:p>
            <a:r>
              <a:rPr lang="fr-FR" sz="1200" b="0" i="0" kern="1200" dirty="0">
                <a:solidFill>
                  <a:schemeClr val="tx1"/>
                </a:solidFill>
                <a:effectLst/>
                <a:latin typeface="+mn-lt"/>
                <a:ea typeface="+mn-ea"/>
                <a:cs typeface="+mn-cs"/>
              </a:rPr>
              <a:t>"Au coude à coude"</a:t>
            </a:r>
          </a:p>
          <a:p>
            <a:r>
              <a:rPr lang="fr-FR" sz="1200" b="1" i="0" kern="1200" dirty="0">
                <a:solidFill>
                  <a:schemeClr val="tx1"/>
                </a:solidFill>
                <a:effectLst/>
                <a:latin typeface="+mn-lt"/>
                <a:ea typeface="+mn-ea"/>
                <a:cs typeface="+mn-cs"/>
              </a:rPr>
              <a:t>1790-1815 : L'Angleterre creuse l'écart</a:t>
            </a:r>
          </a:p>
          <a:p>
            <a:r>
              <a:rPr lang="fr-FR" sz="1200" b="0" i="0" kern="1200" dirty="0">
                <a:solidFill>
                  <a:schemeClr val="tx1"/>
                </a:solidFill>
                <a:effectLst/>
                <a:latin typeface="+mn-lt"/>
                <a:ea typeface="+mn-ea"/>
                <a:cs typeface="+mn-cs"/>
              </a:rPr>
              <a:t>🇫🇷 Révolution + guerres = destruction potentiel industriel</a:t>
            </a:r>
          </a:p>
          <a:p>
            <a:r>
              <a:rPr lang="fr-FR" sz="1200" b="0" i="0" kern="1200" dirty="0">
                <a:solidFill>
                  <a:schemeClr val="tx1"/>
                </a:solidFill>
                <a:effectLst/>
                <a:latin typeface="+mn-lt"/>
                <a:ea typeface="+mn-ea"/>
                <a:cs typeface="+mn-cs"/>
              </a:rPr>
              <a:t>🇬🇧 Maîtrise des mers + absence de concurrence</a:t>
            </a:r>
          </a:p>
          <a:p>
            <a:r>
              <a:rPr lang="fr-FR" sz="1200" b="1" i="0" kern="1200" dirty="0">
                <a:solidFill>
                  <a:schemeClr val="tx1"/>
                </a:solidFill>
                <a:effectLst/>
                <a:latin typeface="+mn-lt"/>
                <a:ea typeface="+mn-ea"/>
                <a:cs typeface="+mn-cs"/>
              </a:rPr>
              <a:t>1830-1850 : Révolution industrielle française</a:t>
            </a:r>
          </a:p>
          <a:p>
            <a:r>
              <a:rPr lang="fr-FR" sz="1200" b="0" i="0" kern="1200" dirty="0">
                <a:solidFill>
                  <a:schemeClr val="tx1"/>
                </a:solidFill>
                <a:effectLst/>
                <a:latin typeface="+mn-lt"/>
                <a:ea typeface="+mn-ea"/>
                <a:cs typeface="+mn-cs"/>
              </a:rPr>
              <a:t>Dans un pays </a:t>
            </a:r>
            <a:r>
              <a:rPr lang="fr-FR" sz="1200" b="1" i="0" kern="1200" dirty="0">
                <a:solidFill>
                  <a:schemeClr val="tx1"/>
                </a:solidFill>
                <a:effectLst/>
                <a:latin typeface="+mn-lt"/>
                <a:ea typeface="+mn-ea"/>
                <a:cs typeface="+mn-cs"/>
              </a:rPr>
              <a:t>déjà industrialisé</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Concentration progressive en usines</a:t>
            </a:r>
          </a:p>
          <a:p>
            <a:r>
              <a:rPr lang="fr-FR" sz="1200" b="0" i="0" kern="1200" dirty="0">
                <a:solidFill>
                  <a:schemeClr val="tx1"/>
                </a:solidFill>
                <a:effectLst/>
                <a:latin typeface="+mn-lt"/>
                <a:ea typeface="+mn-ea"/>
                <a:cs typeface="+mn-cs"/>
              </a:rPr>
              <a:t>Mais majorité production encore dispersée</a:t>
            </a:r>
          </a:p>
          <a:p>
            <a:br>
              <a:rPr lang="fr-FR" dirty="0"/>
            </a:br>
            <a:endParaRPr lang="fr-FR" dirty="0"/>
          </a:p>
          <a:p>
            <a:r>
              <a:rPr lang="fr-FR" sz="1200" b="1" i="0" kern="1200" dirty="0">
                <a:solidFill>
                  <a:schemeClr val="tx1"/>
                </a:solidFill>
                <a:effectLst/>
                <a:latin typeface="+mn-lt"/>
                <a:ea typeface="+mn-ea"/>
                <a:cs typeface="+mn-cs"/>
              </a:rPr>
              <a:t>💡 Points Clés</a:t>
            </a:r>
          </a:p>
          <a:p>
            <a:r>
              <a:rPr lang="fr-FR" sz="1200" b="1" i="0" kern="1200" dirty="0">
                <a:solidFill>
                  <a:schemeClr val="tx1"/>
                </a:solidFill>
                <a:effectLst/>
                <a:latin typeface="+mn-lt"/>
                <a:ea typeface="+mn-ea"/>
                <a:cs typeface="+mn-cs"/>
              </a:rPr>
              <a:t>Le "Retard" Français : Un Mythe</a:t>
            </a:r>
          </a:p>
          <a:p>
            <a:r>
              <a:rPr lang="fr-FR" sz="1200" b="0" i="0" kern="1200" dirty="0">
                <a:solidFill>
                  <a:schemeClr val="tx1"/>
                </a:solidFill>
                <a:effectLst/>
                <a:latin typeface="+mn-lt"/>
                <a:ea typeface="+mn-ea"/>
                <a:cs typeface="+mn-cs"/>
              </a:rPr>
              <a:t>Production totale équivalente à l'Angleterre</a:t>
            </a:r>
          </a:p>
          <a:p>
            <a:r>
              <a:rPr lang="fr-FR" sz="1200" b="0" i="0" kern="1200" dirty="0">
                <a:solidFill>
                  <a:schemeClr val="tx1"/>
                </a:solidFill>
                <a:effectLst/>
                <a:latin typeface="+mn-lt"/>
                <a:ea typeface="+mn-ea"/>
                <a:cs typeface="+mn-cs"/>
              </a:rPr>
              <a:t>Modèle différent, non inférieur</a:t>
            </a:r>
          </a:p>
          <a:p>
            <a:r>
              <a:rPr lang="fr-FR" sz="1200" b="1" i="0" kern="1200" dirty="0">
                <a:solidFill>
                  <a:schemeClr val="tx1"/>
                </a:solidFill>
                <a:effectLst/>
                <a:latin typeface="+mn-lt"/>
                <a:ea typeface="+mn-ea"/>
                <a:cs typeface="+mn-cs"/>
              </a:rPr>
              <a:t>Proto-industrie efficace</a:t>
            </a:r>
            <a:r>
              <a:rPr lang="fr-FR" sz="1200" b="0" i="0" kern="1200" dirty="0">
                <a:solidFill>
                  <a:schemeClr val="tx1"/>
                </a:solidFill>
                <a:effectLst/>
                <a:latin typeface="+mn-lt"/>
                <a:ea typeface="+mn-ea"/>
                <a:cs typeface="+mn-cs"/>
              </a:rPr>
              <a:t> : marchands → paysans</a:t>
            </a:r>
          </a:p>
          <a:p>
            <a:r>
              <a:rPr lang="fr-FR" sz="1200" b="1" i="0" kern="1200" dirty="0">
                <a:solidFill>
                  <a:schemeClr val="tx1"/>
                </a:solidFill>
                <a:effectLst/>
                <a:latin typeface="+mn-lt"/>
                <a:ea typeface="+mn-ea"/>
                <a:cs typeface="+mn-cs"/>
              </a:rPr>
              <a:t>Continuités Techniques</a:t>
            </a:r>
          </a:p>
          <a:p>
            <a:r>
              <a:rPr lang="fr-FR" sz="1200" b="0" i="0" kern="1200" dirty="0">
                <a:solidFill>
                  <a:schemeClr val="tx1"/>
                </a:solidFill>
                <a:effectLst/>
                <a:latin typeface="+mn-lt"/>
                <a:ea typeface="+mn-ea"/>
                <a:cs typeface="+mn-cs"/>
              </a:rPr>
              <a:t>Même en Angleterre : traction animale + hydraulique persistantes</a:t>
            </a:r>
          </a:p>
          <a:p>
            <a:r>
              <a:rPr lang="fr-FR" sz="1200" b="0" i="0" kern="1200" dirty="0">
                <a:solidFill>
                  <a:schemeClr val="tx1"/>
                </a:solidFill>
                <a:effectLst/>
                <a:latin typeface="+mn-lt"/>
                <a:ea typeface="+mn-ea"/>
                <a:cs typeface="+mn-cs"/>
              </a:rPr>
              <a:t>Vapeur pas généralisée au XIXe siècle</a:t>
            </a:r>
          </a:p>
          <a:p>
            <a:r>
              <a:rPr lang="fr-FR" sz="1200" b="1" i="0" kern="1200" dirty="0">
                <a:solidFill>
                  <a:schemeClr val="tx1"/>
                </a:solidFill>
                <a:effectLst/>
                <a:latin typeface="+mn-lt"/>
                <a:ea typeface="+mn-ea"/>
                <a:cs typeface="+mn-cs"/>
              </a:rPr>
              <a:t>Agriculture Française</a:t>
            </a:r>
          </a:p>
          <a:p>
            <a:r>
              <a:rPr lang="fr-FR" sz="1200" b="0" i="0" kern="1200" dirty="0">
                <a:solidFill>
                  <a:schemeClr val="tx1"/>
                </a:solidFill>
                <a:effectLst/>
                <a:latin typeface="+mn-lt"/>
                <a:ea typeface="+mn-ea"/>
                <a:cs typeface="+mn-cs"/>
              </a:rPr>
              <a:t>Pas de retard dramatique</a:t>
            </a:r>
          </a:p>
          <a:p>
            <a:r>
              <a:rPr lang="fr-FR" sz="1200" b="0" i="0" kern="1200" dirty="0">
                <a:solidFill>
                  <a:schemeClr val="tx1"/>
                </a:solidFill>
                <a:effectLst/>
                <a:latin typeface="+mn-lt"/>
                <a:ea typeface="+mn-ea"/>
                <a:cs typeface="+mn-cs"/>
              </a:rPr>
              <a:t>Solutions anti-disettes efficaces</a:t>
            </a:r>
          </a:p>
          <a:p>
            <a:r>
              <a:rPr lang="fr-FR" sz="1200" b="0" i="0" kern="1200" dirty="0">
                <a:solidFill>
                  <a:schemeClr val="tx1"/>
                </a:solidFill>
                <a:effectLst/>
                <a:latin typeface="+mn-lt"/>
                <a:ea typeface="+mn-ea"/>
                <a:cs typeface="+mn-cs"/>
              </a:rPr>
              <a:t>Fini les famines au XVIIIe siècle</a:t>
            </a:r>
          </a:p>
          <a:p>
            <a:br>
              <a:rPr lang="fr-FR" dirty="0"/>
            </a:br>
            <a:endParaRPr lang="fr-FR" dirty="0"/>
          </a:p>
          <a:p>
            <a:r>
              <a:rPr lang="fr-FR" sz="1200" b="1" i="0" kern="1200" dirty="0">
                <a:solidFill>
                  <a:schemeClr val="tx1"/>
                </a:solidFill>
                <a:effectLst/>
                <a:latin typeface="+mn-lt"/>
                <a:ea typeface="+mn-ea"/>
                <a:cs typeface="+mn-cs"/>
              </a:rPr>
              <a:t>🎯 Message Central</a:t>
            </a:r>
          </a:p>
          <a:p>
            <a:r>
              <a:rPr lang="fr-FR" sz="1200" b="1" i="0" kern="1200" dirty="0">
                <a:solidFill>
                  <a:schemeClr val="tx1"/>
                </a:solidFill>
                <a:effectLst/>
                <a:latin typeface="+mn-lt"/>
                <a:ea typeface="+mn-ea"/>
                <a:cs typeface="+mn-cs"/>
              </a:rPr>
              <a:t>Industrialisation ≠ Modèle unique anglais</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Pluralité des voies d'industrialisation</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France = industrialisation diffuse réussie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Approche systémique vs recherche cause unique</a:t>
            </a:r>
            <a:endParaRPr lang="fr-FR" sz="1200" b="0" i="0" kern="1200" dirty="0">
              <a:solidFill>
                <a:schemeClr val="tx1"/>
              </a:solidFill>
              <a:effectLst/>
              <a:latin typeface="+mn-lt"/>
              <a:ea typeface="+mn-ea"/>
              <a:cs typeface="+mn-cs"/>
            </a:endParaRP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16</a:t>
            </a:fld>
            <a:endParaRPr lang="fr-FR" dirty="0"/>
          </a:p>
        </p:txBody>
      </p:sp>
    </p:spTree>
    <p:extLst>
      <p:ext uri="{BB962C8B-B14F-4D97-AF65-F5344CB8AC3E}">
        <p14:creationId xmlns:p14="http://schemas.microsoft.com/office/powerpoint/2010/main" val="360110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Problématique</a:t>
            </a:r>
          </a:p>
          <a:p>
            <a:r>
              <a:rPr lang="fr-FR" dirty="0">
                <a:effectLst/>
              </a:rPr>
              <a:t>Comment les déclarations de succession éclairent-elles les mutations économiques, sociales et patrimoniales de la révolution industrielle française au XIXe siècle ?</a:t>
            </a:r>
          </a:p>
          <a:p>
            <a:r>
              <a:rPr lang="fr-FR" b="1" dirty="0"/>
              <a:t>Plan d'analyse</a:t>
            </a:r>
          </a:p>
          <a:p>
            <a:r>
              <a:rPr lang="fr-FR" b="1" dirty="0"/>
              <a:t>I.</a:t>
            </a:r>
            <a:r>
              <a:rPr lang="fr-FR" dirty="0"/>
              <a:t> Les déclarations de succession comme source méthodologique</a:t>
            </a:r>
          </a:p>
          <a:p>
            <a:r>
              <a:rPr lang="fr-FR" b="1" dirty="0"/>
              <a:t>II.</a:t>
            </a:r>
            <a:r>
              <a:rPr lang="fr-FR" dirty="0"/>
              <a:t> Les mutations des patrimoines et fortunes industrielles (1826-1869)</a:t>
            </a:r>
          </a:p>
          <a:p>
            <a:r>
              <a:rPr lang="fr-FR" b="1" dirty="0"/>
              <a:t>III.</a:t>
            </a:r>
            <a:r>
              <a:rPr lang="fr-FR" dirty="0"/>
              <a:t> L'émergence des dynasties industrielles et leurs stratégies successorales</a:t>
            </a:r>
          </a:p>
          <a:p>
            <a:endParaRPr lang="fr-FR" dirty="0"/>
          </a:p>
          <a:p>
            <a:r>
              <a:rPr lang="fr-FR" b="1" dirty="0"/>
              <a:t>📋 Méthodologie appliquée</a:t>
            </a:r>
          </a:p>
          <a:p>
            <a:pPr lvl="1"/>
            <a:r>
              <a:rPr lang="fr-FR" b="1" dirty="0"/>
              <a:t>Transcription intégrale :</a:t>
            </a:r>
            <a:r>
              <a:rPr lang="fr-FR" dirty="0"/>
              <a:t> 47 pages manuscrites</a:t>
            </a:r>
          </a:p>
          <a:p>
            <a:pPr lvl="1"/>
            <a:r>
              <a:rPr lang="fr-FR" b="1" dirty="0"/>
              <a:t>Analyse quantitative :</a:t>
            </a:r>
            <a:r>
              <a:rPr lang="fr-FR" dirty="0"/>
              <a:t> 156 hectares, 35 448 livres patrimoine</a:t>
            </a:r>
          </a:p>
          <a:p>
            <a:pPr lvl="1"/>
            <a:r>
              <a:rPr lang="fr-FR" b="1" dirty="0"/>
              <a:t>Contextualisation :</a:t>
            </a:r>
            <a:r>
              <a:rPr lang="fr-FR" dirty="0"/>
              <a:t> comparaison assolement régional, étude de la composition de la production</a:t>
            </a:r>
          </a:p>
          <a:p>
            <a:pPr lvl="1"/>
            <a:r>
              <a:rPr lang="fr-FR" b="1" dirty="0"/>
              <a:t>Interprétation :</a:t>
            </a:r>
            <a:r>
              <a:rPr lang="fr-FR" dirty="0"/>
              <a:t> identification des facteurs innovants en lien possible avec une </a:t>
            </a:r>
            <a:r>
              <a:rPr lang="fr-FR" dirty="0" err="1"/>
              <a:t>protoindustrie</a:t>
            </a:r>
            <a:endParaRPr lang="fr-FR" dirty="0"/>
          </a:p>
          <a:p>
            <a:endParaRPr lang="fr-FR" dirty="0"/>
          </a:p>
          <a:p>
            <a:pPr rtl="0" eaLnBrk="1" fontAlgn="t" latinLnBrk="0" hangingPunct="1"/>
            <a:r>
              <a:rPr lang="fr-FR" sz="1200" b="1" i="0" u="none" strike="noStrike" kern="1200" dirty="0">
                <a:solidFill>
                  <a:schemeClr val="tx1"/>
                </a:solidFill>
                <a:effectLst/>
                <a:latin typeface="+mn-lt"/>
                <a:ea typeface="+mn-ea"/>
                <a:cs typeface="+mn-cs"/>
              </a:rPr>
              <a:t>🚜 Innovations agricoles</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Jachère : 3,85% vs 33% traditionnel</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Légumineuses : 7,6% (fertilité sols)</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Fourragères : 5% (alimentation cheptel)</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Mécanisation : charrues, herses fer</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 Spécialisation proto-industrielle</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Cheptel ovin : 493 têtes</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Orientation : production lainière</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Débouchés : textile artésien</a:t>
            </a:r>
            <a:endParaRPr lang="fr-FR" sz="1200" b="0" i="0" u="none" strike="noStrike" kern="1200" dirty="0">
              <a:solidFill>
                <a:schemeClr val="tx1"/>
              </a:solidFill>
              <a:effectLst/>
              <a:latin typeface="+mn-lt"/>
              <a:ea typeface="+mn-ea"/>
              <a:cs typeface="+mn-cs"/>
            </a:endParaRPr>
          </a:p>
          <a:p>
            <a:pPr rtl="0" eaLnBrk="1" fontAlgn="t" latinLnBrk="0" hangingPunct="1"/>
            <a:r>
              <a:rPr lang="fr-FR" sz="1200" b="1" i="0" u="none" strike="noStrike" kern="1200" dirty="0">
                <a:solidFill>
                  <a:schemeClr val="tx1"/>
                </a:solidFill>
                <a:effectLst/>
                <a:latin typeface="+mn-lt"/>
                <a:ea typeface="+mn-ea"/>
                <a:cs typeface="+mn-cs"/>
              </a:rPr>
              <a:t>Capital : 35 448 livres total</a:t>
            </a:r>
          </a:p>
          <a:p>
            <a:pPr rtl="0" eaLnBrk="1" fontAlgn="t" latinLnBrk="0" hangingPunct="1"/>
            <a:endParaRPr lang="fr-FR"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fr-FR" b="1" dirty="0"/>
              <a:t>💡 Enseignement méthodologique :</a:t>
            </a:r>
            <a:r>
              <a:rPr lang="fr-FR" dirty="0"/>
              <a:t> Cette source révèle l'accumulation de capital </a:t>
            </a:r>
            <a:r>
              <a:rPr lang="fr-FR" dirty="0" err="1"/>
              <a:t>pré-industriel</a:t>
            </a:r>
            <a:r>
              <a:rPr lang="fr-FR" dirty="0"/>
              <a:t> ET les réseaux sociaux (lieutenant, bailli, dimière) indispensables à la commercialisation. </a:t>
            </a:r>
          </a:p>
          <a:p>
            <a:pPr rtl="0" eaLnBrk="1" fontAlgn="t" latinLnBrk="0" hangingPunct="1"/>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19</a:t>
            </a:fld>
            <a:endParaRPr lang="fr-FR" dirty="0"/>
          </a:p>
        </p:txBody>
      </p:sp>
    </p:spTree>
    <p:extLst>
      <p:ext uri="{BB962C8B-B14F-4D97-AF65-F5344CB8AC3E}">
        <p14:creationId xmlns:p14="http://schemas.microsoft.com/office/powerpoint/2010/main" val="338376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révolution agricole : Augmentation des rendements</a:t>
            </a:r>
          </a:p>
          <a:p>
            <a:pPr lvl="1"/>
            <a:r>
              <a:rPr lang="fr-FR" dirty="0"/>
              <a:t>Sole de Blé à 33%, sole de printemps supérieur à 33% (50%), jachère très faible, 3,85%.</a:t>
            </a:r>
          </a:p>
          <a:p>
            <a:pPr lvl="1"/>
            <a:r>
              <a:rPr lang="fr-FR" dirty="0"/>
              <a:t>Des pois, fèves et lentilles, donc des légumineuses pour 7.6%</a:t>
            </a:r>
            <a:r>
              <a:rPr lang="fr-FR" dirty="0">
                <a:sym typeface="Wingdings" panose="05000000000000000000" pitchFamily="2" charset="2"/>
              </a:rPr>
              <a:t></a:t>
            </a:r>
            <a:r>
              <a:rPr lang="fr-FR" dirty="0"/>
              <a:t>l’ensemble constitue un fourrage qu’on enterre avant la floraison pour améliorer le sol. </a:t>
            </a:r>
          </a:p>
          <a:p>
            <a:pPr lvl="1"/>
            <a:r>
              <a:rPr lang="fr-FR" dirty="0"/>
              <a:t>Des prairies artificielles alimentées par le foin, du sainfoin (pour les chevaux), du foin à trèfle (5% du sol), qui fertilisent le sol et fournissent la nourriture pour le bétail, qui produit alors un fumier abondant,</a:t>
            </a:r>
          </a:p>
          <a:p>
            <a:pPr lvl="1"/>
            <a:r>
              <a:rPr lang="fr-FR" dirty="0"/>
              <a:t>Culture du colza, un oléagineux, fait son apparition (0.07%). </a:t>
            </a:r>
          </a:p>
          <a:p>
            <a:pPr lvl="1"/>
            <a:r>
              <a:rPr lang="fr-FR" dirty="0"/>
              <a:t>Le rendement des terres est tellement bon que 85% des terres sont consacrées à la céréaliculture, dont une partie, l’orge, est réservée à l’alimentation des chevaux d’après l’inventaire. </a:t>
            </a:r>
          </a:p>
          <a:p>
            <a:r>
              <a:rPr lang="fr-FR" dirty="0"/>
              <a:t>La présence très importante de plantes fourragères pour nourrir/entretenir un troupeau important</a:t>
            </a:r>
            <a:r>
              <a:rPr lang="fr-FR" dirty="0">
                <a:sym typeface="Wingdings" panose="05000000000000000000" pitchFamily="2" charset="2"/>
              </a:rPr>
              <a:t> </a:t>
            </a:r>
            <a:r>
              <a:rPr lang="fr-FR" dirty="0"/>
              <a:t>beaucoup de fumier </a:t>
            </a:r>
            <a:r>
              <a:rPr lang="fr-FR" dirty="0">
                <a:sym typeface="Wingdings" panose="05000000000000000000" pitchFamily="2" charset="2"/>
              </a:rPr>
              <a:t> </a:t>
            </a:r>
            <a:r>
              <a:rPr lang="fr-FR" dirty="0"/>
              <a:t>augmentation des rendements agricoles </a:t>
            </a:r>
          </a:p>
          <a:p>
            <a:r>
              <a:rPr lang="fr-FR" dirty="0"/>
              <a:t>La révolution agricole : une amélioration des techniques</a:t>
            </a:r>
          </a:p>
          <a:p>
            <a:pPr lvl="1"/>
            <a:r>
              <a:rPr lang="fr-FR" dirty="0"/>
              <a:t>Inventaire du matériel d’exploitation : techniques agricoles de labour : les charrues à versoir, plus lourdes car tractées par 4 chevaux, et qui labourent donc le sol plus profond, des herses en fer.</a:t>
            </a: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20</a:t>
            </a:fld>
            <a:endParaRPr lang="fr-FR" dirty="0"/>
          </a:p>
        </p:txBody>
      </p:sp>
    </p:spTree>
    <p:extLst>
      <p:ext uri="{BB962C8B-B14F-4D97-AF65-F5344CB8AC3E}">
        <p14:creationId xmlns:p14="http://schemas.microsoft.com/office/powerpoint/2010/main" val="191403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21</a:t>
            </a:fld>
            <a:endParaRPr lang="fr-FR" dirty="0"/>
          </a:p>
        </p:txBody>
      </p:sp>
    </p:spTree>
    <p:extLst>
      <p:ext uri="{BB962C8B-B14F-4D97-AF65-F5344CB8AC3E}">
        <p14:creationId xmlns:p14="http://schemas.microsoft.com/office/powerpoint/2010/main" val="334209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22</a:t>
            </a:fld>
            <a:endParaRPr lang="fr-FR" dirty="0"/>
          </a:p>
        </p:txBody>
      </p:sp>
    </p:spTree>
    <p:extLst>
      <p:ext uri="{BB962C8B-B14F-4D97-AF65-F5344CB8AC3E}">
        <p14:creationId xmlns:p14="http://schemas.microsoft.com/office/powerpoint/2010/main" val="410359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47D670E2-ADC7-4B67-B209-765BB81F1FF9}" type="datetime1">
              <a:rPr lang="fr-FR" smtClean="0"/>
              <a:t>06/10/2025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23</a:t>
            </a:fld>
            <a:endParaRPr lang="fr-FR" dirty="0"/>
          </a:p>
        </p:txBody>
      </p:sp>
    </p:spTree>
    <p:extLst>
      <p:ext uri="{BB962C8B-B14F-4D97-AF65-F5344CB8AC3E}">
        <p14:creationId xmlns:p14="http://schemas.microsoft.com/office/powerpoint/2010/main" val="268404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10879570" y="6330950"/>
            <a:ext cx="1021840" cy="227136"/>
          </a:xfrm>
        </p:spPr>
        <p:txBody>
          <a:bodyPr/>
          <a:lstStyle>
            <a:lvl1pPr>
              <a:defRPr>
                <a:solidFill>
                  <a:srgbClr val="243657"/>
                </a:solidFill>
              </a:defRPr>
            </a:lvl1pPr>
          </a:lstStyle>
          <a:p>
            <a:r>
              <a:rPr lang="fr-FR" dirty="0"/>
              <a:t>05/10/2025</a:t>
            </a:r>
          </a:p>
        </p:txBody>
      </p:sp>
      <p:sp>
        <p:nvSpPr>
          <p:cNvPr id="5" name="Footer Placeholder 4"/>
          <p:cNvSpPr>
            <a:spLocks noGrp="1"/>
          </p:cNvSpPr>
          <p:nvPr>
            <p:ph type="ftr" sz="quarter" idx="11"/>
          </p:nvPr>
        </p:nvSpPr>
        <p:spPr>
          <a:xfrm>
            <a:off x="2628468" y="6387368"/>
            <a:ext cx="8141613" cy="190500"/>
          </a:xfrm>
        </p:spPr>
        <p:txBody>
          <a:bodyPr/>
          <a:lstStyle>
            <a:lvl1pPr>
              <a:defRPr>
                <a:solidFill>
                  <a:srgbClr val="243657"/>
                </a:solidFill>
              </a:defRPr>
            </a:lvl1pPr>
          </a:lstStyle>
          <a:p>
            <a:r>
              <a:rPr lang="fr-FR" dirty="0"/>
              <a:t>Laurent NABIAS – Etude Lorenzo Fontes – lnabias@etudelorenzofontes.fr</a:t>
            </a: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lstStyle/>
          <a:p>
            <a:endParaRPr lang="fr-FR" dirty="0"/>
          </a:p>
        </p:txBody>
      </p:sp>
      <p:sp>
        <p:nvSpPr>
          <p:cNvPr id="6" name="Slide Number Placeholder 5"/>
          <p:cNvSpPr>
            <a:spLocks noGrp="1"/>
          </p:cNvSpPr>
          <p:nvPr>
            <p:ph type="sldNum" sz="quarter" idx="12"/>
          </p:nvPr>
        </p:nvSpPr>
        <p:spPr>
          <a:xfrm>
            <a:off x="300625" y="4594818"/>
            <a:ext cx="1031265" cy="365125"/>
          </a:xfrm>
        </p:spPr>
        <p:txBody>
          <a:bodyPr/>
          <a:lstStyle/>
          <a:p>
            <a:fld id="{C213B252-29CF-4C6E-A206-1308E9BF9206}" type="slidenum">
              <a:rPr lang="fr-FR" smtClean="0"/>
              <a:pPr/>
              <a:t>‹N°›</a:t>
            </a:fld>
            <a:r>
              <a:rPr lang="fr-FR" dirty="0"/>
              <a:t>/40</a:t>
            </a:r>
          </a:p>
        </p:txBody>
      </p:sp>
    </p:spTree>
    <p:extLst>
      <p:ext uri="{BB962C8B-B14F-4D97-AF65-F5344CB8AC3E}">
        <p14:creationId xmlns:p14="http://schemas.microsoft.com/office/powerpoint/2010/main" val="1831912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7749005" y="6577759"/>
            <a:ext cx="1021840" cy="272091"/>
          </a:xfrm>
        </p:spPr>
        <p:txBody>
          <a:bodyPr/>
          <a:lstStyle>
            <a:lvl1pPr>
              <a:defRPr/>
            </a:lvl1pPr>
          </a:lstStyle>
          <a:p>
            <a:r>
              <a:rPr lang="fr-FR"/>
              <a:t>29/10/2023</a:t>
            </a:r>
            <a:endParaRPr lang="fr-FR" dirty="0"/>
          </a:p>
        </p:txBody>
      </p:sp>
      <p:sp>
        <p:nvSpPr>
          <p:cNvPr id="4" name="Footer Placeholder 3"/>
          <p:cNvSpPr>
            <a:spLocks noGrp="1"/>
          </p:cNvSpPr>
          <p:nvPr>
            <p:ph type="ftr" sz="quarter" idx="11"/>
          </p:nvPr>
        </p:nvSpPr>
        <p:spPr>
          <a:xfrm>
            <a:off x="1811219" y="6577760"/>
            <a:ext cx="8306714" cy="272091"/>
          </a:xfrm>
        </p:spPr>
        <p:txBody>
          <a:bodyPr/>
          <a:lstStyle/>
          <a:p>
            <a:r>
              <a:rPr lang="fr-FR" dirty="0"/>
              <a:t>Laurent NABIAS – Etude Lorenzo Fontes – lnabias@etudelorenzofontes.fr</a:t>
            </a: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73359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10879570" y="6330950"/>
            <a:ext cx="1021840" cy="227136"/>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628468" y="6387368"/>
            <a:ext cx="8141613" cy="190500"/>
          </a:xfrm>
        </p:spPr>
        <p:txBody>
          <a:bodyPr/>
          <a:lstStyle>
            <a:lvl1pPr>
              <a:defRPr>
                <a:solidFill>
                  <a:srgbClr val="243657"/>
                </a:solidFill>
              </a:defRPr>
            </a:lvl1pPr>
          </a:lstStyle>
          <a:p>
            <a:r>
              <a:rPr lang="fr-FR" dirty="0"/>
              <a:t>Laurent NABIAS – Etude Lorenzo Fontes – lnabias@etudelorenzofontes.fr</a:t>
            </a: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0739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F51A6-C798-3C85-6576-920E01AAAF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F7980-CF39-A6DD-FBA1-80C65092AD8C}"/>
              </a:ext>
            </a:extLst>
          </p:cNvPr>
          <p:cNvSpPr>
            <a:spLocks noGrp="1"/>
          </p:cNvSpPr>
          <p:nvPr>
            <p:ph type="dt" sz="half" idx="10"/>
          </p:nvPr>
        </p:nvSpPr>
        <p:spPr/>
        <p:txBody>
          <a:bodyPr/>
          <a:lstStyle>
            <a:lvl1pPr>
              <a:defRPr>
                <a:solidFill>
                  <a:srgbClr val="243657"/>
                </a:solidFill>
              </a:defRPr>
            </a:lvl1pPr>
          </a:lstStyle>
          <a:p>
            <a:r>
              <a:rPr lang="fr-FR"/>
              <a:t>29/10/2023</a:t>
            </a:r>
            <a:endParaRPr lang="fr-FR" dirty="0"/>
          </a:p>
        </p:txBody>
      </p:sp>
      <p:sp>
        <p:nvSpPr>
          <p:cNvPr id="4" name="Espace réservé du pied de page 3">
            <a:extLst>
              <a:ext uri="{FF2B5EF4-FFF2-40B4-BE49-F238E27FC236}">
                <a16:creationId xmlns:a16="http://schemas.microsoft.com/office/drawing/2014/main" id="{AFA91C1F-18EC-906B-2090-C50130EF91D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1DABF11E-C741-F433-285B-2123654F438B}"/>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709214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16796" y="6487829"/>
            <a:ext cx="1021840" cy="370171"/>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307812" y="6487829"/>
            <a:ext cx="8128913" cy="370171"/>
          </a:xfrm>
        </p:spPr>
        <p:txBody>
          <a:bodyPr/>
          <a:lstStyle>
            <a:lvl1pPr>
              <a:defRPr>
                <a:solidFill>
                  <a:srgbClr val="243657"/>
                </a:solidFill>
              </a:defRPr>
            </a:lvl1p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spTree>
    <p:extLst>
      <p:ext uri="{BB962C8B-B14F-4D97-AF65-F5344CB8AC3E}">
        <p14:creationId xmlns:p14="http://schemas.microsoft.com/office/powerpoint/2010/main" val="2147022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225965" y="6492875"/>
            <a:ext cx="1021840" cy="370171"/>
          </a:xfrm>
        </p:spPr>
        <p:txBody>
          <a:bodyPr/>
          <a:lstStyle/>
          <a:p>
            <a:r>
              <a:rPr lang="fr-FR"/>
              <a:t>29/10/2023</a:t>
            </a:r>
            <a:endParaRPr lang="fr-FR" dirty="0"/>
          </a:p>
        </p:txBody>
      </p:sp>
      <p:sp>
        <p:nvSpPr>
          <p:cNvPr id="6" name="Footer Placeholder 5"/>
          <p:cNvSpPr>
            <a:spLocks noGrp="1"/>
          </p:cNvSpPr>
          <p:nvPr>
            <p:ph type="ftr" sz="quarter" idx="11"/>
          </p:nvPr>
        </p:nvSpPr>
        <p:spPr>
          <a:xfrm>
            <a:off x="2361289" y="6492875"/>
            <a:ext cx="8103513" cy="365125"/>
          </a:xfrm>
        </p:spPr>
        <p:txBody>
          <a:bodyPr/>
          <a:lstStyle/>
          <a:p>
            <a:r>
              <a:rPr lang="fr-FR" dirty="0"/>
              <a:t>Laurent NABIAS – Etude Lorenzo Fontes – lnabias@etudelorenzofontes.fr</a:t>
            </a:r>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235382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7749005" y="6577759"/>
            <a:ext cx="1021840" cy="272091"/>
          </a:xfrm>
        </p:spPr>
        <p:txBody>
          <a:bodyPr/>
          <a:lstStyle>
            <a:lvl1pPr>
              <a:defRPr/>
            </a:lvl1pPr>
          </a:lstStyle>
          <a:p>
            <a:r>
              <a:rPr lang="fr-FR"/>
              <a:t>29/10/2023</a:t>
            </a:r>
            <a:endParaRPr lang="fr-FR" dirty="0"/>
          </a:p>
        </p:txBody>
      </p:sp>
      <p:sp>
        <p:nvSpPr>
          <p:cNvPr id="4" name="Footer Placeholder 3"/>
          <p:cNvSpPr>
            <a:spLocks noGrp="1"/>
          </p:cNvSpPr>
          <p:nvPr>
            <p:ph type="ftr" sz="quarter" idx="11"/>
          </p:nvPr>
        </p:nvSpPr>
        <p:spPr>
          <a:xfrm>
            <a:off x="1811219" y="6577760"/>
            <a:ext cx="8306714" cy="272091"/>
          </a:xfrm>
        </p:spPr>
        <p:txBody>
          <a:bodyPr/>
          <a:lstStyle/>
          <a:p>
            <a:r>
              <a:rPr lang="fr-FR" dirty="0"/>
              <a:t>Laurent NABIAS – Etude Lorenzo Fontes – lnabias@etudelorenzofontes.fr</a:t>
            </a: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974331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35758" y="6492875"/>
            <a:ext cx="1021840" cy="370171"/>
          </a:xfrm>
        </p:spPr>
        <p:txBody>
          <a:bodyPr/>
          <a:lstStyle>
            <a:lvl1pPr>
              <a:defRPr/>
            </a:lvl1pPr>
          </a:lstStyle>
          <a:p>
            <a:r>
              <a:rPr lang="fr-FR"/>
              <a:t>29/10/2023</a:t>
            </a:r>
            <a:endParaRPr lang="fr-FR" dirty="0"/>
          </a:p>
        </p:txBody>
      </p:sp>
      <p:sp>
        <p:nvSpPr>
          <p:cNvPr id="3" name="Footer Placeholder 2"/>
          <p:cNvSpPr>
            <a:spLocks noGrp="1"/>
          </p:cNvSpPr>
          <p:nvPr>
            <p:ph type="ftr" sz="quarter" idx="11"/>
          </p:nvPr>
        </p:nvSpPr>
        <p:spPr>
          <a:xfrm>
            <a:off x="2072529" y="6492875"/>
            <a:ext cx="8215648" cy="365125"/>
          </a:xfrm>
        </p:spPr>
        <p:txBody>
          <a:bodyPr/>
          <a:lstStyle/>
          <a:p>
            <a:r>
              <a:rPr lang="fr-FR" dirty="0"/>
              <a:t>Laurent NABIAS – Etude Lorenzo Fontes – lnabias@etudelorenzofontes.fr</a:t>
            </a: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666394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10879570" y="6330950"/>
            <a:ext cx="1021840" cy="227136"/>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628468" y="6387368"/>
            <a:ext cx="8141613" cy="190500"/>
          </a:xfrm>
        </p:spPr>
        <p:txBody>
          <a:bodyPr/>
          <a:lstStyle>
            <a:lvl1pPr>
              <a:defRPr>
                <a:solidFill>
                  <a:srgbClr val="243657"/>
                </a:solidFill>
              </a:defRPr>
            </a:lvl1pPr>
          </a:lstStyle>
          <a:p>
            <a:r>
              <a:rPr lang="fr-FR" dirty="0"/>
              <a:t>Laurent NABIAS – Etude Lorenzo Fontes – lnabias@etudelorenzofontes.fr</a:t>
            </a: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500336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F51A6-C798-3C85-6576-920E01AAAF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F7980-CF39-A6DD-FBA1-80C65092AD8C}"/>
              </a:ext>
            </a:extLst>
          </p:cNvPr>
          <p:cNvSpPr>
            <a:spLocks noGrp="1"/>
          </p:cNvSpPr>
          <p:nvPr>
            <p:ph type="dt" sz="half" idx="10"/>
          </p:nvPr>
        </p:nvSpPr>
        <p:spPr/>
        <p:txBody>
          <a:bodyPr/>
          <a:lstStyle>
            <a:lvl1pPr>
              <a:defRPr>
                <a:solidFill>
                  <a:srgbClr val="243657"/>
                </a:solidFill>
              </a:defRPr>
            </a:lvl1pPr>
          </a:lstStyle>
          <a:p>
            <a:r>
              <a:rPr lang="fr-FR"/>
              <a:t>29/10/2023</a:t>
            </a:r>
            <a:endParaRPr lang="fr-FR" dirty="0"/>
          </a:p>
        </p:txBody>
      </p:sp>
      <p:sp>
        <p:nvSpPr>
          <p:cNvPr id="4" name="Espace réservé du pied de page 3">
            <a:extLst>
              <a:ext uri="{FF2B5EF4-FFF2-40B4-BE49-F238E27FC236}">
                <a16:creationId xmlns:a16="http://schemas.microsoft.com/office/drawing/2014/main" id="{AFA91C1F-18EC-906B-2090-C50130EF91D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1DABF11E-C741-F433-285B-2123654F438B}"/>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814344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16796" y="6487829"/>
            <a:ext cx="1021840" cy="370171"/>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307812" y="6487829"/>
            <a:ext cx="8128913" cy="370171"/>
          </a:xfrm>
        </p:spPr>
        <p:txBody>
          <a:bodyPr/>
          <a:lstStyle>
            <a:lvl1pPr>
              <a:defRPr>
                <a:solidFill>
                  <a:srgbClr val="243657"/>
                </a:solidFill>
              </a:defRPr>
            </a:lvl1p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50729" y="787784"/>
            <a:ext cx="1110879" cy="365125"/>
          </a:xfrm>
        </p:spPr>
        <p:txBody>
          <a:bodyPr/>
          <a:lstStyle/>
          <a:p>
            <a:r>
              <a:rPr lang="fr-FR" dirty="0"/>
              <a:t>/40</a:t>
            </a:r>
          </a:p>
        </p:txBody>
      </p:sp>
    </p:spTree>
    <p:extLst>
      <p:ext uri="{BB962C8B-B14F-4D97-AF65-F5344CB8AC3E}">
        <p14:creationId xmlns:p14="http://schemas.microsoft.com/office/powerpoint/2010/main" val="206443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F51A6-C798-3C85-6576-920E01AAAF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F7980-CF39-A6DD-FBA1-80C65092AD8C}"/>
              </a:ext>
            </a:extLst>
          </p:cNvPr>
          <p:cNvSpPr>
            <a:spLocks noGrp="1"/>
          </p:cNvSpPr>
          <p:nvPr>
            <p:ph type="dt" sz="half" idx="10"/>
          </p:nvPr>
        </p:nvSpPr>
        <p:spPr/>
        <p:txBody>
          <a:bodyPr/>
          <a:lstStyle>
            <a:lvl1pPr>
              <a:defRPr>
                <a:solidFill>
                  <a:srgbClr val="243657"/>
                </a:solidFill>
              </a:defRPr>
            </a:lvl1pPr>
          </a:lstStyle>
          <a:p>
            <a:r>
              <a:rPr lang="fr-FR" dirty="0"/>
              <a:t>05/10/2025</a:t>
            </a:r>
          </a:p>
        </p:txBody>
      </p:sp>
      <p:sp>
        <p:nvSpPr>
          <p:cNvPr id="4" name="Espace réservé du pied de page 3">
            <a:extLst>
              <a:ext uri="{FF2B5EF4-FFF2-40B4-BE49-F238E27FC236}">
                <a16:creationId xmlns:a16="http://schemas.microsoft.com/office/drawing/2014/main" id="{AFA91C1F-18EC-906B-2090-C50130EF91D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1DABF11E-C741-F433-285B-2123654F438B}"/>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727762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225965" y="6492875"/>
            <a:ext cx="1021840" cy="370171"/>
          </a:xfrm>
        </p:spPr>
        <p:txBody>
          <a:bodyPr/>
          <a:lstStyle/>
          <a:p>
            <a:r>
              <a:rPr lang="fr-FR"/>
              <a:t>29/10/2023</a:t>
            </a:r>
            <a:endParaRPr lang="fr-FR" dirty="0"/>
          </a:p>
        </p:txBody>
      </p:sp>
      <p:sp>
        <p:nvSpPr>
          <p:cNvPr id="6" name="Footer Placeholder 5"/>
          <p:cNvSpPr>
            <a:spLocks noGrp="1"/>
          </p:cNvSpPr>
          <p:nvPr>
            <p:ph type="ftr" sz="quarter" idx="11"/>
          </p:nvPr>
        </p:nvSpPr>
        <p:spPr>
          <a:xfrm>
            <a:off x="2361289" y="6492875"/>
            <a:ext cx="8103513" cy="365125"/>
          </a:xfrm>
        </p:spPr>
        <p:txBody>
          <a:bodyPr/>
          <a:lstStyle/>
          <a:p>
            <a:r>
              <a:rPr lang="fr-FR" dirty="0"/>
              <a:t>Laurent NABIAS – Etude Lorenzo Fontes – lnabias@etudelorenzofontes.fr</a:t>
            </a:r>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831628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7749005" y="6577759"/>
            <a:ext cx="1021840" cy="272091"/>
          </a:xfrm>
        </p:spPr>
        <p:txBody>
          <a:bodyPr/>
          <a:lstStyle>
            <a:lvl1pPr>
              <a:defRPr/>
            </a:lvl1pPr>
          </a:lstStyle>
          <a:p>
            <a:r>
              <a:rPr lang="fr-FR"/>
              <a:t>29/10/2023</a:t>
            </a:r>
            <a:endParaRPr lang="fr-FR" dirty="0"/>
          </a:p>
        </p:txBody>
      </p:sp>
      <p:sp>
        <p:nvSpPr>
          <p:cNvPr id="4" name="Footer Placeholder 3"/>
          <p:cNvSpPr>
            <a:spLocks noGrp="1"/>
          </p:cNvSpPr>
          <p:nvPr>
            <p:ph type="ftr" sz="quarter" idx="11"/>
          </p:nvPr>
        </p:nvSpPr>
        <p:spPr>
          <a:xfrm>
            <a:off x="1811219" y="6577760"/>
            <a:ext cx="8306714" cy="272091"/>
          </a:xfrm>
        </p:spPr>
        <p:txBody>
          <a:bodyPr/>
          <a:lstStyle/>
          <a:p>
            <a:r>
              <a:rPr lang="fr-FR" dirty="0"/>
              <a:t>Laurent NABIAS – Etude Lorenzo Fontes – lnabias@etudelorenzofontes.fr</a:t>
            </a: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690480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35758" y="6492875"/>
            <a:ext cx="1021840" cy="370171"/>
          </a:xfrm>
        </p:spPr>
        <p:txBody>
          <a:bodyPr/>
          <a:lstStyle>
            <a:lvl1pPr>
              <a:defRPr/>
            </a:lvl1pPr>
          </a:lstStyle>
          <a:p>
            <a:r>
              <a:rPr lang="fr-FR"/>
              <a:t>29/10/2023</a:t>
            </a:r>
            <a:endParaRPr lang="fr-FR" dirty="0"/>
          </a:p>
        </p:txBody>
      </p:sp>
      <p:sp>
        <p:nvSpPr>
          <p:cNvPr id="3" name="Footer Placeholder 2"/>
          <p:cNvSpPr>
            <a:spLocks noGrp="1"/>
          </p:cNvSpPr>
          <p:nvPr>
            <p:ph type="ftr" sz="quarter" idx="11"/>
          </p:nvPr>
        </p:nvSpPr>
        <p:spPr>
          <a:xfrm>
            <a:off x="2072529" y="6492875"/>
            <a:ext cx="8215648" cy="365125"/>
          </a:xfrm>
        </p:spPr>
        <p:txBody>
          <a:bodyPr/>
          <a:lstStyle/>
          <a:p>
            <a:r>
              <a:rPr lang="fr-FR" dirty="0"/>
              <a:t>Laurent NABIAS – Etude Lorenzo Fontes – lnabias@etudelorenzofontes.fr</a:t>
            </a: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000685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10879570" y="6330950"/>
            <a:ext cx="1021840" cy="227136"/>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628468" y="6387368"/>
            <a:ext cx="8141613" cy="190500"/>
          </a:xfrm>
        </p:spPr>
        <p:txBody>
          <a:bodyPr/>
          <a:lstStyle>
            <a:lvl1pPr>
              <a:defRPr>
                <a:solidFill>
                  <a:srgbClr val="243657"/>
                </a:solidFill>
              </a:defRPr>
            </a:lvl1pPr>
          </a:lstStyle>
          <a:p>
            <a:r>
              <a:rPr lang="fr-FR" dirty="0"/>
              <a:t>Laurent NABIAS – Etude Lorenzo Fontes – lnabias@etudelorenzofontes.fr</a:t>
            </a: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81267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F51A6-C798-3C85-6576-920E01AAAF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F7980-CF39-A6DD-FBA1-80C65092AD8C}"/>
              </a:ext>
            </a:extLst>
          </p:cNvPr>
          <p:cNvSpPr>
            <a:spLocks noGrp="1"/>
          </p:cNvSpPr>
          <p:nvPr>
            <p:ph type="dt" sz="half" idx="10"/>
          </p:nvPr>
        </p:nvSpPr>
        <p:spPr/>
        <p:txBody>
          <a:bodyPr/>
          <a:lstStyle>
            <a:lvl1pPr>
              <a:defRPr>
                <a:solidFill>
                  <a:srgbClr val="243657"/>
                </a:solidFill>
              </a:defRPr>
            </a:lvl1pPr>
          </a:lstStyle>
          <a:p>
            <a:r>
              <a:rPr lang="fr-FR"/>
              <a:t>29/10/2023</a:t>
            </a:r>
            <a:endParaRPr lang="fr-FR" dirty="0"/>
          </a:p>
        </p:txBody>
      </p:sp>
      <p:sp>
        <p:nvSpPr>
          <p:cNvPr id="4" name="Espace réservé du pied de page 3">
            <a:extLst>
              <a:ext uri="{FF2B5EF4-FFF2-40B4-BE49-F238E27FC236}">
                <a16:creationId xmlns:a16="http://schemas.microsoft.com/office/drawing/2014/main" id="{AFA91C1F-18EC-906B-2090-C50130EF91D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1DABF11E-C741-F433-285B-2123654F438B}"/>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69769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16796" y="6487829"/>
            <a:ext cx="1021840" cy="370171"/>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307812" y="6487829"/>
            <a:ext cx="9360183" cy="370171"/>
          </a:xfrm>
        </p:spPr>
        <p:txBody>
          <a:bodyPr/>
          <a:lstStyle>
            <a:lvl1pPr>
              <a:defRPr>
                <a:solidFill>
                  <a:srgbClr val="243657"/>
                </a:solidFill>
              </a:defRPr>
            </a:lvl1p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spTree>
    <p:extLst>
      <p:ext uri="{BB962C8B-B14F-4D97-AF65-F5344CB8AC3E}">
        <p14:creationId xmlns:p14="http://schemas.microsoft.com/office/powerpoint/2010/main" val="1678725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225965" y="6492875"/>
            <a:ext cx="1021840" cy="370171"/>
          </a:xfrm>
        </p:spPr>
        <p:txBody>
          <a:bodyPr/>
          <a:lstStyle/>
          <a:p>
            <a:r>
              <a:rPr lang="fr-FR"/>
              <a:t>29/10/2023</a:t>
            </a:r>
            <a:endParaRPr lang="fr-FR" dirty="0"/>
          </a:p>
        </p:txBody>
      </p:sp>
      <p:sp>
        <p:nvSpPr>
          <p:cNvPr id="6" name="Footer Placeholder 5"/>
          <p:cNvSpPr>
            <a:spLocks noGrp="1"/>
          </p:cNvSpPr>
          <p:nvPr>
            <p:ph type="ftr" sz="quarter" idx="11"/>
          </p:nvPr>
        </p:nvSpPr>
        <p:spPr>
          <a:xfrm>
            <a:off x="2361289" y="6492875"/>
            <a:ext cx="8103513" cy="365125"/>
          </a:xfrm>
        </p:spPr>
        <p:txBody>
          <a:bodyPr/>
          <a:lstStyle/>
          <a:p>
            <a:r>
              <a:rPr lang="fr-FR" dirty="0"/>
              <a:t>Laurent NABIAS – Etude Lorenzo Fontes – lnabias@etudelorenzofontes.fr</a:t>
            </a:r>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320861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7749005" y="6577759"/>
            <a:ext cx="1021840" cy="272091"/>
          </a:xfrm>
        </p:spPr>
        <p:txBody>
          <a:bodyPr/>
          <a:lstStyle>
            <a:lvl1pPr>
              <a:defRPr/>
            </a:lvl1pPr>
          </a:lstStyle>
          <a:p>
            <a:r>
              <a:rPr lang="fr-FR"/>
              <a:t>29/10/2023</a:t>
            </a:r>
            <a:endParaRPr lang="fr-FR" dirty="0"/>
          </a:p>
        </p:txBody>
      </p:sp>
      <p:sp>
        <p:nvSpPr>
          <p:cNvPr id="4" name="Footer Placeholder 3"/>
          <p:cNvSpPr>
            <a:spLocks noGrp="1"/>
          </p:cNvSpPr>
          <p:nvPr>
            <p:ph type="ftr" sz="quarter" idx="11"/>
          </p:nvPr>
        </p:nvSpPr>
        <p:spPr>
          <a:xfrm>
            <a:off x="1811219" y="6577760"/>
            <a:ext cx="8306714" cy="272091"/>
          </a:xfrm>
        </p:spPr>
        <p:txBody>
          <a:bodyPr/>
          <a:lstStyle/>
          <a:p>
            <a:r>
              <a:rPr lang="fr-FR" dirty="0"/>
              <a:t>Laurent NABIAS – Etude Lorenzo Fontes – lnabias@etudelorenzofontes.fr</a:t>
            </a: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126045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35758" y="6492875"/>
            <a:ext cx="1021840" cy="370171"/>
          </a:xfrm>
        </p:spPr>
        <p:txBody>
          <a:bodyPr/>
          <a:lstStyle>
            <a:lvl1pPr>
              <a:defRPr/>
            </a:lvl1pPr>
          </a:lstStyle>
          <a:p>
            <a:r>
              <a:rPr lang="fr-FR" dirty="0"/>
              <a:t>04/10/2025</a:t>
            </a:r>
          </a:p>
        </p:txBody>
      </p:sp>
      <p:sp>
        <p:nvSpPr>
          <p:cNvPr id="3" name="Footer Placeholder 2"/>
          <p:cNvSpPr>
            <a:spLocks noGrp="1"/>
          </p:cNvSpPr>
          <p:nvPr>
            <p:ph type="ftr" sz="quarter" idx="11"/>
          </p:nvPr>
        </p:nvSpPr>
        <p:spPr>
          <a:xfrm>
            <a:off x="2216907" y="6492875"/>
            <a:ext cx="8215648" cy="365125"/>
          </a:xfrm>
        </p:spPr>
        <p:txBody>
          <a:bodyPr/>
          <a:lstStyle/>
          <a:p>
            <a:r>
              <a:rPr lang="fr-FR" dirty="0"/>
              <a:t>Laurent NABIAS – Étude Lorenzo Fontes – lnabias@etudelorenzofontes.fr</a:t>
            </a: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a:xfrm>
            <a:off x="388307" y="787784"/>
            <a:ext cx="1073301" cy="365125"/>
          </a:xfrm>
        </p:spPr>
        <p:txBody>
          <a:bodyPr/>
          <a:lstStyle/>
          <a:p>
            <a:fld id="{C213B252-29CF-4C6E-A206-1308E9BF9206}" type="slidenum">
              <a:rPr lang="fr-FR" smtClean="0"/>
              <a:pPr/>
              <a:t>‹N°›</a:t>
            </a:fld>
            <a:r>
              <a:rPr lang="fr-FR" dirty="0"/>
              <a:t>/40</a:t>
            </a:r>
          </a:p>
        </p:txBody>
      </p:sp>
    </p:spTree>
    <p:extLst>
      <p:ext uri="{BB962C8B-B14F-4D97-AF65-F5344CB8AC3E}">
        <p14:creationId xmlns:p14="http://schemas.microsoft.com/office/powerpoint/2010/main" val="188696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16796" y="6487829"/>
            <a:ext cx="1021840" cy="370171"/>
          </a:xfrm>
        </p:spPr>
        <p:txBody>
          <a:bodyPr/>
          <a:lstStyle>
            <a:lvl1pPr>
              <a:defRPr>
                <a:solidFill>
                  <a:srgbClr val="243657"/>
                </a:solidFill>
              </a:defRPr>
            </a:lvl1pPr>
          </a:lstStyle>
          <a:p>
            <a:r>
              <a:rPr lang="fr-FR" dirty="0"/>
              <a:t>05/10/2025</a:t>
            </a:r>
          </a:p>
        </p:txBody>
      </p:sp>
      <p:sp>
        <p:nvSpPr>
          <p:cNvPr id="5" name="Footer Placeholder 4"/>
          <p:cNvSpPr>
            <a:spLocks noGrp="1"/>
          </p:cNvSpPr>
          <p:nvPr>
            <p:ph type="ftr" sz="quarter" idx="11"/>
          </p:nvPr>
        </p:nvSpPr>
        <p:spPr>
          <a:xfrm>
            <a:off x="2422112" y="6499461"/>
            <a:ext cx="8128913" cy="370171"/>
          </a:xfrm>
        </p:spPr>
        <p:txBody>
          <a:bodyPr/>
          <a:lstStyle>
            <a:lvl1pPr>
              <a:defRPr>
                <a:solidFill>
                  <a:srgbClr val="243657"/>
                </a:solidFill>
              </a:defRPr>
            </a:lvl1p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50937" y="787784"/>
            <a:ext cx="1010671" cy="365125"/>
          </a:xfrm>
        </p:spPr>
        <p:txBody>
          <a:bodyPr/>
          <a:lstStyle/>
          <a:p>
            <a:fld id="{298692CC-F012-4C4D-9BF0-92E61341A6A0}" type="slidenum">
              <a:rPr lang="fr-FR" smtClean="0"/>
              <a:pPr/>
              <a:t>‹N°›</a:t>
            </a:fld>
            <a:r>
              <a:rPr lang="fr-FR" dirty="0"/>
              <a:t>/40</a:t>
            </a:r>
          </a:p>
        </p:txBody>
      </p:sp>
    </p:spTree>
    <p:extLst>
      <p:ext uri="{BB962C8B-B14F-4D97-AF65-F5344CB8AC3E}">
        <p14:creationId xmlns:p14="http://schemas.microsoft.com/office/powerpoint/2010/main" val="406468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225965" y="6492875"/>
            <a:ext cx="1021840" cy="370171"/>
          </a:xfrm>
        </p:spPr>
        <p:txBody>
          <a:bodyPr/>
          <a:lstStyle>
            <a:lvl1pPr>
              <a:defRPr/>
            </a:lvl1pPr>
          </a:lstStyle>
          <a:p>
            <a:r>
              <a:rPr lang="fr-FR" dirty="0"/>
              <a:t>05/10/2025</a:t>
            </a:r>
          </a:p>
        </p:txBody>
      </p:sp>
      <p:sp>
        <p:nvSpPr>
          <p:cNvPr id="6" name="Footer Placeholder 5"/>
          <p:cNvSpPr>
            <a:spLocks noGrp="1"/>
          </p:cNvSpPr>
          <p:nvPr>
            <p:ph type="ftr" sz="quarter" idx="11"/>
          </p:nvPr>
        </p:nvSpPr>
        <p:spPr>
          <a:xfrm>
            <a:off x="2505668" y="6497921"/>
            <a:ext cx="8103513" cy="365125"/>
          </a:xfrm>
        </p:spPr>
        <p:txBody>
          <a:bodyPr/>
          <a:lstStyle/>
          <a:p>
            <a:r>
              <a:rPr lang="fr-FR" dirty="0"/>
              <a:t>Laurent NABIAS – Etude Lorenzo Fontes – lnabias@etudelorenzofontes.fr</a:t>
            </a:r>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450937" y="701458"/>
            <a:ext cx="1010671" cy="451451"/>
          </a:xfrm>
        </p:spPr>
        <p:txBody>
          <a:bodyPr/>
          <a:lstStyle/>
          <a:p>
            <a:fld id="{C213B252-29CF-4C6E-A206-1308E9BF9206}" type="slidenum">
              <a:rPr lang="fr-FR" smtClean="0"/>
              <a:pPr/>
              <a:t>‹N°›</a:t>
            </a:fld>
            <a:r>
              <a:rPr lang="fr-FR" dirty="0"/>
              <a:t>/40</a:t>
            </a:r>
          </a:p>
        </p:txBody>
      </p:sp>
    </p:spTree>
    <p:extLst>
      <p:ext uri="{BB962C8B-B14F-4D97-AF65-F5344CB8AC3E}">
        <p14:creationId xmlns:p14="http://schemas.microsoft.com/office/powerpoint/2010/main" val="37784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35758" y="6492875"/>
            <a:ext cx="1021840" cy="370171"/>
          </a:xfrm>
        </p:spPr>
        <p:txBody>
          <a:bodyPr/>
          <a:lstStyle>
            <a:lvl1pPr>
              <a:defRPr/>
            </a:lvl1pPr>
          </a:lstStyle>
          <a:p>
            <a:r>
              <a:rPr lang="fr-FR" dirty="0"/>
              <a:t>05/10/2025</a:t>
            </a:r>
          </a:p>
        </p:txBody>
      </p:sp>
      <p:sp>
        <p:nvSpPr>
          <p:cNvPr id="3" name="Footer Placeholder 2"/>
          <p:cNvSpPr>
            <a:spLocks noGrp="1"/>
          </p:cNvSpPr>
          <p:nvPr>
            <p:ph type="ftr" sz="quarter" idx="11"/>
          </p:nvPr>
        </p:nvSpPr>
        <p:spPr>
          <a:xfrm>
            <a:off x="2144718" y="6492875"/>
            <a:ext cx="8215648" cy="365125"/>
          </a:xfrm>
        </p:spPr>
        <p:txBody>
          <a:bodyPr/>
          <a:lstStyle/>
          <a:p>
            <a:r>
              <a:rPr lang="fr-FR" dirty="0"/>
              <a:t>Laurent NABIAS – Etude Lorenzo Fontes – lnabias@etudelorenzofontes.fr</a:t>
            </a: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a:xfrm>
            <a:off x="256785" y="787784"/>
            <a:ext cx="1204824" cy="365125"/>
          </a:xfrm>
        </p:spPr>
        <p:txBody>
          <a:bodyPr/>
          <a:lstStyle/>
          <a:p>
            <a:fld id="{C213B252-29CF-4C6E-A206-1308E9BF9206}" type="slidenum">
              <a:rPr lang="fr-FR" smtClean="0"/>
              <a:pPr/>
              <a:t>‹N°›</a:t>
            </a:fld>
            <a:r>
              <a:rPr lang="fr-FR" dirty="0"/>
              <a:t>/40</a:t>
            </a:r>
          </a:p>
        </p:txBody>
      </p:sp>
    </p:spTree>
    <p:extLst>
      <p:ext uri="{BB962C8B-B14F-4D97-AF65-F5344CB8AC3E}">
        <p14:creationId xmlns:p14="http://schemas.microsoft.com/office/powerpoint/2010/main" val="286313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10879570" y="6330950"/>
            <a:ext cx="1021840" cy="227136"/>
          </a:xfrm>
        </p:spPr>
        <p:txBody>
          <a:bodyPr/>
          <a:lstStyle>
            <a:lvl1pPr>
              <a:defRPr>
                <a:solidFill>
                  <a:srgbClr val="243657"/>
                </a:solidFill>
              </a:defRPr>
            </a:lvl1pPr>
          </a:lstStyle>
          <a:p>
            <a:r>
              <a:rPr lang="fr-FR" dirty="0"/>
              <a:t>05/10/2025</a:t>
            </a:r>
          </a:p>
        </p:txBody>
      </p:sp>
      <p:sp>
        <p:nvSpPr>
          <p:cNvPr id="5" name="Footer Placeholder 4"/>
          <p:cNvSpPr>
            <a:spLocks noGrp="1"/>
          </p:cNvSpPr>
          <p:nvPr>
            <p:ph type="ftr" sz="quarter" idx="11"/>
          </p:nvPr>
        </p:nvSpPr>
        <p:spPr>
          <a:xfrm>
            <a:off x="2628468" y="6387368"/>
            <a:ext cx="8141613" cy="190500"/>
          </a:xfrm>
        </p:spPr>
        <p:txBody>
          <a:bodyPr/>
          <a:lstStyle>
            <a:lvl1pPr>
              <a:defRPr>
                <a:solidFill>
                  <a:srgbClr val="243657"/>
                </a:solidFill>
              </a:defRPr>
            </a:lvl1pPr>
          </a:lstStyle>
          <a:p>
            <a:r>
              <a:rPr lang="fr-FR" dirty="0"/>
              <a:t>Laurent NABIAS – Etude Lorenzo Fontes – lnabias@etudelorenzofontes.fr</a:t>
            </a: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555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F51A6-C798-3C85-6576-920E01AAAF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F7980-CF39-A6DD-FBA1-80C65092AD8C}"/>
              </a:ext>
            </a:extLst>
          </p:cNvPr>
          <p:cNvSpPr>
            <a:spLocks noGrp="1"/>
          </p:cNvSpPr>
          <p:nvPr>
            <p:ph type="dt" sz="half" idx="10"/>
          </p:nvPr>
        </p:nvSpPr>
        <p:spPr/>
        <p:txBody>
          <a:bodyPr/>
          <a:lstStyle>
            <a:lvl1pPr>
              <a:defRPr>
                <a:solidFill>
                  <a:srgbClr val="243657"/>
                </a:solidFill>
              </a:defRPr>
            </a:lvl1pPr>
          </a:lstStyle>
          <a:p>
            <a:r>
              <a:rPr lang="fr-FR"/>
              <a:t>29/10/2023</a:t>
            </a:r>
            <a:endParaRPr lang="fr-FR" dirty="0"/>
          </a:p>
        </p:txBody>
      </p:sp>
      <p:sp>
        <p:nvSpPr>
          <p:cNvPr id="4" name="Espace réservé du pied de page 3">
            <a:extLst>
              <a:ext uri="{FF2B5EF4-FFF2-40B4-BE49-F238E27FC236}">
                <a16:creationId xmlns:a16="http://schemas.microsoft.com/office/drawing/2014/main" id="{AFA91C1F-18EC-906B-2090-C50130EF91D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1DABF11E-C741-F433-285B-2123654F438B}"/>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64298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016796" y="6487829"/>
            <a:ext cx="1021840" cy="370171"/>
          </a:xfrm>
        </p:spPr>
        <p:txBody>
          <a:bodyPr/>
          <a:lstStyle>
            <a:lvl1pPr>
              <a:defRPr>
                <a:solidFill>
                  <a:srgbClr val="243657"/>
                </a:solidFill>
              </a:defRPr>
            </a:lvl1pPr>
          </a:lstStyle>
          <a:p>
            <a:r>
              <a:rPr lang="fr-FR"/>
              <a:t>29/10/2023</a:t>
            </a:r>
            <a:endParaRPr lang="fr-FR" dirty="0"/>
          </a:p>
        </p:txBody>
      </p:sp>
      <p:sp>
        <p:nvSpPr>
          <p:cNvPr id="5" name="Footer Placeholder 4"/>
          <p:cNvSpPr>
            <a:spLocks noGrp="1"/>
          </p:cNvSpPr>
          <p:nvPr>
            <p:ph type="ftr" sz="quarter" idx="11"/>
          </p:nvPr>
        </p:nvSpPr>
        <p:spPr>
          <a:xfrm>
            <a:off x="2307812" y="6487829"/>
            <a:ext cx="8128913" cy="370171"/>
          </a:xfrm>
        </p:spPr>
        <p:txBody>
          <a:bodyPr/>
          <a:lstStyle>
            <a:lvl1pPr>
              <a:defRPr>
                <a:solidFill>
                  <a:srgbClr val="243657"/>
                </a:solidFill>
              </a:defRPr>
            </a:lvl1p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spTree>
    <p:extLst>
      <p:ext uri="{BB962C8B-B14F-4D97-AF65-F5344CB8AC3E}">
        <p14:creationId xmlns:p14="http://schemas.microsoft.com/office/powerpoint/2010/main" val="739661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225965" y="6492875"/>
            <a:ext cx="1021840" cy="370171"/>
          </a:xfrm>
        </p:spPr>
        <p:txBody>
          <a:bodyPr/>
          <a:lstStyle/>
          <a:p>
            <a:r>
              <a:rPr lang="fr-FR"/>
              <a:t>29/10/2023</a:t>
            </a:r>
            <a:endParaRPr lang="fr-FR" dirty="0"/>
          </a:p>
        </p:txBody>
      </p:sp>
      <p:sp>
        <p:nvSpPr>
          <p:cNvPr id="6" name="Footer Placeholder 5"/>
          <p:cNvSpPr>
            <a:spLocks noGrp="1"/>
          </p:cNvSpPr>
          <p:nvPr>
            <p:ph type="ftr" sz="quarter" idx="11"/>
          </p:nvPr>
        </p:nvSpPr>
        <p:spPr>
          <a:xfrm>
            <a:off x="2361289" y="6492875"/>
            <a:ext cx="8103513" cy="365125"/>
          </a:xfrm>
        </p:spPr>
        <p:txBody>
          <a:bodyPr/>
          <a:lstStyle/>
          <a:p>
            <a:r>
              <a:rPr lang="fr-FR" dirty="0"/>
              <a:t>Laurent NABIAS – Etude Lorenzo Fontes – lnabias@etudelorenzofontes.fr</a:t>
            </a:r>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58448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3.xml"/><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microsoft.com/office/2007/relationships/diagramDrawing" Target="../diagrams/drawing1.xml"/><Relationship Id="rId5" Type="http://schemas.openxmlformats.org/officeDocument/2006/relationships/slideLayout" Target="../slideLayouts/slideLayout5.xml"/><Relationship Id="rId10" Type="http://schemas.openxmlformats.org/officeDocument/2006/relationships/diagramColors" Target="../diagrams/colors1.xml"/><Relationship Id="rId4" Type="http://schemas.openxmlformats.org/officeDocument/2006/relationships/slideLayout" Target="../slideLayouts/slideLayout4.xml"/><Relationship Id="rId9" Type="http://schemas.openxmlformats.org/officeDocument/2006/relationships/diagramQuickStyle" Target="../diagrams/quickStyle1.xml"/></Relationships>
</file>

<file path=ppt/slideMasters/_rels/slideMaster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8.xml"/><Relationship Id="rId7" Type="http://schemas.openxmlformats.org/officeDocument/2006/relationships/diagramData" Target="../diagrams/data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microsoft.com/office/2007/relationships/diagramDrawing" Target="../diagrams/drawing2.xml"/><Relationship Id="rId5" Type="http://schemas.openxmlformats.org/officeDocument/2006/relationships/slideLayout" Target="../slideLayouts/slideLayout10.xml"/><Relationship Id="rId10" Type="http://schemas.openxmlformats.org/officeDocument/2006/relationships/diagramColors" Target="../diagrams/colors2.xml"/><Relationship Id="rId4" Type="http://schemas.openxmlformats.org/officeDocument/2006/relationships/slideLayout" Target="../slideLayouts/slideLayout9.xml"/><Relationship Id="rId9" Type="http://schemas.openxmlformats.org/officeDocument/2006/relationships/diagramQuickStyle" Target="../diagrams/quickStyle2.xml"/></Relationships>
</file>

<file path=ppt/slideMasters/_rels/slideMaster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3.xml"/><Relationship Id="rId12" Type="http://schemas.microsoft.com/office/2007/relationships/diagramDrawing" Target="../diagrams/drawing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diagramColors" Target="../diagrams/colors3.xml"/><Relationship Id="rId5" Type="http://schemas.openxmlformats.org/officeDocument/2006/relationships/slideLayout" Target="../slideLayouts/slideLayout15.xml"/><Relationship Id="rId10" Type="http://schemas.openxmlformats.org/officeDocument/2006/relationships/diagramQuickStyle" Target="../diagrams/quickStyle3.xml"/><Relationship Id="rId4" Type="http://schemas.openxmlformats.org/officeDocument/2006/relationships/slideLayout" Target="../slideLayouts/slideLayout14.xml"/><Relationship Id="rId9" Type="http://schemas.openxmlformats.org/officeDocument/2006/relationships/diagramLayout" Target="../diagrams/layout3.xml"/></Relationships>
</file>

<file path=ppt/slideMasters/_rels/slideMaster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theme" Target="../theme/theme4.xml"/><Relationship Id="rId12" Type="http://schemas.microsoft.com/office/2007/relationships/diagramDrawing" Target="../diagrams/drawing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diagramColors" Target="../diagrams/colors4.xml"/><Relationship Id="rId5" Type="http://schemas.openxmlformats.org/officeDocument/2006/relationships/slideLayout" Target="../slideLayouts/slideLayout21.xml"/><Relationship Id="rId10" Type="http://schemas.openxmlformats.org/officeDocument/2006/relationships/diagramQuickStyle" Target="../diagrams/quickStyle4.xml"/><Relationship Id="rId4" Type="http://schemas.openxmlformats.org/officeDocument/2006/relationships/slideLayout" Target="../slideLayouts/slideLayout20.xml"/><Relationship Id="rId9" Type="http://schemas.openxmlformats.org/officeDocument/2006/relationships/diagramLayout" Target="../diagrams/layout4.xml"/></Relationships>
</file>

<file path=ppt/slideMasters/_rels/slideMaster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theme" Target="../theme/theme5.xml"/><Relationship Id="rId12" Type="http://schemas.microsoft.com/office/2007/relationships/diagramDrawing" Target="../diagrams/drawing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diagramColors" Target="../diagrams/colors5.xml"/><Relationship Id="rId5" Type="http://schemas.openxmlformats.org/officeDocument/2006/relationships/slideLayout" Target="../slideLayouts/slideLayout27.xml"/><Relationship Id="rId10" Type="http://schemas.openxmlformats.org/officeDocument/2006/relationships/diagramQuickStyle" Target="../diagrams/quickStyle5.xml"/><Relationship Id="rId4" Type="http://schemas.openxmlformats.org/officeDocument/2006/relationships/slideLayout" Target="../slideLayouts/slideLayout26.xml"/><Relationship Id="rId9" Type="http://schemas.openxmlformats.org/officeDocument/2006/relationships/diagramLayout" Target="../diagrams/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893779" y="6244739"/>
            <a:ext cx="1021840" cy="258718"/>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05/10/2025</a:t>
            </a:r>
          </a:p>
        </p:txBody>
      </p:sp>
      <p:sp>
        <p:nvSpPr>
          <p:cNvPr id="5" name="Footer Placeholder 4"/>
          <p:cNvSpPr>
            <a:spLocks noGrp="1"/>
          </p:cNvSpPr>
          <p:nvPr>
            <p:ph type="ftr" sz="quarter" idx="3"/>
          </p:nvPr>
        </p:nvSpPr>
        <p:spPr>
          <a:xfrm>
            <a:off x="2589887" y="6233890"/>
            <a:ext cx="8215648" cy="26704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a:t>Laurent NABIAS – Etude Lorenzo Fontes – lnabias@etudelorenzofontes.fr</a:t>
            </a:r>
          </a:p>
        </p:txBody>
      </p:sp>
      <p:sp>
        <p:nvSpPr>
          <p:cNvPr id="6" name="Slide Number Placeholder 5"/>
          <p:cNvSpPr>
            <a:spLocks noGrp="1"/>
          </p:cNvSpPr>
          <p:nvPr>
            <p:ph type="sldNum" sz="quarter" idx="4"/>
          </p:nvPr>
        </p:nvSpPr>
        <p:spPr>
          <a:xfrm>
            <a:off x="400833" y="787784"/>
            <a:ext cx="1060775"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pPr/>
              <a:t>‹N°›</a:t>
            </a:fld>
            <a:r>
              <a:rPr lang="fr-FR" dirty="0"/>
              <a:t>/40</a:t>
            </a:r>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1561274773"/>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a:t>
            </a:r>
          </a:p>
        </p:txBody>
      </p:sp>
      <p:pic>
        <p:nvPicPr>
          <p:cNvPr id="9" name="Image 8">
            <a:extLst>
              <a:ext uri="{FF2B5EF4-FFF2-40B4-BE49-F238E27FC236}">
                <a16:creationId xmlns:a16="http://schemas.microsoft.com/office/drawing/2014/main" id="{3EF26025-1B90-8240-E987-002EA1192BA5}"/>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783695" y="6130764"/>
            <a:ext cx="1021840" cy="716310"/>
          </a:xfrm>
          <a:prstGeom prst="rect">
            <a:avLst/>
          </a:prstGeom>
        </p:spPr>
      </p:pic>
    </p:spTree>
    <p:extLst>
      <p:ext uri="{BB962C8B-B14F-4D97-AF65-F5344CB8AC3E}">
        <p14:creationId xmlns:p14="http://schemas.microsoft.com/office/powerpoint/2010/main" val="500017494"/>
      </p:ext>
    </p:extLst>
  </p:cSld>
  <p:clrMap bg1="lt1" tx1="dk1" bg2="lt2" tx2="dk2" accent1="accent1" accent2="accent2" accent3="accent3" accent4="accent4" accent5="accent5" accent6="accent6" hlink="hlink" folHlink="folHlink"/>
  <p:sldLayoutIdLst>
    <p:sldLayoutId id="2147483813" r:id="rId1"/>
    <p:sldLayoutId id="2147483820" r:id="rId2"/>
    <p:sldLayoutId id="2147483814" r:id="rId3"/>
    <p:sldLayoutId id="2147483816" r:id="rId4"/>
    <p:sldLayoutId id="2147483819" r:id="rId5"/>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userDrawn="1">
          <p15:clr>
            <a:srgbClr val="F26B43"/>
          </p15:clr>
        </p15:guide>
        <p15:guide id="2" pos="1248" userDrawn="1">
          <p15:clr>
            <a:srgbClr val="F26B43"/>
          </p15:clr>
        </p15:guide>
        <p15:guide id="3" pos="1152" userDrawn="1">
          <p15:clr>
            <a:srgbClr val="F26B43"/>
          </p15:clr>
        </p15:guide>
        <p15:guide id="4" orient="horz" pos="1368" userDrawn="1">
          <p15:clr>
            <a:srgbClr val="F26B43"/>
          </p15:clr>
        </p15:guide>
        <p15:guide id="5"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6912" userDrawn="1">
          <p15:clr>
            <a:srgbClr val="F26B43"/>
          </p15:clr>
        </p15:guide>
        <p15:guide id="10" pos="936" userDrawn="1">
          <p15:clr>
            <a:srgbClr val="F26B43"/>
          </p15:clr>
        </p15:guide>
        <p15:guide id="11"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893779" y="6244739"/>
            <a:ext cx="1021840" cy="258718"/>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05/10/2025</a:t>
            </a:r>
          </a:p>
        </p:txBody>
      </p:sp>
      <p:sp>
        <p:nvSpPr>
          <p:cNvPr id="5" name="Footer Placeholder 4"/>
          <p:cNvSpPr>
            <a:spLocks noGrp="1"/>
          </p:cNvSpPr>
          <p:nvPr>
            <p:ph type="ftr" sz="quarter" idx="3"/>
          </p:nvPr>
        </p:nvSpPr>
        <p:spPr>
          <a:xfrm>
            <a:off x="2589887" y="6233890"/>
            <a:ext cx="8215648" cy="26704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a:t>Laurent NABIAS – Etude Lorenzo Fontes – lnabias@etudelorenzofontes.fr</a:t>
            </a:r>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4119679547"/>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a:t>
            </a:r>
          </a:p>
        </p:txBody>
      </p:sp>
      <p:pic>
        <p:nvPicPr>
          <p:cNvPr id="9" name="Image 8">
            <a:extLst>
              <a:ext uri="{FF2B5EF4-FFF2-40B4-BE49-F238E27FC236}">
                <a16:creationId xmlns:a16="http://schemas.microsoft.com/office/drawing/2014/main" id="{3EF26025-1B90-8240-E987-002EA1192BA5}"/>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783695" y="6130764"/>
            <a:ext cx="1021840" cy="716310"/>
          </a:xfrm>
          <a:prstGeom prst="rect">
            <a:avLst/>
          </a:prstGeom>
        </p:spPr>
      </p:pic>
    </p:spTree>
    <p:extLst>
      <p:ext uri="{BB962C8B-B14F-4D97-AF65-F5344CB8AC3E}">
        <p14:creationId xmlns:p14="http://schemas.microsoft.com/office/powerpoint/2010/main" val="116673758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893779" y="6244739"/>
            <a:ext cx="1021840" cy="258718"/>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a:t>29/10/2023</a:t>
            </a:r>
            <a:endParaRPr lang="fr-FR" dirty="0"/>
          </a:p>
        </p:txBody>
      </p:sp>
      <p:sp>
        <p:nvSpPr>
          <p:cNvPr id="5" name="Footer Placeholder 4"/>
          <p:cNvSpPr>
            <a:spLocks noGrp="1"/>
          </p:cNvSpPr>
          <p:nvPr>
            <p:ph type="ftr" sz="quarter" idx="3"/>
          </p:nvPr>
        </p:nvSpPr>
        <p:spPr>
          <a:xfrm>
            <a:off x="2589887" y="6233890"/>
            <a:ext cx="8215648" cy="26704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a:t>Laurent NABIAS – Etude Lorenzo Fontes – lnabias@etudelorenzofontes.fr</a:t>
            </a:r>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2738996468"/>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a:t>
            </a:r>
          </a:p>
        </p:txBody>
      </p:sp>
      <p:pic>
        <p:nvPicPr>
          <p:cNvPr id="9" name="Image 8">
            <a:extLst>
              <a:ext uri="{FF2B5EF4-FFF2-40B4-BE49-F238E27FC236}">
                <a16:creationId xmlns:a16="http://schemas.microsoft.com/office/drawing/2014/main" id="{3EF26025-1B90-8240-E987-002EA1192BA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9783695" y="6130764"/>
            <a:ext cx="1021840" cy="716310"/>
          </a:xfrm>
          <a:prstGeom prst="rect">
            <a:avLst/>
          </a:prstGeom>
        </p:spPr>
      </p:pic>
    </p:spTree>
    <p:extLst>
      <p:ext uri="{BB962C8B-B14F-4D97-AF65-F5344CB8AC3E}">
        <p14:creationId xmlns:p14="http://schemas.microsoft.com/office/powerpoint/2010/main" val="4048613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893779" y="6244739"/>
            <a:ext cx="1021840" cy="258718"/>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a:t>29/10/2023</a:t>
            </a:r>
            <a:endParaRPr lang="fr-FR" dirty="0"/>
          </a:p>
        </p:txBody>
      </p:sp>
      <p:sp>
        <p:nvSpPr>
          <p:cNvPr id="5" name="Footer Placeholder 4"/>
          <p:cNvSpPr>
            <a:spLocks noGrp="1"/>
          </p:cNvSpPr>
          <p:nvPr>
            <p:ph type="ftr" sz="quarter" idx="3"/>
          </p:nvPr>
        </p:nvSpPr>
        <p:spPr>
          <a:xfrm>
            <a:off x="2589887" y="6233890"/>
            <a:ext cx="8215648" cy="26704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a:t>Laurent NABIAS – Etude Lorenzo Fontes – lnabias@etudelorenzofontes.fr</a:t>
            </a:r>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403627121"/>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a:t>
            </a:r>
          </a:p>
        </p:txBody>
      </p:sp>
      <p:pic>
        <p:nvPicPr>
          <p:cNvPr id="9" name="Image 8">
            <a:extLst>
              <a:ext uri="{FF2B5EF4-FFF2-40B4-BE49-F238E27FC236}">
                <a16:creationId xmlns:a16="http://schemas.microsoft.com/office/drawing/2014/main" id="{3EF26025-1B90-8240-E987-002EA1192BA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9783695" y="6130764"/>
            <a:ext cx="1021840" cy="716310"/>
          </a:xfrm>
          <a:prstGeom prst="rect">
            <a:avLst/>
          </a:prstGeom>
        </p:spPr>
      </p:pic>
    </p:spTree>
    <p:extLst>
      <p:ext uri="{BB962C8B-B14F-4D97-AF65-F5344CB8AC3E}">
        <p14:creationId xmlns:p14="http://schemas.microsoft.com/office/powerpoint/2010/main" val="364968673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893779" y="6244739"/>
            <a:ext cx="1021840" cy="258718"/>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a:t>29/10/2023</a:t>
            </a:r>
            <a:endParaRPr lang="fr-FR" dirty="0"/>
          </a:p>
        </p:txBody>
      </p:sp>
      <p:sp>
        <p:nvSpPr>
          <p:cNvPr id="5" name="Footer Placeholder 4"/>
          <p:cNvSpPr>
            <a:spLocks noGrp="1"/>
          </p:cNvSpPr>
          <p:nvPr>
            <p:ph type="ftr" sz="quarter" idx="3"/>
          </p:nvPr>
        </p:nvSpPr>
        <p:spPr>
          <a:xfrm>
            <a:off x="2589887" y="6233890"/>
            <a:ext cx="8215648" cy="26704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a:t>Laurent NABIAS – Etude Lorenzo Fontes – lnabias@etudelorenzofontes.fr</a:t>
            </a:r>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2924156747"/>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a:t>
            </a:r>
          </a:p>
        </p:txBody>
      </p:sp>
      <p:pic>
        <p:nvPicPr>
          <p:cNvPr id="9" name="Image 8">
            <a:extLst>
              <a:ext uri="{FF2B5EF4-FFF2-40B4-BE49-F238E27FC236}">
                <a16:creationId xmlns:a16="http://schemas.microsoft.com/office/drawing/2014/main" id="{3EF26025-1B90-8240-E987-002EA1192BA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9783695" y="6130764"/>
            <a:ext cx="1021840" cy="716310"/>
          </a:xfrm>
          <a:prstGeom prst="rect">
            <a:avLst/>
          </a:prstGeom>
        </p:spPr>
      </p:pic>
    </p:spTree>
    <p:extLst>
      <p:ext uri="{BB962C8B-B14F-4D97-AF65-F5344CB8AC3E}">
        <p14:creationId xmlns:p14="http://schemas.microsoft.com/office/powerpoint/2010/main" val="148981797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fr.wikipedia.org/wiki/Anglais"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hyperlink" Target="https://fr.wikipedia.org/wiki/1844" TargetMode="External"/><Relationship Id="rId4" Type="http://schemas.openxmlformats.org/officeDocument/2006/relationships/hyperlink" Target="https://fr.wikipedia.org/wiki/Joseph_Mallord_William_Turner"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A3B58-875A-B9D2-D4B4-945582480E08}"/>
              </a:ext>
            </a:extLst>
          </p:cNvPr>
          <p:cNvSpPr>
            <a:spLocks noGrp="1"/>
          </p:cNvSpPr>
          <p:nvPr>
            <p:ph type="ctrTitle"/>
          </p:nvPr>
        </p:nvSpPr>
        <p:spPr/>
        <p:txBody>
          <a:bodyPr>
            <a:normAutofit fontScale="90000"/>
          </a:bodyPr>
          <a:lstStyle/>
          <a:p>
            <a:pPr algn="ctr"/>
            <a:r>
              <a:rPr lang="fr-FR" b="1" dirty="0">
                <a:solidFill>
                  <a:srgbClr val="C00000"/>
                </a:solidFill>
              </a:rPr>
              <a:t>La révolution industrielle à travers les déclarations de succession </a:t>
            </a:r>
          </a:p>
        </p:txBody>
      </p:sp>
      <p:sp>
        <p:nvSpPr>
          <p:cNvPr id="7" name="Sous-titre 6">
            <a:extLst>
              <a:ext uri="{FF2B5EF4-FFF2-40B4-BE49-F238E27FC236}">
                <a16:creationId xmlns:a16="http://schemas.microsoft.com/office/drawing/2014/main" id="{92A17BDA-D45F-EC49-8E12-758B201651D8}"/>
              </a:ext>
            </a:extLst>
          </p:cNvPr>
          <p:cNvSpPr>
            <a:spLocks noGrp="1"/>
          </p:cNvSpPr>
          <p:nvPr>
            <p:ph type="subTitle" idx="1"/>
          </p:nvPr>
        </p:nvSpPr>
        <p:spPr>
          <a:xfrm>
            <a:off x="2589888" y="5114265"/>
            <a:ext cx="8800601" cy="1126283"/>
          </a:xfrm>
        </p:spPr>
        <p:txBody>
          <a:bodyPr>
            <a:normAutofit fontScale="55000" lnSpcReduction="20000"/>
          </a:bodyPr>
          <a:lstStyle/>
          <a:p>
            <a:r>
              <a:rPr lang="fr-FR" sz="1800" dirty="0">
                <a:solidFill>
                  <a:srgbClr val="243657"/>
                </a:solidFill>
                <a:highlight>
                  <a:srgbClr val="FFFF00"/>
                </a:highlight>
              </a:rPr>
              <a:t>Dr; Laurent Nabias – Docteur en histoire médiévale </a:t>
            </a:r>
          </a:p>
          <a:p>
            <a:r>
              <a:rPr lang="fr-FR" sz="1800" dirty="0">
                <a:solidFill>
                  <a:srgbClr val="243657"/>
                </a:solidFill>
                <a:highlight>
                  <a:srgbClr val="FFFF00"/>
                </a:highlight>
              </a:rPr>
              <a:t>Etude Lorenzo Fontes – Historien et généalogiste professionnel - Membre UPRO-G</a:t>
            </a:r>
          </a:p>
          <a:p>
            <a:r>
              <a:rPr lang="fr-FR" sz="1800" dirty="0">
                <a:solidFill>
                  <a:srgbClr val="243657"/>
                </a:solidFill>
                <a:highlight>
                  <a:srgbClr val="FFFF00"/>
                </a:highlight>
              </a:rPr>
              <a:t>Chercheur associé au MEMO Université de Paris Nanterre/Paris 8 Saint-Denis</a:t>
            </a:r>
          </a:p>
          <a:p>
            <a:r>
              <a:rPr lang="fr-FR" sz="1800" dirty="0">
                <a:solidFill>
                  <a:srgbClr val="243657"/>
                </a:solidFill>
                <a:highlight>
                  <a:srgbClr val="FFFF00"/>
                </a:highlight>
              </a:rPr>
              <a:t>Ingénieur d‘étude chargé du système d’information documentaire et de bibliothèque numérique à l’Université Sorbonne Nouvelle</a:t>
            </a:r>
          </a:p>
          <a:p>
            <a:endParaRPr lang="fr-FR" dirty="0"/>
          </a:p>
        </p:txBody>
      </p:sp>
    </p:spTree>
    <p:extLst>
      <p:ext uri="{BB962C8B-B14F-4D97-AF65-F5344CB8AC3E}">
        <p14:creationId xmlns:p14="http://schemas.microsoft.com/office/powerpoint/2010/main" val="64054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6926" y="624110"/>
            <a:ext cx="10106527" cy="663269"/>
          </a:xfrm>
        </p:spPr>
        <p:txBody>
          <a:bodyPr/>
          <a:lstStyle/>
          <a:p>
            <a:r>
              <a:rPr lang="fr-FR" dirty="0"/>
              <a:t>Critères de mentions liées à l’industrialisation</a:t>
            </a:r>
          </a:p>
        </p:txBody>
      </p:sp>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t>10</a:t>
            </a:fld>
            <a:endParaRPr lang="fr-FR" dirty="0"/>
          </a:p>
        </p:txBody>
      </p:sp>
      <p:sp>
        <p:nvSpPr>
          <p:cNvPr id="7"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a:ln>
                  <a:noFill/>
                </a:ln>
                <a:solidFill>
                  <a:schemeClr val="tx1"/>
                </a:solidFill>
                <a:effectLst/>
                <a:latin typeface="Arial" panose="020B0604020202020204" pitchFamily="34" charset="0"/>
              </a:rPr>
              <a:t>Grille de lecture des innovations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7"/>
          <p:cNvSpPr/>
          <p:nvPr/>
        </p:nvSpPr>
        <p:spPr>
          <a:xfrm>
            <a:off x="1291898" y="1454289"/>
            <a:ext cx="3905236" cy="646331"/>
          </a:xfrm>
          <a:prstGeom prst="rect">
            <a:avLst/>
          </a:prstGeom>
        </p:spPr>
        <p:txBody>
          <a:bodyPr wrap="none">
            <a:spAutoFit/>
          </a:bodyPr>
          <a:lstStyle/>
          <a:p>
            <a:r>
              <a:rPr lang="fr-FR" b="1" dirty="0"/>
              <a:t>Grille de lecture des innovations :</a:t>
            </a:r>
          </a:p>
          <a:p>
            <a:endParaRPr lang="fr-FR" b="1" dirty="0"/>
          </a:p>
        </p:txBody>
      </p:sp>
      <p:graphicFrame>
        <p:nvGraphicFramePr>
          <p:cNvPr id="9" name="Tableau 8"/>
          <p:cNvGraphicFramePr>
            <a:graphicFrameLocks noGrp="1"/>
          </p:cNvGraphicFramePr>
          <p:nvPr>
            <p:extLst>
              <p:ext uri="{D42A27DB-BD31-4B8C-83A1-F6EECF244321}">
                <p14:modId xmlns:p14="http://schemas.microsoft.com/office/powerpoint/2010/main" val="3105069999"/>
              </p:ext>
            </p:extLst>
          </p:nvPr>
        </p:nvGraphicFramePr>
        <p:xfrm>
          <a:off x="1949115" y="1911885"/>
          <a:ext cx="9408696" cy="2291080"/>
        </p:xfrm>
        <a:graphic>
          <a:graphicData uri="http://schemas.openxmlformats.org/drawingml/2006/table">
            <a:tbl>
              <a:tblPr firstRow="1" bandRow="1">
                <a:tableStyleId>{5C22544A-7EE6-4342-B048-85BDC9FD1C3A}</a:tableStyleId>
              </a:tblPr>
              <a:tblGrid>
                <a:gridCol w="3136232">
                  <a:extLst>
                    <a:ext uri="{9D8B030D-6E8A-4147-A177-3AD203B41FA5}">
                      <a16:colId xmlns:a16="http://schemas.microsoft.com/office/drawing/2014/main" val="1403561034"/>
                    </a:ext>
                  </a:extLst>
                </a:gridCol>
                <a:gridCol w="3136232">
                  <a:extLst>
                    <a:ext uri="{9D8B030D-6E8A-4147-A177-3AD203B41FA5}">
                      <a16:colId xmlns:a16="http://schemas.microsoft.com/office/drawing/2014/main" val="594188706"/>
                    </a:ext>
                  </a:extLst>
                </a:gridCol>
                <a:gridCol w="3136232">
                  <a:extLst>
                    <a:ext uri="{9D8B030D-6E8A-4147-A177-3AD203B41FA5}">
                      <a16:colId xmlns:a16="http://schemas.microsoft.com/office/drawing/2014/main" val="1626414217"/>
                    </a:ext>
                  </a:extLst>
                </a:gridCol>
              </a:tblGrid>
              <a:tr h="370840">
                <a:tc>
                  <a:txBody>
                    <a:bodyPr/>
                    <a:lstStyle/>
                    <a:p>
                      <a:r>
                        <a:rPr lang="fr-FR" dirty="0"/>
                        <a:t>Secteur</a:t>
                      </a:r>
                    </a:p>
                  </a:txBody>
                  <a:tcPr anchor="ctr"/>
                </a:tc>
                <a:tc>
                  <a:txBody>
                    <a:bodyPr/>
                    <a:lstStyle/>
                    <a:p>
                      <a:r>
                        <a:rPr lang="fr-FR" dirty="0"/>
                        <a:t>Biens traditionnels</a:t>
                      </a:r>
                    </a:p>
                  </a:txBody>
                  <a:tcPr anchor="ctr"/>
                </a:tc>
                <a:tc>
                  <a:txBody>
                    <a:bodyPr/>
                    <a:lstStyle/>
                    <a:p>
                      <a:r>
                        <a:rPr lang="fr-FR" dirty="0"/>
                        <a:t>Biens nouveaux (XIXe)</a:t>
                      </a:r>
                    </a:p>
                  </a:txBody>
                  <a:tcPr anchor="ctr"/>
                </a:tc>
                <a:extLst>
                  <a:ext uri="{0D108BD9-81ED-4DB2-BD59-A6C34878D82A}">
                    <a16:rowId xmlns:a16="http://schemas.microsoft.com/office/drawing/2014/main" val="3768820722"/>
                  </a:ext>
                </a:extLst>
              </a:tr>
              <a:tr h="370840">
                <a:tc>
                  <a:txBody>
                    <a:bodyPr/>
                    <a:lstStyle/>
                    <a:p>
                      <a:r>
                        <a:rPr lang="fr-FR" dirty="0"/>
                        <a:t>Agriculture</a:t>
                      </a:r>
                    </a:p>
                  </a:txBody>
                  <a:tcPr anchor="ctr"/>
                </a:tc>
                <a:tc>
                  <a:txBody>
                    <a:bodyPr/>
                    <a:lstStyle/>
                    <a:p>
                      <a:r>
                        <a:rPr lang="fr-FR"/>
                        <a:t>Terres, cheptel, outils manuels</a:t>
                      </a:r>
                    </a:p>
                  </a:txBody>
                  <a:tcPr anchor="ctr"/>
                </a:tc>
                <a:tc>
                  <a:txBody>
                    <a:bodyPr/>
                    <a:lstStyle/>
                    <a:p>
                      <a:r>
                        <a:rPr lang="fr-FR"/>
                        <a:t>Machines agricoles, engrais, semences</a:t>
                      </a:r>
                    </a:p>
                  </a:txBody>
                  <a:tcPr anchor="ctr"/>
                </a:tc>
                <a:extLst>
                  <a:ext uri="{0D108BD9-81ED-4DB2-BD59-A6C34878D82A}">
                    <a16:rowId xmlns:a16="http://schemas.microsoft.com/office/drawing/2014/main" val="4056108402"/>
                  </a:ext>
                </a:extLst>
              </a:tr>
              <a:tr h="370840">
                <a:tc>
                  <a:txBody>
                    <a:bodyPr/>
                    <a:lstStyle/>
                    <a:p>
                      <a:r>
                        <a:rPr lang="fr-FR"/>
                        <a:t>Industrie</a:t>
                      </a:r>
                    </a:p>
                  </a:txBody>
                  <a:tcPr anchor="ctr"/>
                </a:tc>
                <a:tc>
                  <a:txBody>
                    <a:bodyPr/>
                    <a:lstStyle/>
                    <a:p>
                      <a:r>
                        <a:rPr lang="fr-FR"/>
                        <a:t>Ateliers, outils artisanaux</a:t>
                      </a:r>
                    </a:p>
                  </a:txBody>
                  <a:tcPr anchor="ctr"/>
                </a:tc>
                <a:tc>
                  <a:txBody>
                    <a:bodyPr/>
                    <a:lstStyle/>
                    <a:p>
                      <a:r>
                        <a:rPr lang="fr-FR"/>
                        <a:t>Machines à vapeur, brevets, actions</a:t>
                      </a:r>
                    </a:p>
                  </a:txBody>
                  <a:tcPr anchor="ctr"/>
                </a:tc>
                <a:extLst>
                  <a:ext uri="{0D108BD9-81ED-4DB2-BD59-A6C34878D82A}">
                    <a16:rowId xmlns:a16="http://schemas.microsoft.com/office/drawing/2014/main" val="1901793142"/>
                  </a:ext>
                </a:extLst>
              </a:tr>
              <a:tr h="370840">
                <a:tc>
                  <a:txBody>
                    <a:bodyPr/>
                    <a:lstStyle/>
                    <a:p>
                      <a:r>
                        <a:rPr lang="fr-FR" dirty="0"/>
                        <a:t>Finance</a:t>
                      </a:r>
                    </a:p>
                  </a:txBody>
                  <a:tcPr anchor="ctr"/>
                </a:tc>
                <a:tc>
                  <a:txBody>
                    <a:bodyPr/>
                    <a:lstStyle/>
                    <a:p>
                      <a:r>
                        <a:rPr lang="fr-FR" dirty="0"/>
                        <a:t>Rentes d'État, créances privées</a:t>
                      </a:r>
                    </a:p>
                  </a:txBody>
                  <a:tcPr anchor="ctr"/>
                </a:tc>
                <a:tc>
                  <a:txBody>
                    <a:bodyPr/>
                    <a:lstStyle/>
                    <a:p>
                      <a:r>
                        <a:rPr lang="fr-FR" dirty="0"/>
                        <a:t>Actions, obligations, livrets</a:t>
                      </a:r>
                    </a:p>
                  </a:txBody>
                  <a:tcPr anchor="ctr"/>
                </a:tc>
                <a:extLst>
                  <a:ext uri="{0D108BD9-81ED-4DB2-BD59-A6C34878D82A}">
                    <a16:rowId xmlns:a16="http://schemas.microsoft.com/office/drawing/2014/main" val="1792979622"/>
                  </a:ext>
                </a:extLst>
              </a:tr>
            </a:tbl>
          </a:graphicData>
        </a:graphic>
      </p:graphicFrame>
      <p:sp>
        <p:nvSpPr>
          <p:cNvPr id="11" name="Rectangle 10"/>
          <p:cNvSpPr/>
          <p:nvPr/>
        </p:nvSpPr>
        <p:spPr>
          <a:xfrm>
            <a:off x="1394166" y="4504305"/>
            <a:ext cx="10246385" cy="646331"/>
          </a:xfrm>
          <a:prstGeom prst="rect">
            <a:avLst/>
          </a:prstGeom>
        </p:spPr>
        <p:txBody>
          <a:bodyPr wrap="square">
            <a:spAutoFit/>
          </a:bodyPr>
          <a:lstStyle/>
          <a:p>
            <a:r>
              <a:rPr lang="fr-FR" b="1" dirty="0"/>
              <a:t>💡 Méthode :</a:t>
            </a:r>
            <a:r>
              <a:rPr lang="fr-FR" dirty="0"/>
              <a:t> Toujours contextualiser les innovations par rapport aux pratiques locales contemporaines !</a:t>
            </a:r>
          </a:p>
        </p:txBody>
      </p:sp>
    </p:spTree>
    <p:extLst>
      <p:ext uri="{BB962C8B-B14F-4D97-AF65-F5344CB8AC3E}">
        <p14:creationId xmlns:p14="http://schemas.microsoft.com/office/powerpoint/2010/main" val="3920863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algn="ctr"/>
            <a:r>
              <a:rPr lang="fr-FR" dirty="0"/>
              <a:t>PROBLEMATIQUE</a:t>
            </a:r>
          </a:p>
        </p:txBody>
      </p:sp>
      <p:sp>
        <p:nvSpPr>
          <p:cNvPr id="7" name="Espace réservé du contenu 6"/>
          <p:cNvSpPr>
            <a:spLocks noGrp="1"/>
          </p:cNvSpPr>
          <p:nvPr>
            <p:ph idx="1"/>
          </p:nvPr>
        </p:nvSpPr>
        <p:spPr>
          <a:xfrm>
            <a:off x="1461608" y="1401679"/>
            <a:ext cx="9917593" cy="4509543"/>
          </a:xfrm>
        </p:spPr>
        <p:txBody>
          <a:bodyPr/>
          <a:lstStyle/>
          <a:p>
            <a:r>
              <a:rPr lang="fr-FR" dirty="0"/>
              <a:t>Plus précisément : Comment ces documents fiscaux et notariaux traduisent-ils l’émergence des nouvelles élites industrielles, la transformation des structures de la richesse et l’évolution des stratégies de transmission familiale dans un contexte de profonde mutation économique ?</a:t>
            </a:r>
          </a:p>
        </p:txBody>
      </p:sp>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pPr/>
              <a:t>11</a:t>
            </a:fld>
            <a:r>
              <a:rPr lang="fr-FR"/>
              <a:t>/40</a:t>
            </a:r>
            <a:endParaRPr lang="fr-FR" dirty="0"/>
          </a:p>
        </p:txBody>
      </p:sp>
    </p:spTree>
    <p:extLst>
      <p:ext uri="{BB962C8B-B14F-4D97-AF65-F5344CB8AC3E}">
        <p14:creationId xmlns:p14="http://schemas.microsoft.com/office/powerpoint/2010/main" val="233765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B14E15-76AC-685C-E768-FF650231B9AF}"/>
              </a:ext>
            </a:extLst>
          </p:cNvPr>
          <p:cNvSpPr>
            <a:spLocks noGrp="1"/>
          </p:cNvSpPr>
          <p:nvPr>
            <p:ph type="title"/>
          </p:nvPr>
        </p:nvSpPr>
        <p:spPr>
          <a:xfrm>
            <a:off x="1866900" y="624110"/>
            <a:ext cx="9874163" cy="766540"/>
          </a:xfrm>
        </p:spPr>
        <p:txBody>
          <a:bodyPr/>
          <a:lstStyle/>
          <a:p>
            <a:pPr algn="ctr"/>
            <a:r>
              <a:rPr lang="fr-FR" dirty="0"/>
              <a:t>Le programme de la conférence – Le plan</a:t>
            </a:r>
          </a:p>
        </p:txBody>
      </p:sp>
      <p:sp>
        <p:nvSpPr>
          <p:cNvPr id="3" name="Espace réservé du contenu 2">
            <a:extLst>
              <a:ext uri="{FF2B5EF4-FFF2-40B4-BE49-F238E27FC236}">
                <a16:creationId xmlns:a16="http://schemas.microsoft.com/office/drawing/2014/main" id="{3EA09EC8-6C78-A3A8-AB9E-23E9D54A6E99}"/>
              </a:ext>
            </a:extLst>
          </p:cNvPr>
          <p:cNvSpPr>
            <a:spLocks noGrp="1"/>
          </p:cNvSpPr>
          <p:nvPr>
            <p:ph idx="1"/>
          </p:nvPr>
        </p:nvSpPr>
        <p:spPr>
          <a:xfrm>
            <a:off x="1866900" y="1390650"/>
            <a:ext cx="9874163" cy="4692650"/>
          </a:xfrm>
        </p:spPr>
        <p:txBody>
          <a:bodyPr/>
          <a:lstStyle/>
          <a:p>
            <a:r>
              <a:rPr lang="fr-FR" dirty="0"/>
              <a:t>Pour répondre à cette problématique, </a:t>
            </a:r>
          </a:p>
          <a:p>
            <a:r>
              <a:rPr lang="fr-FR" dirty="0"/>
              <a:t>I&gt; on analysera d’abord comment les déclarations de succession se sont imposées comme une source méthodologique majeure pour l’histoire de l’industrialisation (I).</a:t>
            </a:r>
          </a:p>
          <a:p>
            <a:r>
              <a:rPr lang="fr-FR" dirty="0"/>
              <a:t>II&gt; Puis, on étudiera les mutations concrètes des patrimoines et des fortunes industrielles révélées par ces sources entre 1826 et 1869 (II).</a:t>
            </a:r>
          </a:p>
          <a:p>
            <a:r>
              <a:rPr lang="fr-FR" dirty="0"/>
              <a:t>III&gt; Enfin, on montrera de quelle manière ces documents permettent d’observer l’émergence et les stratégies successorales des nouvelles dynasties industrielles et commerciales (III).</a:t>
            </a:r>
          </a:p>
          <a:p>
            <a:endParaRPr lang="fr-FR" dirty="0"/>
          </a:p>
        </p:txBody>
      </p:sp>
      <p:sp>
        <p:nvSpPr>
          <p:cNvPr id="4" name="Espace réservé du pied de page 3">
            <a:extLst>
              <a:ext uri="{FF2B5EF4-FFF2-40B4-BE49-F238E27FC236}">
                <a16:creationId xmlns:a16="http://schemas.microsoft.com/office/drawing/2014/main" id="{B1D578E2-27B2-8E8A-1C98-77D2AA779CF1}"/>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B9D77D15-0269-7D17-C0FD-3DBB79B117F9}"/>
              </a:ext>
            </a:extLst>
          </p:cNvPr>
          <p:cNvSpPr>
            <a:spLocks noGrp="1"/>
          </p:cNvSpPr>
          <p:nvPr>
            <p:ph type="sldNum" sz="quarter" idx="12"/>
          </p:nvPr>
        </p:nvSpPr>
        <p:spPr/>
        <p:txBody>
          <a:bodyPr/>
          <a:lstStyle/>
          <a:p>
            <a:fld id="{298692CC-F012-4C4D-9BF0-92E61341A6A0}" type="slidenum">
              <a:rPr lang="fr-FR" smtClean="0"/>
              <a:pPr/>
              <a:t>12</a:t>
            </a:fld>
            <a:r>
              <a:rPr lang="fr-FR"/>
              <a:t>/40</a:t>
            </a:r>
            <a:endParaRPr lang="fr-FR" dirty="0"/>
          </a:p>
        </p:txBody>
      </p:sp>
    </p:spTree>
    <p:extLst>
      <p:ext uri="{BB962C8B-B14F-4D97-AF65-F5344CB8AC3E}">
        <p14:creationId xmlns:p14="http://schemas.microsoft.com/office/powerpoint/2010/main" val="256517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758950" y="624110"/>
            <a:ext cx="10121900" cy="709390"/>
          </a:xfrm>
        </p:spPr>
        <p:txBody>
          <a:bodyPr/>
          <a:lstStyle/>
          <a:p>
            <a:r>
              <a:rPr lang="fr-FR" dirty="0"/>
              <a:t>Révolution agricole et révolution industrielle </a:t>
            </a:r>
          </a:p>
        </p:txBody>
      </p:sp>
      <p:sp>
        <p:nvSpPr>
          <p:cNvPr id="7" name="Espace réservé du contenu 6"/>
          <p:cNvSpPr>
            <a:spLocks noGrp="1"/>
          </p:cNvSpPr>
          <p:nvPr>
            <p:ph idx="1"/>
          </p:nvPr>
        </p:nvSpPr>
        <p:spPr>
          <a:xfrm>
            <a:off x="1524002" y="1217141"/>
            <a:ext cx="10356848" cy="5478933"/>
          </a:xfrm>
        </p:spPr>
        <p:txBody>
          <a:bodyPr>
            <a:normAutofit fontScale="92500" lnSpcReduction="10000"/>
          </a:bodyPr>
          <a:lstStyle/>
          <a:p>
            <a:r>
              <a:rPr lang="fr-FR" b="1" dirty="0"/>
              <a:t>Une historiographie traditionnelle</a:t>
            </a:r>
            <a:r>
              <a:rPr lang="fr-FR" dirty="0"/>
              <a:t>:</a:t>
            </a:r>
          </a:p>
          <a:p>
            <a:pPr lvl="1"/>
            <a:r>
              <a:rPr lang="fr-FR" dirty="0"/>
              <a:t>Années 1950-1970 : historiographie économique : focus des historiens modernistes : le secteur agricole </a:t>
            </a:r>
          </a:p>
          <a:p>
            <a:pPr lvl="2">
              <a:buFont typeface="Wingdings" panose="05000000000000000000" pitchFamily="2" charset="2"/>
              <a:buChar char="v"/>
            </a:pPr>
            <a:r>
              <a:rPr lang="fr-FR" sz="1500" dirty="0"/>
              <a:t>Agriculture dans les sociétés d’Ancien Régime (XVI-XVIIIe siècles) : 80-90% de la population active, l’essentiel de la production économique, et la base de l’organisation sociale.</a:t>
            </a:r>
          </a:p>
          <a:p>
            <a:pPr lvl="2">
              <a:buFont typeface="Wingdings" panose="05000000000000000000" pitchFamily="2" charset="2"/>
              <a:buChar char="v"/>
            </a:pPr>
            <a:r>
              <a:rPr lang="fr-FR" sz="1500" dirty="0"/>
              <a:t>Cadre théorique dominant : le modèle malthusien : équilibre précaire entre le nombre d’habitants et la capacité nourricière </a:t>
            </a:r>
            <a:r>
              <a:rPr lang="fr-FR" sz="1500" dirty="0">
                <a:sym typeface="Wingdings" panose="05000000000000000000" pitchFamily="2" charset="2"/>
              </a:rPr>
              <a:t> crises cycliques régulateurs démographiques : </a:t>
            </a:r>
          </a:p>
          <a:p>
            <a:pPr lvl="1" algn="just"/>
            <a:r>
              <a:rPr lang="fr-FR" dirty="0"/>
              <a:t>Vision pessimiste : l’agriculture d’Ancien Régime ne peut pas dépasser certains seuils de productivité</a:t>
            </a:r>
          </a:p>
          <a:p>
            <a:pPr algn="just"/>
            <a:r>
              <a:rPr lang="fr-FR" b="1" dirty="0"/>
              <a:t>Une vision traditionnelle de l’industrialisation : </a:t>
            </a:r>
            <a:r>
              <a:rPr lang="fr-FR" dirty="0">
                <a:sym typeface="Wingdings" panose="05000000000000000000" pitchFamily="2" charset="2"/>
              </a:rPr>
              <a:t>la </a:t>
            </a:r>
            <a:r>
              <a:rPr lang="fr-FR" dirty="0"/>
              <a:t>révolution aurait du être agricole avant d’être industrielle.</a:t>
            </a:r>
          </a:p>
          <a:p>
            <a:pPr lvl="1"/>
            <a:r>
              <a:rPr lang="fr-FR" b="1" dirty="0"/>
              <a:t>Révolution agricole préalable</a:t>
            </a:r>
            <a:r>
              <a:rPr lang="fr-FR" dirty="0"/>
              <a:t> :</a:t>
            </a:r>
          </a:p>
          <a:p>
            <a:pPr lvl="2">
              <a:buFont typeface="Wingdings" panose="05000000000000000000" pitchFamily="2" charset="2"/>
              <a:buChar char="v"/>
            </a:pPr>
            <a:r>
              <a:rPr lang="fr-FR" sz="1500" dirty="0"/>
              <a:t>Augmentation de la productivité agricole qui nourrit mieux une population qui s’accroit</a:t>
            </a:r>
          </a:p>
          <a:p>
            <a:pPr lvl="2">
              <a:buFont typeface="Wingdings" panose="05000000000000000000" pitchFamily="2" charset="2"/>
              <a:buChar char="v"/>
            </a:pPr>
            <a:r>
              <a:rPr lang="fr-FR" sz="1500" dirty="0"/>
              <a:t>Libération de main d'œuvre rurale car accroissement naturel et des enclosures en Grande-Bretagne</a:t>
            </a:r>
          </a:p>
          <a:p>
            <a:pPr lvl="2">
              <a:buFont typeface="Wingdings" panose="05000000000000000000" pitchFamily="2" charset="2"/>
              <a:buChar char="v"/>
            </a:pPr>
            <a:r>
              <a:rPr lang="fr-FR" sz="1500" dirty="0"/>
              <a:t>Accumulation de capitaux apportés par une agriculture plus productive</a:t>
            </a:r>
          </a:p>
          <a:p>
            <a:pPr lvl="2">
              <a:buFont typeface="Wingdings" panose="05000000000000000000" pitchFamily="2" charset="2"/>
              <a:buChar char="v"/>
            </a:pPr>
            <a:r>
              <a:rPr lang="fr-FR" sz="1500" dirty="0"/>
              <a:t>Création d'un marché de consommation</a:t>
            </a:r>
          </a:p>
          <a:p>
            <a:pPr lvl="1"/>
            <a:r>
              <a:rPr lang="fr-FR" b="1" dirty="0"/>
              <a:t>Puis ensuite l’industrialisation</a:t>
            </a:r>
          </a:p>
          <a:p>
            <a:pPr lvl="2">
              <a:buFont typeface="Wingdings" panose="05000000000000000000" pitchFamily="2" charset="2"/>
              <a:buChar char="v"/>
            </a:pPr>
            <a:r>
              <a:rPr lang="fr-FR" dirty="0"/>
              <a:t>Investissement des capitaux agricoles</a:t>
            </a:r>
          </a:p>
          <a:p>
            <a:pPr lvl="2">
              <a:buFont typeface="Wingdings" panose="05000000000000000000" pitchFamily="2" charset="2"/>
              <a:buChar char="v"/>
            </a:pPr>
            <a:r>
              <a:rPr lang="fr-FR" dirty="0"/>
              <a:t>Emploi de la main d’œuvre libérée </a:t>
            </a:r>
          </a:p>
          <a:p>
            <a:pPr lvl="2">
              <a:buFont typeface="Wingdings" panose="05000000000000000000" pitchFamily="2" charset="2"/>
              <a:buChar char="v"/>
            </a:pPr>
            <a:r>
              <a:rPr lang="fr-FR" dirty="0"/>
              <a:t>Satisfaction de la demande urbaine croissante.</a:t>
            </a:r>
          </a:p>
        </p:txBody>
      </p:sp>
      <p:sp>
        <p:nvSpPr>
          <p:cNvPr id="4" name="Espace réservé du pied de page 3">
            <a:extLst>
              <a:ext uri="{FF2B5EF4-FFF2-40B4-BE49-F238E27FC236}">
                <a16:creationId xmlns:a16="http://schemas.microsoft.com/office/drawing/2014/main" id="{2CBC6E14-3B7B-2FA2-A80E-7CA3425862EB}"/>
              </a:ext>
            </a:extLst>
          </p:cNvPr>
          <p:cNvSpPr>
            <a:spLocks noGrp="1"/>
          </p:cNvSpPr>
          <p:nvPr>
            <p:ph type="ftr" sz="quarter" idx="11"/>
          </p:nvPr>
        </p:nvSpPr>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B9A208C6-96ED-F036-DB57-3607FC1C9FAB}"/>
              </a:ext>
            </a:extLst>
          </p:cNvPr>
          <p:cNvSpPr>
            <a:spLocks noGrp="1"/>
          </p:cNvSpPr>
          <p:nvPr>
            <p:ph type="sldNum" sz="quarter" idx="12"/>
          </p:nvPr>
        </p:nvSpPr>
        <p:spPr/>
        <p:txBody>
          <a:bodyPr/>
          <a:lstStyle/>
          <a:p>
            <a:fld id="{298692CC-F012-4C4D-9BF0-92E61341A6A0}" type="slidenum">
              <a:rPr lang="fr-FR" smtClean="0"/>
              <a:pPr/>
              <a:t>13</a:t>
            </a:fld>
            <a:r>
              <a:rPr lang="fr-FR" dirty="0"/>
              <a:t>/</a:t>
            </a:r>
          </a:p>
        </p:txBody>
      </p:sp>
    </p:spTree>
    <p:extLst>
      <p:ext uri="{BB962C8B-B14F-4D97-AF65-F5344CB8AC3E}">
        <p14:creationId xmlns:p14="http://schemas.microsoft.com/office/powerpoint/2010/main" val="43565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A4071-5A20-96D5-393A-20E717F8E99E}"/>
              </a:ext>
            </a:extLst>
          </p:cNvPr>
          <p:cNvSpPr>
            <a:spLocks noGrp="1"/>
          </p:cNvSpPr>
          <p:nvPr>
            <p:ph type="title"/>
          </p:nvPr>
        </p:nvSpPr>
        <p:spPr>
          <a:xfrm>
            <a:off x="2032686" y="624110"/>
            <a:ext cx="9346515" cy="559947"/>
          </a:xfrm>
        </p:spPr>
        <p:txBody>
          <a:bodyPr>
            <a:normAutofit fontScale="90000"/>
          </a:bodyPr>
          <a:lstStyle/>
          <a:p>
            <a:pPr algn="ctr"/>
            <a:r>
              <a:rPr lang="fr-FR" b="1" dirty="0"/>
              <a:t>Les limites de la vision traditionnelle</a:t>
            </a:r>
            <a:br>
              <a:rPr lang="fr-FR" dirty="0"/>
            </a:br>
            <a:endParaRPr lang="fr-FR" dirty="0"/>
          </a:p>
        </p:txBody>
      </p:sp>
      <p:sp>
        <p:nvSpPr>
          <p:cNvPr id="3" name="Espace réservé du contenu 2">
            <a:extLst>
              <a:ext uri="{FF2B5EF4-FFF2-40B4-BE49-F238E27FC236}">
                <a16:creationId xmlns:a16="http://schemas.microsoft.com/office/drawing/2014/main" id="{F0FFFA6D-F057-88FB-B294-8F61F1FE8515}"/>
              </a:ext>
            </a:extLst>
          </p:cNvPr>
          <p:cNvSpPr>
            <a:spLocks noGrp="1"/>
          </p:cNvSpPr>
          <p:nvPr>
            <p:ph idx="1"/>
          </p:nvPr>
        </p:nvSpPr>
        <p:spPr>
          <a:xfrm>
            <a:off x="947781" y="1117070"/>
            <a:ext cx="10848974" cy="5708061"/>
          </a:xfrm>
        </p:spPr>
        <p:txBody>
          <a:bodyPr>
            <a:normAutofit fontScale="85000" lnSpcReduction="10000"/>
          </a:bodyPr>
          <a:lstStyle/>
          <a:p>
            <a:r>
              <a:rPr lang="fr-FR" b="1" dirty="0"/>
              <a:t>Les limites de cette approche </a:t>
            </a:r>
            <a:r>
              <a:rPr lang="fr-FR" dirty="0"/>
              <a:t>:</a:t>
            </a:r>
          </a:p>
          <a:p>
            <a:pPr lvl="1"/>
            <a:r>
              <a:rPr lang="fr-FR" b="1" dirty="0"/>
              <a:t>1. Incompréhension des Processus de Transition</a:t>
            </a:r>
          </a:p>
          <a:p>
            <a:pPr lvl="2">
              <a:buFont typeface="Wingdings" panose="05000000000000000000" pitchFamily="2" charset="2"/>
              <a:buChar char="v"/>
            </a:pPr>
            <a:r>
              <a:rPr lang="fr-FR" sz="1600" dirty="0"/>
              <a:t>Comment passe-t-on concrètement de l'agriculture à l'industrie ? Quels sont les mécanismes intermédiaires ? </a:t>
            </a:r>
          </a:p>
          <a:p>
            <a:pPr lvl="2">
              <a:buFont typeface="Wingdings" panose="05000000000000000000" pitchFamily="2" charset="2"/>
              <a:buChar char="v"/>
            </a:pPr>
            <a:r>
              <a:rPr lang="fr-FR" sz="1600" dirty="0"/>
              <a:t>Apports de capitaux ne proviennent pas seulement de l’agriculture mais aussi du grand négoce</a:t>
            </a:r>
          </a:p>
          <a:p>
            <a:pPr lvl="2">
              <a:buFont typeface="Wingdings" panose="05000000000000000000" pitchFamily="2" charset="2"/>
              <a:buChar char="v"/>
            </a:pPr>
            <a:r>
              <a:rPr lang="fr-FR" sz="1600" dirty="0"/>
              <a:t>Mais la bourgeoisie industrielle n’est pas dans sa grande majorité la bourgeoisie qui fait le grand commerce.</a:t>
            </a:r>
          </a:p>
          <a:p>
            <a:pPr lvl="2">
              <a:buFont typeface="Wingdings" panose="05000000000000000000" pitchFamily="2" charset="2"/>
              <a:buChar char="v"/>
            </a:pPr>
            <a:r>
              <a:rPr lang="fr-FR" sz="1600" dirty="0"/>
              <a:t>Premiers établissements industriels anglais et français du XVIIIe : pas de grand besoin de cumul de capitaux (pas de grosses usines, pas de machines sophistiquées)</a:t>
            </a:r>
          </a:p>
          <a:p>
            <a:pPr lvl="1"/>
            <a:r>
              <a:rPr lang="fr-FR" b="1" dirty="0"/>
              <a:t>2. Négation des Activités Manufacturières Préexistantes</a:t>
            </a:r>
          </a:p>
          <a:p>
            <a:pPr lvl="2">
              <a:buFont typeface="Wingdings" panose="05000000000000000000" pitchFamily="2" charset="2"/>
              <a:buChar char="v"/>
            </a:pPr>
            <a:r>
              <a:rPr lang="fr-FR" sz="1600" dirty="0"/>
              <a:t>Les manufactures rurales (XVIe-XVIIIe) sont ignorées ou minimisées, rôle dans la préparation industrielle ?</a:t>
            </a:r>
          </a:p>
          <a:p>
            <a:pPr lvl="2">
              <a:buFont typeface="Wingdings" panose="05000000000000000000" pitchFamily="2" charset="2"/>
              <a:buChar char="v"/>
            </a:pPr>
            <a:r>
              <a:rPr lang="fr-FR" sz="1600" dirty="0"/>
              <a:t>Vision binaire : soit agriculture, soit industrie moderne : l</a:t>
            </a:r>
            <a:r>
              <a:rPr lang="fr-FR" sz="1600" b="1" dirty="0"/>
              <a:t>e Modèle Anglais comme Référence Exclusive : Paradigme dominant :</a:t>
            </a:r>
            <a:r>
              <a:rPr lang="fr-FR" sz="1600" dirty="0"/>
              <a:t> L'industrialisation = "Révolution industrielle anglaise" (1760-1840) : </a:t>
            </a:r>
          </a:p>
          <a:p>
            <a:pPr lvl="3">
              <a:buFont typeface="Wingdings" panose="05000000000000000000" pitchFamily="2" charset="2"/>
              <a:buChar char="v"/>
            </a:pPr>
            <a:r>
              <a:rPr lang="fr-FR" sz="1600" dirty="0"/>
              <a:t>Industrialisation doit passer par utilisation de nouvelles sources d’énergie et des </a:t>
            </a:r>
            <a:r>
              <a:rPr lang="fr-FR" sz="1600" dirty="0" err="1"/>
              <a:t>machines</a:t>
            </a:r>
            <a:r>
              <a:rPr lang="fr-FR" sz="1600" dirty="0" err="1">
                <a:sym typeface="Wingdings" panose="05000000000000000000" pitchFamily="2" charset="2"/>
              </a:rPr>
              <a:t></a:t>
            </a:r>
            <a:r>
              <a:rPr lang="fr-FR" sz="1600" dirty="0" err="1"/>
              <a:t>croissance</a:t>
            </a:r>
            <a:r>
              <a:rPr lang="fr-FR" sz="1600" dirty="0"/>
              <a:t> rapide de la production, transformation brutale et rapide, </a:t>
            </a:r>
          </a:p>
          <a:p>
            <a:pPr lvl="3">
              <a:buFont typeface="Wingdings" panose="05000000000000000000" pitchFamily="2" charset="2"/>
              <a:buChar char="v"/>
            </a:pPr>
            <a:r>
              <a:rPr lang="fr-FR" sz="1600" dirty="0"/>
              <a:t>Innovation technique majeure (machine à vapeur, textile mécanisé), Urbanisation massive</a:t>
            </a:r>
          </a:p>
          <a:p>
            <a:pPr lvl="3">
              <a:buFont typeface="Wingdings" panose="05000000000000000000" pitchFamily="2" charset="2"/>
              <a:buChar char="v"/>
            </a:pPr>
            <a:r>
              <a:rPr lang="fr-FR" sz="1600" b="1" dirty="0"/>
              <a:t>Généralisation abusive :</a:t>
            </a:r>
            <a:r>
              <a:rPr lang="fr-FR" sz="1600" dirty="0"/>
              <a:t> Ce modèle anglais est appliqué à toute l'Europe, sans nuances</a:t>
            </a:r>
          </a:p>
          <a:p>
            <a:pPr lvl="1"/>
            <a:r>
              <a:rPr lang="fr-FR" b="1" dirty="0"/>
              <a:t>3. Modèle Anglais Inadapté au Continent</a:t>
            </a:r>
          </a:p>
          <a:p>
            <a:pPr lvl="2">
              <a:buFont typeface="Wingdings" panose="05000000000000000000" pitchFamily="2" charset="2"/>
              <a:buChar char="v"/>
            </a:pPr>
            <a:r>
              <a:rPr lang="fr-FR" sz="1600" dirty="0"/>
              <a:t>L'industrialisation continentale suit des voies différentes</a:t>
            </a:r>
          </a:p>
          <a:p>
            <a:pPr lvl="2">
              <a:buFont typeface="Wingdings" panose="05000000000000000000" pitchFamily="2" charset="2"/>
              <a:buChar char="v"/>
            </a:pPr>
            <a:r>
              <a:rPr lang="fr-FR" sz="1600" dirty="0"/>
              <a:t>Rôle plus important des traditions manufacturières anciennes- Processus plus graduel et</a:t>
            </a:r>
          </a:p>
          <a:p>
            <a:pPr marL="914400" lvl="2" indent="0">
              <a:buNone/>
            </a:pPr>
            <a:r>
              <a:rPr lang="fr-FR" sz="1600" dirty="0"/>
              <a:t> diversifié</a:t>
            </a:r>
          </a:p>
          <a:p>
            <a:endParaRPr lang="fr-FR" dirty="0"/>
          </a:p>
        </p:txBody>
      </p:sp>
      <p:sp>
        <p:nvSpPr>
          <p:cNvPr id="4" name="Espace réservé du pied de page 3">
            <a:extLst>
              <a:ext uri="{FF2B5EF4-FFF2-40B4-BE49-F238E27FC236}">
                <a16:creationId xmlns:a16="http://schemas.microsoft.com/office/drawing/2014/main" id="{0AEF4A2D-4381-8EA5-F02A-53C5DDEF7780}"/>
              </a:ext>
            </a:extLst>
          </p:cNvPr>
          <p:cNvSpPr>
            <a:spLocks noGrp="1"/>
          </p:cNvSpPr>
          <p:nvPr>
            <p:ph type="ftr" sz="quarter" idx="11"/>
          </p:nvPr>
        </p:nvSpPr>
        <p:spPr>
          <a:xfrm>
            <a:off x="2307812" y="6619164"/>
            <a:ext cx="8128913" cy="238836"/>
          </a:xfrm>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C8A5C220-4C90-82F3-3CD5-3A3A0C6DC72D}"/>
              </a:ext>
            </a:extLst>
          </p:cNvPr>
          <p:cNvSpPr>
            <a:spLocks noGrp="1"/>
          </p:cNvSpPr>
          <p:nvPr>
            <p:ph type="sldNum" sz="quarter" idx="12"/>
          </p:nvPr>
        </p:nvSpPr>
        <p:spPr/>
        <p:txBody>
          <a:bodyPr/>
          <a:lstStyle/>
          <a:p>
            <a:fld id="{298692CC-F012-4C4D-9BF0-92E61341A6A0}" type="slidenum">
              <a:rPr lang="fr-FR" smtClean="0"/>
              <a:t>14</a:t>
            </a:fld>
            <a:endParaRPr lang="fr-FR" dirty="0"/>
          </a:p>
        </p:txBody>
      </p:sp>
    </p:spTree>
    <p:extLst>
      <p:ext uri="{BB962C8B-B14F-4D97-AF65-F5344CB8AC3E}">
        <p14:creationId xmlns:p14="http://schemas.microsoft.com/office/powerpoint/2010/main" val="320967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29F547E-1B33-0B37-5EB3-3E51BE16DC89}"/>
              </a:ext>
            </a:extLst>
          </p:cNvPr>
          <p:cNvSpPr>
            <a:spLocks noGrp="1"/>
          </p:cNvSpPr>
          <p:nvPr>
            <p:ph type="title"/>
          </p:nvPr>
        </p:nvSpPr>
        <p:spPr>
          <a:xfrm>
            <a:off x="2593599" y="624110"/>
            <a:ext cx="9188825" cy="528799"/>
          </a:xfrm>
        </p:spPr>
        <p:txBody>
          <a:bodyPr>
            <a:normAutofit fontScale="90000"/>
          </a:bodyPr>
          <a:lstStyle/>
          <a:p>
            <a:r>
              <a:rPr lang="fr-FR" dirty="0"/>
              <a:t>Proto-industrialisation – Franklin </a:t>
            </a:r>
            <a:r>
              <a:rPr lang="fr-FR" dirty="0" err="1"/>
              <a:t>MENDELS</a:t>
            </a:r>
            <a:endParaRPr lang="fr-FR" dirty="0"/>
          </a:p>
        </p:txBody>
      </p:sp>
      <p:sp>
        <p:nvSpPr>
          <p:cNvPr id="6" name="Espace réservé du contenu 5">
            <a:extLst>
              <a:ext uri="{FF2B5EF4-FFF2-40B4-BE49-F238E27FC236}">
                <a16:creationId xmlns:a16="http://schemas.microsoft.com/office/drawing/2014/main" id="{BB8284AD-012B-DE2F-8858-2C1412B403EB}"/>
              </a:ext>
            </a:extLst>
          </p:cNvPr>
          <p:cNvSpPr>
            <a:spLocks noGrp="1"/>
          </p:cNvSpPr>
          <p:nvPr>
            <p:ph sz="half" idx="1"/>
          </p:nvPr>
        </p:nvSpPr>
        <p:spPr>
          <a:xfrm>
            <a:off x="895351" y="1152909"/>
            <a:ext cx="6343650" cy="5339966"/>
          </a:xfrm>
        </p:spPr>
        <p:txBody>
          <a:bodyPr>
            <a:normAutofit lnSpcReduction="10000"/>
          </a:bodyPr>
          <a:lstStyle/>
          <a:p>
            <a:r>
              <a:rPr lang="fr-FR" b="1" dirty="0"/>
              <a:t>👨‍🎓Franklin </a:t>
            </a:r>
            <a:r>
              <a:rPr lang="fr-FR" b="1" dirty="0" err="1"/>
              <a:t>Mendels</a:t>
            </a:r>
            <a:r>
              <a:rPr lang="fr-FR" dirty="0"/>
              <a:t> : </a:t>
            </a:r>
          </a:p>
          <a:p>
            <a:pPr lvl="1">
              <a:buFont typeface="Wingdings" panose="05000000000000000000" pitchFamily="2" charset="2"/>
              <a:buChar char="v"/>
            </a:pPr>
            <a:r>
              <a:rPr lang="fr-FR" b="1" dirty="0"/>
              <a:t>1943-1988</a:t>
            </a:r>
            <a:r>
              <a:rPr lang="fr-FR" dirty="0"/>
              <a:t> : Historien hollandais, réfugié en France (1942-1944)</a:t>
            </a:r>
          </a:p>
          <a:p>
            <a:pPr lvl="1">
              <a:buFont typeface="Wingdings" panose="05000000000000000000" pitchFamily="2" charset="2"/>
              <a:buChar char="v"/>
            </a:pPr>
            <a:r>
              <a:rPr lang="fr-FR" b="1" dirty="0"/>
              <a:t>Carrière</a:t>
            </a:r>
            <a:r>
              <a:rPr lang="fr-FR" dirty="0"/>
              <a:t> : États-Unis puis Université de Genève (1983-1988)</a:t>
            </a:r>
          </a:p>
          <a:p>
            <a:pPr lvl="1">
              <a:buFont typeface="Wingdings" panose="05000000000000000000" pitchFamily="2" charset="2"/>
              <a:buChar char="v"/>
            </a:pPr>
            <a:r>
              <a:rPr lang="fr-FR" b="1" dirty="0"/>
              <a:t>Révolution conceptuelle</a:t>
            </a:r>
            <a:r>
              <a:rPr lang="fr-FR" dirty="0"/>
              <a:t> : Invente le terme "proto-industrialisation" (1972)</a:t>
            </a:r>
          </a:p>
          <a:p>
            <a:r>
              <a:rPr lang="fr-FR" b="1" dirty="0"/>
              <a:t>🔄 SA DÉCOUVERTE MAJEURE : LE PROCESSUS EN 2 PHASES</a:t>
            </a:r>
          </a:p>
          <a:p>
            <a:pPr lvl="1"/>
            <a:r>
              <a:rPr lang="fr-FR" b="1" dirty="0"/>
              <a:t>PHASE 1 : PROTO-INDUSTRIALISATION</a:t>
            </a:r>
          </a:p>
          <a:p>
            <a:pPr lvl="2">
              <a:buFont typeface="Wingdings" panose="05000000000000000000" pitchFamily="2" charset="2"/>
              <a:buChar char="v"/>
            </a:pPr>
            <a:r>
              <a:rPr lang="fr-FR" dirty="0"/>
              <a:t>🌾 </a:t>
            </a:r>
            <a:r>
              <a:rPr lang="fr-FR" b="1" dirty="0"/>
              <a:t>Régions agricoles intensives</a:t>
            </a:r>
            <a:r>
              <a:rPr lang="fr-FR" dirty="0"/>
              <a:t> sont aussi des </a:t>
            </a:r>
            <a:r>
              <a:rPr lang="fr-FR" b="1" dirty="0"/>
              <a:t>Régions manufacturières rurales</a:t>
            </a:r>
            <a:endParaRPr lang="fr-FR" dirty="0"/>
          </a:p>
          <a:p>
            <a:pPr lvl="2">
              <a:buFont typeface="Wingdings" panose="05000000000000000000" pitchFamily="2" charset="2"/>
              <a:buChar char="v"/>
            </a:pPr>
            <a:r>
              <a:rPr lang="fr-FR" dirty="0"/>
              <a:t>Excédents céréaliers </a:t>
            </a:r>
            <a:r>
              <a:rPr lang="fr-FR" dirty="0">
                <a:sym typeface="Wingdings" panose="05000000000000000000" pitchFamily="2" charset="2"/>
              </a:rPr>
              <a:t></a:t>
            </a:r>
            <a:r>
              <a:rPr lang="fr-FR" dirty="0"/>
              <a:t>Main d'œuvre disponible</a:t>
            </a:r>
          </a:p>
          <a:p>
            <a:pPr lvl="2">
              <a:buFont typeface="Wingdings" panose="05000000000000000000" pitchFamily="2" charset="2"/>
              <a:buChar char="v"/>
            </a:pPr>
            <a:r>
              <a:rPr lang="fr-FR" b="1" u="sng" dirty="0"/>
              <a:t>Complémentarité nécessaire entre agriculture et industrie</a:t>
            </a:r>
          </a:p>
          <a:p>
            <a:pPr lvl="1"/>
            <a:r>
              <a:rPr lang="fr-FR" b="1" dirty="0"/>
              <a:t>PHASE 2 : INDUSTRIALISATION</a:t>
            </a:r>
          </a:p>
          <a:p>
            <a:pPr lvl="2">
              <a:buFont typeface="Wingdings" panose="05000000000000000000" pitchFamily="2" charset="2"/>
              <a:buChar char="v"/>
            </a:pPr>
            <a:r>
              <a:rPr lang="fr-FR" b="1" dirty="0"/>
              <a:t>Préparée</a:t>
            </a:r>
            <a:r>
              <a:rPr lang="fr-FR" dirty="0"/>
              <a:t> et </a:t>
            </a:r>
            <a:r>
              <a:rPr lang="fr-FR" b="1" dirty="0"/>
              <a:t>rendue possible</a:t>
            </a:r>
            <a:r>
              <a:rPr lang="fr-FR" dirty="0"/>
              <a:t> par la Phase 1</a:t>
            </a:r>
          </a:p>
          <a:p>
            <a:pPr lvl="2">
              <a:buFont typeface="Wingdings" panose="05000000000000000000" pitchFamily="2" charset="2"/>
              <a:buChar char="v"/>
            </a:pPr>
            <a:r>
              <a:rPr lang="fr-FR" dirty="0"/>
              <a:t>Pas d'industrie moderne sans proto-industrie préalable</a:t>
            </a:r>
          </a:p>
          <a:p>
            <a:endParaRPr lang="fr-FR" dirty="0"/>
          </a:p>
        </p:txBody>
      </p:sp>
      <p:graphicFrame>
        <p:nvGraphicFramePr>
          <p:cNvPr id="7" name="Espace réservé du contenu 6">
            <a:extLst>
              <a:ext uri="{FF2B5EF4-FFF2-40B4-BE49-F238E27FC236}">
                <a16:creationId xmlns:a16="http://schemas.microsoft.com/office/drawing/2014/main" id="{FBB8DD37-6EAD-A570-68CB-F9F171D631BD}"/>
              </a:ext>
            </a:extLst>
          </p:cNvPr>
          <p:cNvGraphicFramePr>
            <a:graphicFrameLocks noGrp="1"/>
          </p:cNvGraphicFramePr>
          <p:nvPr>
            <p:ph sz="half" idx="2"/>
            <p:extLst>
              <p:ext uri="{D42A27DB-BD31-4B8C-83A1-F6EECF244321}">
                <p14:modId xmlns:p14="http://schemas.microsoft.com/office/powerpoint/2010/main" val="527814839"/>
              </p:ext>
            </p:extLst>
          </p:nvPr>
        </p:nvGraphicFramePr>
        <p:xfrm>
          <a:off x="7448546" y="1394715"/>
          <a:ext cx="4333878" cy="2931160"/>
        </p:xfrm>
        <a:graphic>
          <a:graphicData uri="http://schemas.openxmlformats.org/drawingml/2006/table">
            <a:tbl>
              <a:tblPr firstRow="1" bandRow="1">
                <a:tableStyleId>{5C22544A-7EE6-4342-B048-85BDC9FD1C3A}</a:tableStyleId>
              </a:tblPr>
              <a:tblGrid>
                <a:gridCol w="2166939">
                  <a:extLst>
                    <a:ext uri="{9D8B030D-6E8A-4147-A177-3AD203B41FA5}">
                      <a16:colId xmlns:a16="http://schemas.microsoft.com/office/drawing/2014/main" val="413933166"/>
                    </a:ext>
                  </a:extLst>
                </a:gridCol>
                <a:gridCol w="2166939">
                  <a:extLst>
                    <a:ext uri="{9D8B030D-6E8A-4147-A177-3AD203B41FA5}">
                      <a16:colId xmlns:a16="http://schemas.microsoft.com/office/drawing/2014/main" val="2144997426"/>
                    </a:ext>
                  </a:extLst>
                </a:gridCol>
              </a:tblGrid>
              <a:tr h="370840">
                <a:tc>
                  <a:txBody>
                    <a:bodyPr/>
                    <a:lstStyle/>
                    <a:p>
                      <a:pPr algn="l" fontAlgn="t" latinLnBrk="0">
                        <a:buNone/>
                      </a:pPr>
                      <a:r>
                        <a:rPr lang="fr-FR" b="1" dirty="0">
                          <a:effectLst/>
                        </a:rPr>
                        <a:t>AVANT </a:t>
                      </a:r>
                      <a:r>
                        <a:rPr lang="fr-FR" b="1" dirty="0" err="1">
                          <a:effectLst/>
                        </a:rPr>
                        <a:t>Mendels</a:t>
                      </a:r>
                      <a:endParaRPr lang="fr-FR" b="0" dirty="0">
                        <a:effectLst/>
                      </a:endParaRPr>
                    </a:p>
                  </a:txBody>
                  <a:tcPr/>
                </a:tc>
                <a:tc>
                  <a:txBody>
                    <a:bodyPr/>
                    <a:lstStyle/>
                    <a:p>
                      <a:pPr algn="l" fontAlgn="t" latinLnBrk="0">
                        <a:buNone/>
                      </a:pPr>
                      <a:r>
                        <a:rPr lang="fr-FR" b="1">
                          <a:effectLst/>
                        </a:rPr>
                        <a:t>AVEC Mendels</a:t>
                      </a:r>
                      <a:endParaRPr lang="fr-FR" b="0">
                        <a:effectLst/>
                      </a:endParaRPr>
                    </a:p>
                  </a:txBody>
                  <a:tcPr/>
                </a:tc>
                <a:extLst>
                  <a:ext uri="{0D108BD9-81ED-4DB2-BD59-A6C34878D82A}">
                    <a16:rowId xmlns:a16="http://schemas.microsoft.com/office/drawing/2014/main" val="3833997880"/>
                  </a:ext>
                </a:extLst>
              </a:tr>
              <a:tr h="370840">
                <a:tc>
                  <a:txBody>
                    <a:bodyPr/>
                    <a:lstStyle/>
                    <a:p>
                      <a:pPr fontAlgn="base" latinLnBrk="0">
                        <a:buNone/>
                      </a:pPr>
                      <a:r>
                        <a:rPr lang="fr-FR">
                          <a:effectLst/>
                        </a:rPr>
                        <a:t>❌ </a:t>
                      </a:r>
                      <a:r>
                        <a:rPr lang="fr-FR" b="1">
                          <a:effectLst/>
                        </a:rPr>
                        <a:t>RUPTURE brutale</a:t>
                      </a:r>
                      <a:endParaRPr lang="fr-FR">
                        <a:effectLst/>
                      </a:endParaRPr>
                    </a:p>
                  </a:txBody>
                  <a:tcPr anchor="ctr"/>
                </a:tc>
                <a:tc>
                  <a:txBody>
                    <a:bodyPr/>
                    <a:lstStyle/>
                    <a:p>
                      <a:pPr fontAlgn="base" latinLnBrk="0">
                        <a:buNone/>
                      </a:pPr>
                      <a:r>
                        <a:rPr lang="fr-FR" dirty="0">
                          <a:effectLst/>
                        </a:rPr>
                        <a:t>✅ </a:t>
                      </a:r>
                      <a:r>
                        <a:rPr lang="fr-FR" b="1" dirty="0">
                          <a:effectLst/>
                        </a:rPr>
                        <a:t>CONTINUITÉ progressive</a:t>
                      </a:r>
                      <a:endParaRPr lang="fr-FR" dirty="0">
                        <a:effectLst/>
                      </a:endParaRPr>
                    </a:p>
                  </a:txBody>
                  <a:tcPr anchor="ctr"/>
                </a:tc>
                <a:extLst>
                  <a:ext uri="{0D108BD9-81ED-4DB2-BD59-A6C34878D82A}">
                    <a16:rowId xmlns:a16="http://schemas.microsoft.com/office/drawing/2014/main" val="502756989"/>
                  </a:ext>
                </a:extLst>
              </a:tr>
              <a:tr h="370840">
                <a:tc>
                  <a:txBody>
                    <a:bodyPr/>
                    <a:lstStyle/>
                    <a:p>
                      <a:pPr fontAlgn="base" latinLnBrk="0">
                        <a:buNone/>
                      </a:pPr>
                      <a:r>
                        <a:rPr lang="fr-FR">
                          <a:effectLst/>
                        </a:rPr>
                        <a:t>"Révolution industrielle"</a:t>
                      </a:r>
                    </a:p>
                  </a:txBody>
                  <a:tcPr anchor="ctr"/>
                </a:tc>
                <a:tc>
                  <a:txBody>
                    <a:bodyPr/>
                    <a:lstStyle/>
                    <a:p>
                      <a:pPr fontAlgn="base" latinLnBrk="0">
                        <a:buNone/>
                      </a:pPr>
                      <a:r>
                        <a:rPr lang="fr-FR" dirty="0">
                          <a:effectLst/>
                        </a:rPr>
                        <a:t>"Processus d'industrialisation"</a:t>
                      </a:r>
                    </a:p>
                  </a:txBody>
                  <a:tcPr anchor="ctr"/>
                </a:tc>
                <a:extLst>
                  <a:ext uri="{0D108BD9-81ED-4DB2-BD59-A6C34878D82A}">
                    <a16:rowId xmlns:a16="http://schemas.microsoft.com/office/drawing/2014/main" val="3750378421"/>
                  </a:ext>
                </a:extLst>
              </a:tr>
              <a:tr h="370840">
                <a:tc>
                  <a:txBody>
                    <a:bodyPr/>
                    <a:lstStyle/>
                    <a:p>
                      <a:pPr fontAlgn="base" latinLnBrk="0">
                        <a:buNone/>
                      </a:pPr>
                      <a:r>
                        <a:rPr lang="fr-FR">
                          <a:effectLst/>
                        </a:rPr>
                        <a:t>Manufactures = obstacles</a:t>
                      </a:r>
                    </a:p>
                  </a:txBody>
                  <a:tcPr anchor="ctr"/>
                </a:tc>
                <a:tc>
                  <a:txBody>
                    <a:bodyPr/>
                    <a:lstStyle/>
                    <a:p>
                      <a:pPr fontAlgn="base" latinLnBrk="0">
                        <a:buNone/>
                      </a:pPr>
                      <a:r>
                        <a:rPr lang="fr-FR">
                          <a:effectLst/>
                        </a:rPr>
                        <a:t>Manufactures = tremplins</a:t>
                      </a:r>
                    </a:p>
                  </a:txBody>
                  <a:tcPr anchor="ctr"/>
                </a:tc>
                <a:extLst>
                  <a:ext uri="{0D108BD9-81ED-4DB2-BD59-A6C34878D82A}">
                    <a16:rowId xmlns:a16="http://schemas.microsoft.com/office/drawing/2014/main" val="188193178"/>
                  </a:ext>
                </a:extLst>
              </a:tr>
              <a:tr h="370840">
                <a:tc>
                  <a:txBody>
                    <a:bodyPr/>
                    <a:lstStyle/>
                    <a:p>
                      <a:pPr fontAlgn="base" latinLnBrk="0">
                        <a:buNone/>
                      </a:pPr>
                      <a:r>
                        <a:rPr lang="fr-FR" dirty="0">
                          <a:effectLst/>
                        </a:rPr>
                        <a:t>Agriculture ≠ Industrie</a:t>
                      </a:r>
                    </a:p>
                  </a:txBody>
                  <a:tcPr anchor="ctr"/>
                </a:tc>
                <a:tc>
                  <a:txBody>
                    <a:bodyPr/>
                    <a:lstStyle/>
                    <a:p>
                      <a:pPr fontAlgn="base" latinLnBrk="0">
                        <a:buNone/>
                      </a:pPr>
                      <a:r>
                        <a:rPr lang="fr-FR" dirty="0">
                          <a:effectLst/>
                        </a:rPr>
                        <a:t>Agriculture ↔ Industrie</a:t>
                      </a:r>
                    </a:p>
                  </a:txBody>
                  <a:tcPr anchor="ctr"/>
                </a:tc>
                <a:extLst>
                  <a:ext uri="{0D108BD9-81ED-4DB2-BD59-A6C34878D82A}">
                    <a16:rowId xmlns:a16="http://schemas.microsoft.com/office/drawing/2014/main" val="144653779"/>
                  </a:ext>
                </a:extLst>
              </a:tr>
            </a:tbl>
          </a:graphicData>
        </a:graphic>
      </p:graphicFrame>
      <p:sp>
        <p:nvSpPr>
          <p:cNvPr id="4" name="Espace réservé du pied de page 3">
            <a:extLst>
              <a:ext uri="{FF2B5EF4-FFF2-40B4-BE49-F238E27FC236}">
                <a16:creationId xmlns:a16="http://schemas.microsoft.com/office/drawing/2014/main" id="{655E920E-4751-C0F0-E3A8-76C8B30CF76F}"/>
              </a:ext>
            </a:extLst>
          </p:cNvPr>
          <p:cNvSpPr>
            <a:spLocks noGrp="1"/>
          </p:cNvSpPr>
          <p:nvPr>
            <p:ph type="ftr" sz="quarter" idx="11"/>
          </p:nvPr>
        </p:nvSpPr>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FF3D68C8-C965-E780-0A7D-8F88FC6081C1}"/>
              </a:ext>
            </a:extLst>
          </p:cNvPr>
          <p:cNvSpPr>
            <a:spLocks noGrp="1"/>
          </p:cNvSpPr>
          <p:nvPr>
            <p:ph type="sldNum" sz="quarter" idx="12"/>
          </p:nvPr>
        </p:nvSpPr>
        <p:spPr>
          <a:xfrm>
            <a:off x="555009" y="787784"/>
            <a:ext cx="978090" cy="365125"/>
          </a:xfrm>
        </p:spPr>
        <p:txBody>
          <a:bodyPr/>
          <a:lstStyle/>
          <a:p>
            <a:fld id="{298692CC-F012-4C4D-9BF0-92E61341A6A0}" type="slidenum">
              <a:rPr lang="fr-FR" smtClean="0"/>
              <a:t>15</a:t>
            </a:fld>
            <a:r>
              <a:rPr lang="fr-FR" dirty="0"/>
              <a:t>/40</a:t>
            </a:r>
          </a:p>
        </p:txBody>
      </p:sp>
      <p:sp>
        <p:nvSpPr>
          <p:cNvPr id="9" name="ZoneTexte 8">
            <a:extLst>
              <a:ext uri="{FF2B5EF4-FFF2-40B4-BE49-F238E27FC236}">
                <a16:creationId xmlns:a16="http://schemas.microsoft.com/office/drawing/2014/main" id="{AC05B104-8120-ACA7-21EB-AEA271B8EE81}"/>
              </a:ext>
            </a:extLst>
          </p:cNvPr>
          <p:cNvSpPr txBox="1"/>
          <p:nvPr/>
        </p:nvSpPr>
        <p:spPr>
          <a:xfrm>
            <a:off x="7096125" y="4404359"/>
            <a:ext cx="5095875" cy="1600438"/>
          </a:xfrm>
          <a:prstGeom prst="rect">
            <a:avLst/>
          </a:prstGeom>
          <a:noFill/>
        </p:spPr>
        <p:txBody>
          <a:bodyPr wrap="square">
            <a:spAutoFit/>
          </a:bodyPr>
          <a:lstStyle/>
          <a:p>
            <a:pPr algn="l">
              <a:buNone/>
            </a:pPr>
            <a:r>
              <a:rPr lang="fr-FR" b="1" i="0" dirty="0">
                <a:effectLst/>
                <a:latin typeface="var(--font-fk-grotesk)"/>
              </a:rPr>
              <a:t>🎯 L'ESSENTIEL</a:t>
            </a:r>
          </a:p>
          <a:p>
            <a:r>
              <a:rPr lang="fr-FR" sz="1600" b="1" dirty="0"/>
              <a:t>La proto-industrie transforme l'Europe rurale en préparant la formation de la </a:t>
            </a:r>
            <a:r>
              <a:rPr lang="fr-FR" sz="1600" b="1" dirty="0" err="1"/>
              <a:t>working</a:t>
            </a:r>
            <a:r>
              <a:rPr lang="fr-FR" sz="1600" b="1" dirty="0"/>
              <a:t> class, avant même la révolution industrielle.</a:t>
            </a:r>
            <a:endParaRPr lang="fr-FR" sz="1600" b="1" i="0" dirty="0">
              <a:effectLst/>
            </a:endParaRPr>
          </a:p>
          <a:p>
            <a:pPr algn="l">
              <a:buNone/>
            </a:pPr>
            <a:r>
              <a:rPr lang="fr-FR" sz="1600" b="1" i="1" dirty="0">
                <a:effectLst/>
                <a:latin typeface="fkGroteskNeue"/>
              </a:rPr>
              <a:t>"Pas d'industrialisation possible sans proto-industrialisation préalable« </a:t>
            </a:r>
            <a:r>
              <a:rPr lang="fr-FR" sz="1600" b="1" i="1" dirty="0">
                <a:latin typeface="fkGroteskNeue"/>
                <a:sym typeface="Wingdings" panose="05000000000000000000" pitchFamily="2" charset="2"/>
              </a:rPr>
              <a:t> concept discuté ensuite</a:t>
            </a:r>
            <a:endParaRPr lang="fr-FR" sz="1600" b="0" i="1" dirty="0">
              <a:effectLst/>
              <a:latin typeface="fkGroteskNeue"/>
            </a:endParaRPr>
          </a:p>
        </p:txBody>
      </p:sp>
    </p:spTree>
    <p:extLst>
      <p:ext uri="{BB962C8B-B14F-4D97-AF65-F5344CB8AC3E}">
        <p14:creationId xmlns:p14="http://schemas.microsoft.com/office/powerpoint/2010/main" val="1771373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2E65B2D3-0592-B70B-8584-A674F8764078}"/>
              </a:ext>
            </a:extLst>
          </p:cNvPr>
          <p:cNvSpPr>
            <a:spLocks noGrp="1"/>
          </p:cNvSpPr>
          <p:nvPr>
            <p:ph type="title"/>
          </p:nvPr>
        </p:nvSpPr>
        <p:spPr/>
        <p:txBody>
          <a:bodyPr>
            <a:normAutofit fontScale="90000"/>
          </a:bodyPr>
          <a:lstStyle/>
          <a:p>
            <a:pPr algn="ctr"/>
            <a:r>
              <a:rPr lang="fr-FR" dirty="0"/>
              <a:t>BILAN : </a:t>
            </a:r>
            <a:r>
              <a:rPr lang="fr-FR" b="1" dirty="0"/>
              <a:t>L'Industrialisation Européenne : France vs Angleterre</a:t>
            </a:r>
            <a:br>
              <a:rPr lang="fr-FR" b="1" dirty="0"/>
            </a:br>
            <a:endParaRPr lang="fr-FR" dirty="0"/>
          </a:p>
        </p:txBody>
      </p:sp>
      <p:sp>
        <p:nvSpPr>
          <p:cNvPr id="9" name="Espace réservé du contenu 8">
            <a:extLst>
              <a:ext uri="{FF2B5EF4-FFF2-40B4-BE49-F238E27FC236}">
                <a16:creationId xmlns:a16="http://schemas.microsoft.com/office/drawing/2014/main" id="{8C6A8648-4ECB-E204-99C2-7B767A1F1A5D}"/>
              </a:ext>
            </a:extLst>
          </p:cNvPr>
          <p:cNvSpPr>
            <a:spLocks noGrp="1"/>
          </p:cNvSpPr>
          <p:nvPr>
            <p:ph sz="half" idx="1"/>
          </p:nvPr>
        </p:nvSpPr>
        <p:spPr>
          <a:xfrm>
            <a:off x="1461609" y="1771649"/>
            <a:ext cx="4401056" cy="4829318"/>
          </a:xfrm>
        </p:spPr>
        <p:txBody>
          <a:bodyPr>
            <a:normAutofit fontScale="85000" lnSpcReduction="10000"/>
          </a:bodyPr>
          <a:lstStyle/>
          <a:p>
            <a:r>
              <a:rPr lang="fr-FR" b="1" dirty="0"/>
              <a:t>AVANT : Recherche des causes uniques</a:t>
            </a:r>
          </a:p>
          <a:p>
            <a:pPr lvl="1">
              <a:buFont typeface="Wingdings" panose="05000000000000000000" pitchFamily="2" charset="2"/>
              <a:buChar char="v"/>
            </a:pPr>
            <a:r>
              <a:rPr lang="fr-FR" dirty="0"/>
              <a:t>Débats sur le facteur majeur/primordial</a:t>
            </a:r>
          </a:p>
          <a:p>
            <a:pPr lvl="1">
              <a:buFont typeface="Wingdings" panose="05000000000000000000" pitchFamily="2" charset="2"/>
              <a:buChar char="v"/>
            </a:pPr>
            <a:r>
              <a:rPr lang="fr-FR" dirty="0"/>
              <a:t>Focus sur un aspect (main d'œuvre, capital, technique...)</a:t>
            </a:r>
          </a:p>
          <a:p>
            <a:r>
              <a:rPr lang="fr-FR" b="1" dirty="0"/>
              <a:t>AUJOURD'HUI : Approche systémique</a:t>
            </a:r>
          </a:p>
          <a:p>
            <a:r>
              <a:rPr lang="fr-FR" b="1" dirty="0"/>
              <a:t>Bouillonnement multifactoriel</a:t>
            </a:r>
            <a:r>
              <a:rPr lang="fr-FR" dirty="0"/>
              <a:t> : facteurs sociaux, culturels, économiques</a:t>
            </a:r>
          </a:p>
          <a:p>
            <a:pPr lvl="1"/>
            <a:r>
              <a:rPr lang="fr-FR" dirty="0"/>
              <a:t>Système économique</a:t>
            </a:r>
          </a:p>
          <a:p>
            <a:pPr lvl="1"/>
            <a:r>
              <a:rPr lang="fr-FR" dirty="0"/>
              <a:t>Système social (seigneurie, bourgeoisie, noblesse)</a:t>
            </a:r>
          </a:p>
          <a:p>
            <a:pPr lvl="1"/>
            <a:r>
              <a:rPr lang="fr-FR" dirty="0"/>
              <a:t>Système culturel (mentalités, religion, Noblesse et commerce)</a:t>
            </a:r>
          </a:p>
          <a:p>
            <a:pPr algn="just"/>
            <a:r>
              <a:rPr lang="fr-FR" dirty="0"/>
              <a:t>Au lieu de chercher les causes, les historiens cherchent</a:t>
            </a:r>
            <a:r>
              <a:rPr lang="fr-FR" b="1" u="sng" dirty="0"/>
              <a:t> à décrire ces mutations et à les identifier dans les sources</a:t>
            </a:r>
          </a:p>
        </p:txBody>
      </p:sp>
      <p:graphicFrame>
        <p:nvGraphicFramePr>
          <p:cNvPr id="6" name="Espace réservé du contenu 5">
            <a:extLst>
              <a:ext uri="{FF2B5EF4-FFF2-40B4-BE49-F238E27FC236}">
                <a16:creationId xmlns:a16="http://schemas.microsoft.com/office/drawing/2014/main" id="{64D20335-0A03-AC3E-8B93-790406C118FF}"/>
              </a:ext>
            </a:extLst>
          </p:cNvPr>
          <p:cNvGraphicFramePr>
            <a:graphicFrameLocks noGrp="1"/>
          </p:cNvGraphicFramePr>
          <p:nvPr>
            <p:ph sz="half" idx="2"/>
            <p:extLst>
              <p:ext uri="{D42A27DB-BD31-4B8C-83A1-F6EECF244321}">
                <p14:modId xmlns:p14="http://schemas.microsoft.com/office/powerpoint/2010/main" val="1503372508"/>
              </p:ext>
            </p:extLst>
          </p:nvPr>
        </p:nvGraphicFramePr>
        <p:xfrm>
          <a:off x="5927678" y="1771648"/>
          <a:ext cx="5692822" cy="4362450"/>
        </p:xfrm>
        <a:graphic>
          <a:graphicData uri="http://schemas.openxmlformats.org/drawingml/2006/table">
            <a:tbl>
              <a:tblPr firstRow="1" bandRow="1">
                <a:tableStyleId>{5C22544A-7EE6-4342-B048-85BDC9FD1C3A}</a:tableStyleId>
              </a:tblPr>
              <a:tblGrid>
                <a:gridCol w="2846411">
                  <a:extLst>
                    <a:ext uri="{9D8B030D-6E8A-4147-A177-3AD203B41FA5}">
                      <a16:colId xmlns:a16="http://schemas.microsoft.com/office/drawing/2014/main" val="2592225787"/>
                    </a:ext>
                  </a:extLst>
                </a:gridCol>
                <a:gridCol w="2846411">
                  <a:extLst>
                    <a:ext uri="{9D8B030D-6E8A-4147-A177-3AD203B41FA5}">
                      <a16:colId xmlns:a16="http://schemas.microsoft.com/office/drawing/2014/main" val="299174941"/>
                    </a:ext>
                  </a:extLst>
                </a:gridCol>
              </a:tblGrid>
              <a:tr h="726273">
                <a:tc>
                  <a:txBody>
                    <a:bodyPr/>
                    <a:lstStyle/>
                    <a:p>
                      <a:pPr algn="ctr" fontAlgn="t" latinLnBrk="0">
                        <a:buNone/>
                      </a:pPr>
                      <a:r>
                        <a:rPr lang="fr-FR" b="1" dirty="0">
                          <a:effectLst/>
                        </a:rPr>
                        <a:t>ANGLETERRE</a:t>
                      </a:r>
                      <a:endParaRPr lang="fr-FR" b="0" dirty="0">
                        <a:effectLst/>
                      </a:endParaRPr>
                    </a:p>
                  </a:txBody>
                  <a:tcPr/>
                </a:tc>
                <a:tc>
                  <a:txBody>
                    <a:bodyPr/>
                    <a:lstStyle/>
                    <a:p>
                      <a:pPr algn="ctr"/>
                      <a:r>
                        <a:rPr lang="fr-FR" dirty="0"/>
                        <a:t>FRANCE</a:t>
                      </a:r>
                    </a:p>
                  </a:txBody>
                  <a:tcPr/>
                </a:tc>
                <a:extLst>
                  <a:ext uri="{0D108BD9-81ED-4DB2-BD59-A6C34878D82A}">
                    <a16:rowId xmlns:a16="http://schemas.microsoft.com/office/drawing/2014/main" val="3310863278"/>
                  </a:ext>
                </a:extLst>
              </a:tr>
              <a:tr h="727476">
                <a:tc>
                  <a:txBody>
                    <a:bodyPr/>
                    <a:lstStyle/>
                    <a:p>
                      <a:pPr fontAlgn="base" latinLnBrk="0">
                        <a:buNone/>
                      </a:pPr>
                      <a:r>
                        <a:rPr lang="fr-FR" dirty="0">
                          <a:effectLst/>
                        </a:rPr>
                        <a:t>🏭 </a:t>
                      </a:r>
                      <a:r>
                        <a:rPr lang="fr-FR" b="1" dirty="0">
                          <a:effectLst/>
                        </a:rPr>
                        <a:t>Industrie concentrée</a:t>
                      </a:r>
                      <a:endParaRPr lang="fr-FR" dirty="0">
                        <a:effectLst/>
                      </a:endParaRPr>
                    </a:p>
                  </a:txBody>
                  <a:tcPr anchor="ctr"/>
                </a:tc>
                <a:tc>
                  <a:txBody>
                    <a:bodyPr/>
                    <a:lstStyle/>
                    <a:p>
                      <a:pPr fontAlgn="base" latinLnBrk="0">
                        <a:buNone/>
                      </a:pPr>
                      <a:r>
                        <a:rPr lang="fr-FR" dirty="0">
                          <a:effectLst/>
                        </a:rPr>
                        <a:t>🏘️ </a:t>
                      </a:r>
                      <a:r>
                        <a:rPr lang="fr-FR" b="1" dirty="0">
                          <a:effectLst/>
                        </a:rPr>
                        <a:t>Industrie dispersée</a:t>
                      </a:r>
                      <a:endParaRPr lang="fr-FR" dirty="0">
                        <a:effectLst/>
                      </a:endParaRPr>
                    </a:p>
                  </a:txBody>
                  <a:tcPr anchor="ctr"/>
                </a:tc>
                <a:extLst>
                  <a:ext uri="{0D108BD9-81ED-4DB2-BD59-A6C34878D82A}">
                    <a16:rowId xmlns:a16="http://schemas.microsoft.com/office/drawing/2014/main" val="2240099863"/>
                  </a:ext>
                </a:extLst>
              </a:tr>
              <a:tr h="726273">
                <a:tc>
                  <a:txBody>
                    <a:bodyPr/>
                    <a:lstStyle/>
                    <a:p>
                      <a:pPr fontAlgn="base" latinLnBrk="0">
                        <a:buNone/>
                      </a:pPr>
                      <a:r>
                        <a:rPr lang="fr-FR">
                          <a:effectLst/>
                        </a:rPr>
                        <a:t>Urbaine, grosses usines</a:t>
                      </a:r>
                    </a:p>
                  </a:txBody>
                  <a:tcPr anchor="ctr"/>
                </a:tc>
                <a:tc>
                  <a:txBody>
                    <a:bodyPr/>
                    <a:lstStyle/>
                    <a:p>
                      <a:pPr fontAlgn="base" latinLnBrk="0">
                        <a:buNone/>
                      </a:pPr>
                      <a:r>
                        <a:rPr lang="fr-FR" dirty="0">
                          <a:effectLst/>
                        </a:rPr>
                        <a:t>Rurale, proto-industrie</a:t>
                      </a:r>
                    </a:p>
                  </a:txBody>
                  <a:tcPr anchor="ctr"/>
                </a:tc>
                <a:extLst>
                  <a:ext uri="{0D108BD9-81ED-4DB2-BD59-A6C34878D82A}">
                    <a16:rowId xmlns:a16="http://schemas.microsoft.com/office/drawing/2014/main" val="3711737676"/>
                  </a:ext>
                </a:extLst>
              </a:tr>
              <a:tr h="727476">
                <a:tc>
                  <a:txBody>
                    <a:bodyPr/>
                    <a:lstStyle/>
                    <a:p>
                      <a:pPr fontAlgn="base" latinLnBrk="0">
                        <a:buNone/>
                      </a:pPr>
                      <a:r>
                        <a:rPr lang="fr-FR">
                          <a:effectLst/>
                        </a:rPr>
                        <a:t>Haute productivité</a:t>
                      </a:r>
                    </a:p>
                  </a:txBody>
                  <a:tcPr anchor="ctr"/>
                </a:tc>
                <a:tc>
                  <a:txBody>
                    <a:bodyPr/>
                    <a:lstStyle/>
                    <a:p>
                      <a:pPr fontAlgn="base" latinLnBrk="0">
                        <a:buNone/>
                      </a:pPr>
                      <a:r>
                        <a:rPr lang="fr-FR">
                          <a:effectLst/>
                        </a:rPr>
                        <a:t>Main d'œuvre abondante</a:t>
                      </a:r>
                    </a:p>
                  </a:txBody>
                  <a:tcPr anchor="ctr"/>
                </a:tc>
                <a:extLst>
                  <a:ext uri="{0D108BD9-81ED-4DB2-BD59-A6C34878D82A}">
                    <a16:rowId xmlns:a16="http://schemas.microsoft.com/office/drawing/2014/main" val="4132414799"/>
                  </a:ext>
                </a:extLst>
              </a:tr>
              <a:tr h="727476">
                <a:tc>
                  <a:txBody>
                    <a:bodyPr/>
                    <a:lstStyle/>
                    <a:p>
                      <a:pPr fontAlgn="base" latinLnBrk="0">
                        <a:buNone/>
                      </a:pPr>
                      <a:r>
                        <a:rPr lang="fr-FR">
                          <a:effectLst/>
                        </a:rPr>
                        <a:t>Moins d'ouvriers</a:t>
                      </a:r>
                    </a:p>
                  </a:txBody>
                  <a:tcPr anchor="ctr"/>
                </a:tc>
                <a:tc>
                  <a:txBody>
                    <a:bodyPr/>
                    <a:lstStyle/>
                    <a:p>
                      <a:pPr fontAlgn="base" latinLnBrk="0">
                        <a:buNone/>
                      </a:pPr>
                      <a:r>
                        <a:rPr lang="fr-FR">
                          <a:effectLst/>
                        </a:rPr>
                        <a:t>Toute la famille travaille</a:t>
                      </a:r>
                    </a:p>
                  </a:txBody>
                  <a:tcPr anchor="ctr"/>
                </a:tc>
                <a:extLst>
                  <a:ext uri="{0D108BD9-81ED-4DB2-BD59-A6C34878D82A}">
                    <a16:rowId xmlns:a16="http://schemas.microsoft.com/office/drawing/2014/main" val="150092209"/>
                  </a:ext>
                </a:extLst>
              </a:tr>
              <a:tr h="727476">
                <a:tc>
                  <a:txBody>
                    <a:bodyPr/>
                    <a:lstStyle/>
                    <a:p>
                      <a:pPr fontAlgn="base" latinLnBrk="0">
                        <a:buNone/>
                      </a:pPr>
                      <a:r>
                        <a:rPr lang="fr-FR" dirty="0">
                          <a:effectLst/>
                        </a:rPr>
                        <a:t>Exode rural massif</a:t>
                      </a:r>
                    </a:p>
                  </a:txBody>
                  <a:tcPr anchor="ctr"/>
                </a:tc>
                <a:tc>
                  <a:txBody>
                    <a:bodyPr/>
                    <a:lstStyle/>
                    <a:p>
                      <a:pPr fontAlgn="base" latinLnBrk="0">
                        <a:buNone/>
                      </a:pPr>
                      <a:r>
                        <a:rPr lang="fr-FR" dirty="0">
                          <a:effectLst/>
                        </a:rPr>
                        <a:t>Paysans restent au village</a:t>
                      </a:r>
                    </a:p>
                  </a:txBody>
                  <a:tcPr anchor="ctr"/>
                </a:tc>
                <a:extLst>
                  <a:ext uri="{0D108BD9-81ED-4DB2-BD59-A6C34878D82A}">
                    <a16:rowId xmlns:a16="http://schemas.microsoft.com/office/drawing/2014/main" val="204563480"/>
                  </a:ext>
                </a:extLst>
              </a:tr>
            </a:tbl>
          </a:graphicData>
        </a:graphic>
      </p:graphicFrame>
      <p:sp>
        <p:nvSpPr>
          <p:cNvPr id="4" name="Espace réservé du pied de page 3">
            <a:extLst>
              <a:ext uri="{FF2B5EF4-FFF2-40B4-BE49-F238E27FC236}">
                <a16:creationId xmlns:a16="http://schemas.microsoft.com/office/drawing/2014/main" id="{77CBB1E9-CF20-CAA8-E4C8-B6B24A986BE1}"/>
              </a:ext>
            </a:extLst>
          </p:cNvPr>
          <p:cNvSpPr>
            <a:spLocks noGrp="1"/>
          </p:cNvSpPr>
          <p:nvPr>
            <p:ph type="ftr" sz="quarter" idx="11"/>
          </p:nvPr>
        </p:nvSpPr>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D412F655-74A6-DF8F-D97C-62F7423BC62B}"/>
              </a:ext>
            </a:extLst>
          </p:cNvPr>
          <p:cNvSpPr>
            <a:spLocks noGrp="1"/>
          </p:cNvSpPr>
          <p:nvPr>
            <p:ph type="sldNum" sz="quarter" idx="12"/>
          </p:nvPr>
        </p:nvSpPr>
        <p:spPr/>
        <p:txBody>
          <a:bodyPr/>
          <a:lstStyle/>
          <a:p>
            <a:fld id="{298692CC-F012-4C4D-9BF0-92E61341A6A0}" type="slidenum">
              <a:rPr lang="fr-FR" smtClean="0"/>
              <a:t>16</a:t>
            </a:fld>
            <a:r>
              <a:rPr lang="fr-FR" dirty="0"/>
              <a:t>/40</a:t>
            </a:r>
          </a:p>
        </p:txBody>
      </p:sp>
    </p:spTree>
    <p:extLst>
      <p:ext uri="{BB962C8B-B14F-4D97-AF65-F5344CB8AC3E}">
        <p14:creationId xmlns:p14="http://schemas.microsoft.com/office/powerpoint/2010/main" val="2061752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61692EC-F2CA-8BD4-1CD9-222FBB896DE1}"/>
              </a:ext>
            </a:extLst>
          </p:cNvPr>
          <p:cNvSpPr>
            <a:spLocks noGrp="1"/>
          </p:cNvSpPr>
          <p:nvPr>
            <p:ph type="title"/>
          </p:nvPr>
        </p:nvSpPr>
        <p:spPr/>
        <p:txBody>
          <a:bodyPr/>
          <a:lstStyle/>
          <a:p>
            <a:pPr algn="ctr"/>
            <a:r>
              <a:rPr lang="fr-FR" b="1" dirty="0"/>
              <a:t>LES SYSTÈMES PROTO-INDUSTRIELS (1)</a:t>
            </a:r>
            <a:br>
              <a:rPr lang="fr-FR" b="1" dirty="0"/>
            </a:br>
            <a:endParaRPr lang="fr-FR" dirty="0"/>
          </a:p>
        </p:txBody>
      </p:sp>
      <p:sp>
        <p:nvSpPr>
          <p:cNvPr id="8" name="Espace réservé du contenu 7">
            <a:extLst>
              <a:ext uri="{FF2B5EF4-FFF2-40B4-BE49-F238E27FC236}">
                <a16:creationId xmlns:a16="http://schemas.microsoft.com/office/drawing/2014/main" id="{A411DA5B-9577-78B0-B5B0-309C94E92BCB}"/>
              </a:ext>
            </a:extLst>
          </p:cNvPr>
          <p:cNvSpPr>
            <a:spLocks noGrp="1"/>
          </p:cNvSpPr>
          <p:nvPr>
            <p:ph sz="half" idx="1"/>
          </p:nvPr>
        </p:nvSpPr>
        <p:spPr>
          <a:xfrm>
            <a:off x="664258" y="1210341"/>
            <a:ext cx="6152757" cy="1794733"/>
          </a:xfrm>
        </p:spPr>
        <p:txBody>
          <a:bodyPr>
            <a:normAutofit/>
          </a:bodyPr>
          <a:lstStyle/>
          <a:p>
            <a:r>
              <a:rPr lang="fr-FR" b="1" dirty="0"/>
              <a:t>RÉINTÉGRATION DES ÉTUDES EXISTANTES</a:t>
            </a:r>
          </a:p>
          <a:p>
            <a:pPr lvl="1"/>
            <a:r>
              <a:rPr lang="fr-FR" b="1" dirty="0"/>
              <a:t>Systèmes identifiés et nommés :</a:t>
            </a:r>
            <a:endParaRPr lang="fr-FR" dirty="0"/>
          </a:p>
          <a:p>
            <a:pPr lvl="2"/>
            <a:r>
              <a:rPr lang="fr-FR" b="1" dirty="0"/>
              <a:t>Domestic System</a:t>
            </a:r>
            <a:r>
              <a:rPr lang="fr-FR" dirty="0"/>
              <a:t> (système domestique, </a:t>
            </a:r>
            <a:r>
              <a:rPr lang="fr-FR" dirty="0" err="1"/>
              <a:t>Kaufsystem</a:t>
            </a:r>
            <a:r>
              <a:rPr lang="fr-FR" dirty="0"/>
              <a:t>)</a:t>
            </a:r>
          </a:p>
          <a:p>
            <a:pPr lvl="2"/>
            <a:r>
              <a:rPr lang="fr-FR" b="1" dirty="0"/>
              <a:t>Putting-out System</a:t>
            </a:r>
            <a:r>
              <a:rPr lang="fr-FR" dirty="0"/>
              <a:t> (système de commande) ou </a:t>
            </a:r>
            <a:r>
              <a:rPr lang="fr-FR" b="1" dirty="0" err="1"/>
              <a:t>Verlagssystem</a:t>
            </a:r>
            <a:r>
              <a:rPr lang="fr-FR" dirty="0"/>
              <a:t> (système allemand)</a:t>
            </a:r>
          </a:p>
          <a:p>
            <a:endParaRPr lang="fr-FR" dirty="0"/>
          </a:p>
        </p:txBody>
      </p:sp>
      <p:sp>
        <p:nvSpPr>
          <p:cNvPr id="5" name="Espace réservé du pied de page 4">
            <a:extLst>
              <a:ext uri="{FF2B5EF4-FFF2-40B4-BE49-F238E27FC236}">
                <a16:creationId xmlns:a16="http://schemas.microsoft.com/office/drawing/2014/main" id="{D4A1A33A-BC3D-E78F-0F7C-AB81F084A3EA}"/>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6" name="Espace réservé du numéro de diapositive 5">
            <a:extLst>
              <a:ext uri="{FF2B5EF4-FFF2-40B4-BE49-F238E27FC236}">
                <a16:creationId xmlns:a16="http://schemas.microsoft.com/office/drawing/2014/main" id="{BA042700-62D4-92DD-4AAC-DA38E175A200}"/>
              </a:ext>
            </a:extLst>
          </p:cNvPr>
          <p:cNvSpPr>
            <a:spLocks noGrp="1"/>
          </p:cNvSpPr>
          <p:nvPr>
            <p:ph type="sldNum" sz="quarter" idx="12"/>
          </p:nvPr>
        </p:nvSpPr>
        <p:spPr/>
        <p:txBody>
          <a:bodyPr/>
          <a:lstStyle/>
          <a:p>
            <a:fld id="{C213B252-29CF-4C6E-A206-1308E9BF9206}" type="slidenum">
              <a:rPr lang="fr-FR" smtClean="0"/>
              <a:t>17</a:t>
            </a:fld>
            <a:endParaRPr lang="fr-FR" dirty="0"/>
          </a:p>
        </p:txBody>
      </p:sp>
      <p:pic>
        <p:nvPicPr>
          <p:cNvPr id="12" name="Espace réservé du contenu 11">
            <a:extLst>
              <a:ext uri="{FF2B5EF4-FFF2-40B4-BE49-F238E27FC236}">
                <a16:creationId xmlns:a16="http://schemas.microsoft.com/office/drawing/2014/main" id="{ED2F2436-404B-A6E7-6B79-502EF0143CC4}"/>
              </a:ext>
            </a:extLst>
          </p:cNvPr>
          <p:cNvPicPr>
            <a:picLocks noGrp="1" noChangeAspect="1"/>
          </p:cNvPicPr>
          <p:nvPr>
            <p:ph sz="half" idx="2"/>
          </p:nvPr>
        </p:nvPicPr>
        <p:blipFill>
          <a:blip r:embed="rId2"/>
          <a:stretch>
            <a:fillRect/>
          </a:stretch>
        </p:blipFill>
        <p:spPr>
          <a:xfrm>
            <a:off x="1727198" y="2823500"/>
            <a:ext cx="5974667" cy="3669375"/>
          </a:xfrm>
          <a:prstGeom prst="rect">
            <a:avLst/>
          </a:prstGeom>
        </p:spPr>
      </p:pic>
      <p:sp>
        <p:nvSpPr>
          <p:cNvPr id="16" name="ZoneTexte 15">
            <a:extLst>
              <a:ext uri="{FF2B5EF4-FFF2-40B4-BE49-F238E27FC236}">
                <a16:creationId xmlns:a16="http://schemas.microsoft.com/office/drawing/2014/main" id="{03F46779-2D0C-C3E9-6364-C12FFD0E9009}"/>
              </a:ext>
            </a:extLst>
          </p:cNvPr>
          <p:cNvSpPr txBox="1"/>
          <p:nvPr/>
        </p:nvSpPr>
        <p:spPr>
          <a:xfrm>
            <a:off x="7949007" y="1210341"/>
            <a:ext cx="3991090" cy="1477328"/>
          </a:xfrm>
          <a:prstGeom prst="rect">
            <a:avLst/>
          </a:prstGeom>
          <a:noFill/>
        </p:spPr>
        <p:txBody>
          <a:bodyPr wrap="square">
            <a:spAutoFit/>
          </a:bodyPr>
          <a:lstStyle/>
          <a:p>
            <a:r>
              <a:rPr lang="fr-FR" b="1" dirty="0"/>
              <a:t>SECTEURS PRINCIPAUX</a:t>
            </a:r>
          </a:p>
          <a:p>
            <a:pPr lvl="1"/>
            <a:r>
              <a:rPr lang="fr-FR" b="1" dirty="0"/>
              <a:t>TEXTILE :</a:t>
            </a:r>
            <a:r>
              <a:rPr lang="fr-FR" dirty="0"/>
              <a:t> Lin, chanvre, laine, soie, coton</a:t>
            </a:r>
          </a:p>
          <a:p>
            <a:pPr lvl="1"/>
            <a:r>
              <a:rPr lang="fr-FR" b="1" dirty="0"/>
              <a:t>MÉTALLURGIE :</a:t>
            </a:r>
            <a:r>
              <a:rPr lang="fr-FR" dirty="0"/>
              <a:t> Première transformation → produits finis</a:t>
            </a:r>
          </a:p>
        </p:txBody>
      </p:sp>
      <p:sp>
        <p:nvSpPr>
          <p:cNvPr id="2" name="ZoneTexte 1">
            <a:extLst>
              <a:ext uri="{FF2B5EF4-FFF2-40B4-BE49-F238E27FC236}">
                <a16:creationId xmlns:a16="http://schemas.microsoft.com/office/drawing/2014/main" id="{28208C35-D9C6-B1B1-C6FA-61B40B9A3C00}"/>
              </a:ext>
            </a:extLst>
          </p:cNvPr>
          <p:cNvSpPr txBox="1"/>
          <p:nvPr/>
        </p:nvSpPr>
        <p:spPr>
          <a:xfrm>
            <a:off x="7949007" y="2823500"/>
            <a:ext cx="3991090" cy="1754326"/>
          </a:xfrm>
          <a:prstGeom prst="rect">
            <a:avLst/>
          </a:prstGeom>
          <a:noFill/>
        </p:spPr>
        <p:txBody>
          <a:bodyPr wrap="square">
            <a:spAutoFit/>
          </a:bodyPr>
          <a:lstStyle/>
          <a:p>
            <a:r>
              <a:rPr lang="fr-FR" b="1" dirty="0"/>
              <a:t>INVENTIONS TECHNIQUES surtout dans les manufactures et les fabriques : </a:t>
            </a:r>
          </a:p>
          <a:p>
            <a:pPr lvl="1"/>
            <a:r>
              <a:rPr lang="fr-FR" dirty="0"/>
              <a:t>Machine à vapeur</a:t>
            </a:r>
          </a:p>
          <a:p>
            <a:pPr lvl="1"/>
            <a:r>
              <a:rPr lang="fr-FR" dirty="0"/>
              <a:t>Premiers métiers à tisser mécaniques</a:t>
            </a:r>
          </a:p>
        </p:txBody>
      </p:sp>
      <p:sp>
        <p:nvSpPr>
          <p:cNvPr id="3" name="ZoneTexte 2">
            <a:extLst>
              <a:ext uri="{FF2B5EF4-FFF2-40B4-BE49-F238E27FC236}">
                <a16:creationId xmlns:a16="http://schemas.microsoft.com/office/drawing/2014/main" id="{1E16D21E-19BF-7243-8A7C-E442333484CD}"/>
              </a:ext>
            </a:extLst>
          </p:cNvPr>
          <p:cNvSpPr txBox="1"/>
          <p:nvPr/>
        </p:nvSpPr>
        <p:spPr>
          <a:xfrm>
            <a:off x="7828452" y="4786876"/>
            <a:ext cx="3991090" cy="923330"/>
          </a:xfrm>
          <a:prstGeom prst="rect">
            <a:avLst/>
          </a:prstGeom>
          <a:noFill/>
        </p:spPr>
        <p:txBody>
          <a:bodyPr wrap="square">
            <a:spAutoFit/>
          </a:bodyPr>
          <a:lstStyle/>
          <a:p>
            <a:r>
              <a:rPr lang="fr-FR" b="1" dirty="0">
                <a:solidFill>
                  <a:srgbClr val="FF0000"/>
                </a:solidFill>
              </a:rPr>
              <a:t>Recherche d’exemples régionaux  </a:t>
            </a:r>
          </a:p>
          <a:p>
            <a:pPr lvl="1"/>
            <a:r>
              <a:rPr lang="fr-FR" b="1" dirty="0">
                <a:solidFill>
                  <a:srgbClr val="FF0000"/>
                </a:solidFill>
              </a:rPr>
              <a:t>Contact avec les associations de généalogistes</a:t>
            </a:r>
          </a:p>
        </p:txBody>
      </p:sp>
    </p:spTree>
    <p:extLst>
      <p:ext uri="{BB962C8B-B14F-4D97-AF65-F5344CB8AC3E}">
        <p14:creationId xmlns:p14="http://schemas.microsoft.com/office/powerpoint/2010/main" val="249768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B1F8683-D1D7-4F91-7805-CCA4050E661D}"/>
              </a:ext>
            </a:extLst>
          </p:cNvPr>
          <p:cNvSpPr>
            <a:spLocks noGrp="1"/>
          </p:cNvSpPr>
          <p:nvPr>
            <p:ph type="title"/>
          </p:nvPr>
        </p:nvSpPr>
        <p:spPr>
          <a:xfrm>
            <a:off x="1733550" y="624110"/>
            <a:ext cx="9645651" cy="614140"/>
          </a:xfrm>
        </p:spPr>
        <p:txBody>
          <a:bodyPr>
            <a:normAutofit fontScale="90000"/>
          </a:bodyPr>
          <a:lstStyle/>
          <a:p>
            <a:pPr algn="ctr"/>
            <a:r>
              <a:rPr lang="fr-FR" b="1" dirty="0"/>
              <a:t>LES SYSTÈMES PROTO-INDUSTRIELS (2)</a:t>
            </a:r>
            <a:endParaRPr lang="fr-FR" dirty="0"/>
          </a:p>
        </p:txBody>
      </p:sp>
      <p:sp>
        <p:nvSpPr>
          <p:cNvPr id="5" name="Espace réservé du pied de page 4">
            <a:extLst>
              <a:ext uri="{FF2B5EF4-FFF2-40B4-BE49-F238E27FC236}">
                <a16:creationId xmlns:a16="http://schemas.microsoft.com/office/drawing/2014/main" id="{842F6170-4555-3CEB-EF3C-FF536E1CB63E}"/>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6" name="Espace réservé du numéro de diapositive 5">
            <a:extLst>
              <a:ext uri="{FF2B5EF4-FFF2-40B4-BE49-F238E27FC236}">
                <a16:creationId xmlns:a16="http://schemas.microsoft.com/office/drawing/2014/main" id="{7C2CD7D2-46B8-E96D-CE71-5D6C1E690D1A}"/>
              </a:ext>
            </a:extLst>
          </p:cNvPr>
          <p:cNvSpPr>
            <a:spLocks noGrp="1"/>
          </p:cNvSpPr>
          <p:nvPr>
            <p:ph type="sldNum" sz="quarter" idx="12"/>
          </p:nvPr>
        </p:nvSpPr>
        <p:spPr/>
        <p:txBody>
          <a:bodyPr/>
          <a:lstStyle/>
          <a:p>
            <a:fld id="{C213B252-29CF-4C6E-A206-1308E9BF9206}" type="slidenum">
              <a:rPr lang="fr-FR" smtClean="0"/>
              <a:t>18</a:t>
            </a:fld>
            <a:endParaRPr lang="fr-FR" dirty="0"/>
          </a:p>
        </p:txBody>
      </p:sp>
      <p:pic>
        <p:nvPicPr>
          <p:cNvPr id="2" name="Espace réservé du contenu 1">
            <a:extLst>
              <a:ext uri="{FF2B5EF4-FFF2-40B4-BE49-F238E27FC236}">
                <a16:creationId xmlns:a16="http://schemas.microsoft.com/office/drawing/2014/main" id="{8EB46DF4-8BFD-F6DE-6CE2-EFD0F0892A9E}"/>
              </a:ext>
            </a:extLst>
          </p:cNvPr>
          <p:cNvPicPr>
            <a:picLocks noGrp="1" noChangeAspect="1"/>
          </p:cNvPicPr>
          <p:nvPr>
            <p:ph idx="1"/>
          </p:nvPr>
        </p:nvPicPr>
        <p:blipFill>
          <a:blip r:embed="rId2"/>
          <a:stretch>
            <a:fillRect/>
          </a:stretch>
        </p:blipFill>
        <p:spPr>
          <a:xfrm>
            <a:off x="753533" y="1525089"/>
            <a:ext cx="10948322" cy="4545127"/>
          </a:xfrm>
          <a:prstGeom prst="rect">
            <a:avLst/>
          </a:prstGeom>
        </p:spPr>
      </p:pic>
    </p:spTree>
    <p:extLst>
      <p:ext uri="{BB962C8B-B14F-4D97-AF65-F5344CB8AC3E}">
        <p14:creationId xmlns:p14="http://schemas.microsoft.com/office/powerpoint/2010/main" val="122869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Espace réservé du contenu 17">
            <a:extLst>
              <a:ext uri="{FF2B5EF4-FFF2-40B4-BE49-F238E27FC236}">
                <a16:creationId xmlns:a16="http://schemas.microsoft.com/office/drawing/2014/main" id="{14664EBC-36D2-EF31-28E5-89638465D56C}"/>
              </a:ext>
            </a:extLst>
          </p:cNvPr>
          <p:cNvGraphicFramePr>
            <a:graphicFrameLocks noGrp="1"/>
          </p:cNvGraphicFramePr>
          <p:nvPr>
            <p:ph sz="half" idx="1"/>
            <p:extLst>
              <p:ext uri="{D42A27DB-BD31-4B8C-83A1-F6EECF244321}">
                <p14:modId xmlns:p14="http://schemas.microsoft.com/office/powerpoint/2010/main" val="3355594232"/>
              </p:ext>
            </p:extLst>
          </p:nvPr>
        </p:nvGraphicFramePr>
        <p:xfrm>
          <a:off x="6172202" y="2838734"/>
          <a:ext cx="5774266" cy="373678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a:extLst>
              <a:ext uri="{FF2B5EF4-FFF2-40B4-BE49-F238E27FC236}">
                <a16:creationId xmlns:a16="http://schemas.microsoft.com/office/drawing/2014/main" id="{4432B255-1CAE-9E87-8B9E-ED6B0C578B06}"/>
              </a:ext>
            </a:extLst>
          </p:cNvPr>
          <p:cNvSpPr>
            <a:spLocks noGrp="1"/>
          </p:cNvSpPr>
          <p:nvPr>
            <p:ph type="title"/>
          </p:nvPr>
        </p:nvSpPr>
        <p:spPr>
          <a:xfrm>
            <a:off x="1820333" y="624110"/>
            <a:ext cx="9558867" cy="528799"/>
          </a:xfrm>
        </p:spPr>
        <p:txBody>
          <a:bodyPr>
            <a:normAutofit fontScale="90000"/>
          </a:bodyPr>
          <a:lstStyle/>
          <a:p>
            <a:pPr algn="ctr"/>
            <a:r>
              <a:rPr lang="fr-FR" dirty="0"/>
              <a:t>CAS D’ETUDE : LES FERMIERS PAYEN (1765)</a:t>
            </a:r>
          </a:p>
        </p:txBody>
      </p:sp>
      <p:sp>
        <p:nvSpPr>
          <p:cNvPr id="4" name="Espace réservé du pied de page 3">
            <a:extLst>
              <a:ext uri="{FF2B5EF4-FFF2-40B4-BE49-F238E27FC236}">
                <a16:creationId xmlns:a16="http://schemas.microsoft.com/office/drawing/2014/main" id="{0FAB9D89-4703-4C36-C57A-63DA0539E37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011A6022-34B5-49F4-EDC5-0E86664133D2}"/>
              </a:ext>
            </a:extLst>
          </p:cNvPr>
          <p:cNvSpPr>
            <a:spLocks noGrp="1"/>
          </p:cNvSpPr>
          <p:nvPr>
            <p:ph type="sldNum" sz="quarter" idx="12"/>
          </p:nvPr>
        </p:nvSpPr>
        <p:spPr/>
        <p:txBody>
          <a:bodyPr/>
          <a:lstStyle/>
          <a:p>
            <a:fld id="{298692CC-F012-4C4D-9BF0-92E61341A6A0}" type="slidenum">
              <a:rPr lang="fr-FR" smtClean="0"/>
              <a:t>19</a:t>
            </a:fld>
            <a:endParaRPr lang="fr-FR" dirty="0"/>
          </a:p>
        </p:txBody>
      </p:sp>
      <p:graphicFrame>
        <p:nvGraphicFramePr>
          <p:cNvPr id="12" name="Espace réservé du contenu 11">
            <a:extLst>
              <a:ext uri="{FF2B5EF4-FFF2-40B4-BE49-F238E27FC236}">
                <a16:creationId xmlns:a16="http://schemas.microsoft.com/office/drawing/2014/main" id="{88D52EDB-C8A4-4C08-9F7C-00A611939E69}"/>
              </a:ext>
            </a:extLst>
          </p:cNvPr>
          <p:cNvGraphicFramePr>
            <a:graphicFrameLocks noGrp="1"/>
          </p:cNvGraphicFramePr>
          <p:nvPr>
            <p:ph sz="half" idx="2"/>
            <p:extLst>
              <p:ext uri="{D42A27DB-BD31-4B8C-83A1-F6EECF244321}">
                <p14:modId xmlns:p14="http://schemas.microsoft.com/office/powerpoint/2010/main" val="1573675967"/>
              </p:ext>
            </p:extLst>
          </p:nvPr>
        </p:nvGraphicFramePr>
        <p:xfrm>
          <a:off x="584201" y="2838734"/>
          <a:ext cx="5435600" cy="3721796"/>
        </p:xfrm>
        <a:graphic>
          <a:graphicData uri="http://schemas.openxmlformats.org/drawingml/2006/chart">
            <c:chart xmlns:c="http://schemas.openxmlformats.org/drawingml/2006/chart" xmlns:r="http://schemas.openxmlformats.org/officeDocument/2006/relationships" r:id="rId4"/>
          </a:graphicData>
        </a:graphic>
      </p:graphicFrame>
      <p:sp>
        <p:nvSpPr>
          <p:cNvPr id="14" name="ZoneTexte 13">
            <a:extLst>
              <a:ext uri="{FF2B5EF4-FFF2-40B4-BE49-F238E27FC236}">
                <a16:creationId xmlns:a16="http://schemas.microsoft.com/office/drawing/2014/main" id="{5C426DFF-F7F2-6799-04E3-37932BA513A5}"/>
              </a:ext>
            </a:extLst>
          </p:cNvPr>
          <p:cNvSpPr txBox="1"/>
          <p:nvPr/>
        </p:nvSpPr>
        <p:spPr>
          <a:xfrm>
            <a:off x="499533" y="1137210"/>
            <a:ext cx="10879667" cy="1754326"/>
          </a:xfrm>
          <a:prstGeom prst="rect">
            <a:avLst/>
          </a:prstGeom>
          <a:noFill/>
        </p:spPr>
        <p:txBody>
          <a:bodyPr wrap="square">
            <a:spAutoFit/>
          </a:bodyPr>
          <a:lstStyle/>
          <a:p>
            <a:r>
              <a:rPr lang="fr-FR" sz="1400" b="1" dirty="0"/>
              <a:t>🔍 Contexte de recherche : un i</a:t>
            </a:r>
            <a:r>
              <a:rPr lang="fr-FR" sz="1400" dirty="0"/>
              <a:t>nventaire après décès</a:t>
            </a:r>
            <a:r>
              <a:rPr lang="fr-FR" sz="1400" b="1" dirty="0"/>
              <a:t> conservé aux</a:t>
            </a:r>
            <a:r>
              <a:rPr lang="fr-FR" sz="1400" dirty="0"/>
              <a:t> Archives départementales Pas-de-Calais (Arras) - </a:t>
            </a:r>
            <a:r>
              <a:rPr lang="fr-FR" sz="1400" b="1" dirty="0"/>
              <a:t>Notaire :</a:t>
            </a:r>
            <a:r>
              <a:rPr lang="fr-FR" sz="1400" dirty="0"/>
              <a:t> Me Sangnier, résidant à Arras - </a:t>
            </a:r>
            <a:r>
              <a:rPr lang="fr-FR" sz="1400" b="1" dirty="0"/>
              <a:t>Défunte :</a:t>
            </a:r>
            <a:r>
              <a:rPr lang="fr-FR" sz="1400" dirty="0"/>
              <a:t> Marie Joseph Françoise Thelu, veuve Payen</a:t>
            </a:r>
          </a:p>
          <a:p>
            <a:r>
              <a:rPr lang="fr-FR" sz="1400" b="1" dirty="0"/>
              <a:t>📋 </a:t>
            </a:r>
            <a:r>
              <a:rPr lang="fr-FR" sz="1600" b="1" dirty="0"/>
              <a:t>Méthodologie appliquée</a:t>
            </a:r>
          </a:p>
          <a:p>
            <a:pPr lvl="1"/>
            <a:r>
              <a:rPr lang="fr-FR" sz="1600" b="1" dirty="0"/>
              <a:t>Transcription intégrale :</a:t>
            </a:r>
            <a:r>
              <a:rPr lang="fr-FR" sz="1600" dirty="0"/>
              <a:t> </a:t>
            </a:r>
            <a:r>
              <a:rPr lang="fr-FR" sz="1600" b="1" dirty="0"/>
              <a:t>47 pages manuscrites</a:t>
            </a:r>
          </a:p>
          <a:p>
            <a:pPr lvl="1"/>
            <a:r>
              <a:rPr lang="fr-FR" sz="1600" b="1" dirty="0"/>
              <a:t>Analyse quantitative :</a:t>
            </a:r>
            <a:r>
              <a:rPr lang="fr-FR" sz="1600" dirty="0"/>
              <a:t> </a:t>
            </a:r>
            <a:r>
              <a:rPr lang="fr-FR" sz="1600" b="1" dirty="0">
                <a:solidFill>
                  <a:srgbClr val="00B0F0"/>
                </a:solidFill>
              </a:rPr>
              <a:t>156 hectares, 35 448 livres de capital : accumulation primitive</a:t>
            </a:r>
          </a:p>
          <a:p>
            <a:pPr lvl="1"/>
            <a:r>
              <a:rPr lang="fr-FR" sz="1600" b="1" dirty="0"/>
              <a:t>Contextualisation :</a:t>
            </a:r>
            <a:r>
              <a:rPr lang="fr-FR" sz="1600" dirty="0"/>
              <a:t> comparaison assolement régional, étude de la composition de la production</a:t>
            </a:r>
          </a:p>
          <a:p>
            <a:pPr lvl="1"/>
            <a:r>
              <a:rPr lang="fr-FR" sz="1600" b="1" dirty="0"/>
              <a:t>Interprétation :</a:t>
            </a:r>
            <a:r>
              <a:rPr lang="fr-FR" sz="1600" dirty="0"/>
              <a:t> identification des facteurs innovants en lien possible avec une proto-industrie</a:t>
            </a:r>
          </a:p>
        </p:txBody>
      </p:sp>
      <p:sp>
        <p:nvSpPr>
          <p:cNvPr id="16" name="ZoneTexte 15">
            <a:extLst>
              <a:ext uri="{FF2B5EF4-FFF2-40B4-BE49-F238E27FC236}">
                <a16:creationId xmlns:a16="http://schemas.microsoft.com/office/drawing/2014/main" id="{F515D1BA-B81A-DCA5-EF1D-BE4DD1ED172C}"/>
              </a:ext>
            </a:extLst>
          </p:cNvPr>
          <p:cNvSpPr txBox="1"/>
          <p:nvPr/>
        </p:nvSpPr>
        <p:spPr>
          <a:xfrm>
            <a:off x="730914" y="2814481"/>
            <a:ext cx="4191000" cy="338554"/>
          </a:xfrm>
          <a:prstGeom prst="rect">
            <a:avLst/>
          </a:prstGeom>
          <a:noFill/>
        </p:spPr>
        <p:txBody>
          <a:bodyPr wrap="square">
            <a:spAutoFit/>
          </a:bodyPr>
          <a:lstStyle/>
          <a:p>
            <a:pPr algn="ctr"/>
            <a:r>
              <a:rPr lang="fr-FR" sz="1600" kern="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a:t>
            </a:r>
            <a:r>
              <a:rPr lang="fr-FR" sz="16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épartition de la valeur du bétail par espèce</a:t>
            </a:r>
            <a:endParaRPr lang="fr-FR" sz="1600" dirty="0">
              <a:solidFill>
                <a:srgbClr val="FF0000"/>
              </a:solidFill>
            </a:endParaRPr>
          </a:p>
        </p:txBody>
      </p:sp>
      <p:sp>
        <p:nvSpPr>
          <p:cNvPr id="17" name="ZoneTexte 16">
            <a:extLst>
              <a:ext uri="{FF2B5EF4-FFF2-40B4-BE49-F238E27FC236}">
                <a16:creationId xmlns:a16="http://schemas.microsoft.com/office/drawing/2014/main" id="{4DCB0654-7A0A-1218-B32F-DA02C03FD687}"/>
              </a:ext>
            </a:extLst>
          </p:cNvPr>
          <p:cNvSpPr txBox="1"/>
          <p:nvPr/>
        </p:nvSpPr>
        <p:spPr>
          <a:xfrm>
            <a:off x="4244181" y="3075979"/>
            <a:ext cx="1695185" cy="1384995"/>
          </a:xfrm>
          <a:prstGeom prst="rect">
            <a:avLst/>
          </a:prstGeom>
          <a:noFill/>
        </p:spPr>
        <p:txBody>
          <a:bodyPr wrap="square" rtlCol="0">
            <a:spAutoFit/>
          </a:bodyPr>
          <a:lstStyle/>
          <a:p>
            <a:r>
              <a:rPr lang="fr-FR" sz="1400" b="1" dirty="0">
                <a:solidFill>
                  <a:srgbClr val="FFFF00"/>
                </a:solidFill>
              </a:rPr>
              <a:t>20 chevaux </a:t>
            </a:r>
            <a:r>
              <a:rPr lang="fr-FR" sz="1400" dirty="0"/>
              <a:t>pour tirer 5 charrues</a:t>
            </a:r>
          </a:p>
          <a:p>
            <a:endParaRPr lang="fr-FR" sz="1400" dirty="0"/>
          </a:p>
          <a:p>
            <a:r>
              <a:rPr lang="fr-FR" sz="1400" b="1" dirty="0">
                <a:solidFill>
                  <a:srgbClr val="FFFF00"/>
                </a:solidFill>
              </a:rPr>
              <a:t>493 têtes ovines </a:t>
            </a:r>
            <a:r>
              <a:rPr lang="fr-FR" sz="1400" dirty="0">
                <a:sym typeface="Wingdings" panose="05000000000000000000" pitchFamily="2" charset="2"/>
              </a:rPr>
              <a:t> </a:t>
            </a:r>
            <a:r>
              <a:rPr lang="fr-FR" sz="1400" b="1" dirty="0">
                <a:solidFill>
                  <a:srgbClr val="00B0F0"/>
                </a:solidFill>
                <a:sym typeface="Wingdings" panose="05000000000000000000" pitchFamily="2" charset="2"/>
              </a:rPr>
              <a:t>spécialisation lainière</a:t>
            </a:r>
            <a:endParaRPr lang="fr-FR" sz="1400" b="1" dirty="0">
              <a:solidFill>
                <a:srgbClr val="00B0F0"/>
              </a:solidFill>
            </a:endParaRPr>
          </a:p>
        </p:txBody>
      </p:sp>
      <p:sp>
        <p:nvSpPr>
          <p:cNvPr id="19" name="ZoneTexte 18">
            <a:extLst>
              <a:ext uri="{FF2B5EF4-FFF2-40B4-BE49-F238E27FC236}">
                <a16:creationId xmlns:a16="http://schemas.microsoft.com/office/drawing/2014/main" id="{E1B6BA0A-B9D4-8DE7-3F99-D4AC7DA764E3}"/>
              </a:ext>
            </a:extLst>
          </p:cNvPr>
          <p:cNvSpPr txBox="1"/>
          <p:nvPr/>
        </p:nvSpPr>
        <p:spPr>
          <a:xfrm>
            <a:off x="9553434" y="2953578"/>
            <a:ext cx="2468288" cy="1569660"/>
          </a:xfrm>
          <a:prstGeom prst="rect">
            <a:avLst/>
          </a:prstGeom>
          <a:noFill/>
        </p:spPr>
        <p:txBody>
          <a:bodyPr wrap="square" rtlCol="0">
            <a:spAutoFit/>
          </a:bodyPr>
          <a:lstStyle/>
          <a:p>
            <a:r>
              <a:rPr lang="fr-FR" sz="1600" b="1" dirty="0">
                <a:solidFill>
                  <a:srgbClr val="FFFF00"/>
                </a:solidFill>
              </a:rPr>
              <a:t>jachère : 3,85%</a:t>
            </a:r>
          </a:p>
          <a:p>
            <a:r>
              <a:rPr lang="fr-FR" sz="1600" b="1" dirty="0">
                <a:solidFill>
                  <a:srgbClr val="FFFF00"/>
                </a:solidFill>
              </a:rPr>
              <a:t>Blé : 34 %</a:t>
            </a:r>
          </a:p>
          <a:p>
            <a:r>
              <a:rPr lang="fr-FR" sz="1600" b="1" dirty="0">
                <a:solidFill>
                  <a:srgbClr val="FFFF00"/>
                </a:solidFill>
              </a:rPr>
              <a:t>Seigle, avoine, scorion : 50%</a:t>
            </a:r>
          </a:p>
          <a:p>
            <a:r>
              <a:rPr lang="fr-FR" sz="1600" b="1" dirty="0">
                <a:solidFill>
                  <a:srgbClr val="FFFF00"/>
                </a:solidFill>
              </a:rPr>
              <a:t>Légumineuses :8%</a:t>
            </a:r>
          </a:p>
          <a:p>
            <a:r>
              <a:rPr lang="fr-FR" sz="1600" b="1" dirty="0">
                <a:solidFill>
                  <a:srgbClr val="FFFF00"/>
                </a:solidFill>
              </a:rPr>
              <a:t>Foins : 5%</a:t>
            </a:r>
          </a:p>
        </p:txBody>
      </p:sp>
      <p:sp>
        <p:nvSpPr>
          <p:cNvPr id="20" name="ZoneTexte 19">
            <a:extLst>
              <a:ext uri="{FF2B5EF4-FFF2-40B4-BE49-F238E27FC236}">
                <a16:creationId xmlns:a16="http://schemas.microsoft.com/office/drawing/2014/main" id="{F624DB20-AF07-3624-5FE8-600DC82303EA}"/>
              </a:ext>
            </a:extLst>
          </p:cNvPr>
          <p:cNvSpPr txBox="1"/>
          <p:nvPr/>
        </p:nvSpPr>
        <p:spPr>
          <a:xfrm>
            <a:off x="6019799" y="2784301"/>
            <a:ext cx="3996265" cy="338554"/>
          </a:xfrm>
          <a:prstGeom prst="rect">
            <a:avLst/>
          </a:prstGeom>
          <a:noFill/>
        </p:spPr>
        <p:txBody>
          <a:bodyPr wrap="square">
            <a:spAutoFit/>
          </a:bodyPr>
          <a:lstStyle/>
          <a:p>
            <a:pPr algn="ctr"/>
            <a:r>
              <a:rPr lang="fr-FR" sz="1600" kern="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a:t>
            </a:r>
            <a:r>
              <a:rPr lang="fr-FR" sz="16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épartition des terres/type de plantation</a:t>
            </a:r>
            <a:endParaRPr lang="fr-FR" sz="1600" dirty="0">
              <a:solidFill>
                <a:srgbClr val="FF0000"/>
              </a:solidFill>
            </a:endParaRPr>
          </a:p>
        </p:txBody>
      </p:sp>
    </p:spTree>
    <p:extLst>
      <p:ext uri="{BB962C8B-B14F-4D97-AF65-F5344CB8AC3E}">
        <p14:creationId xmlns:p14="http://schemas.microsoft.com/office/powerpoint/2010/main" val="34815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73B0A-8AE6-DD21-4244-80D95FFE7443}"/>
              </a:ext>
            </a:extLst>
          </p:cNvPr>
          <p:cNvSpPr>
            <a:spLocks noGrp="1"/>
          </p:cNvSpPr>
          <p:nvPr>
            <p:ph type="title"/>
          </p:nvPr>
        </p:nvSpPr>
        <p:spPr>
          <a:xfrm>
            <a:off x="2593602" y="624110"/>
            <a:ext cx="8785599" cy="677640"/>
          </a:xfrm>
        </p:spPr>
        <p:txBody>
          <a:bodyPr/>
          <a:lstStyle/>
          <a:p>
            <a:pPr algn="ctr"/>
            <a:r>
              <a:rPr lang="fr-FR" dirty="0"/>
              <a:t>Contexte de l’étude</a:t>
            </a:r>
          </a:p>
        </p:txBody>
      </p:sp>
      <p:sp>
        <p:nvSpPr>
          <p:cNvPr id="3" name="Espace réservé du pied de page 2"/>
          <p:cNvSpPr>
            <a:spLocks noGrp="1"/>
          </p:cNvSpPr>
          <p:nvPr>
            <p:ph type="ftr" sz="quarter" idx="11"/>
          </p:nvPr>
        </p:nvSpPr>
        <p:spPr/>
        <p:txBody>
          <a:bodyPr/>
          <a:lstStyle/>
          <a:p>
            <a:r>
              <a:rPr lang="fr-FR" dirty="0"/>
              <a:t>Laurent NABIAS – Etude Lorenzo Fontes – lnabias@etudelorenzofontes.fr</a:t>
            </a:r>
          </a:p>
        </p:txBody>
      </p:sp>
      <p:sp>
        <p:nvSpPr>
          <p:cNvPr id="4" name="Espace réservé du numéro de diapositive 3"/>
          <p:cNvSpPr>
            <a:spLocks noGrp="1"/>
          </p:cNvSpPr>
          <p:nvPr>
            <p:ph type="sldNum" sz="quarter" idx="12"/>
          </p:nvPr>
        </p:nvSpPr>
        <p:spPr/>
        <p:txBody>
          <a:bodyPr/>
          <a:lstStyle/>
          <a:p>
            <a:fld id="{C213B252-29CF-4C6E-A206-1308E9BF9206}" type="slidenum">
              <a:rPr lang="fr-FR" smtClean="0"/>
              <a:t>2</a:t>
            </a:fld>
            <a:endParaRPr lang="fr-FR" dirty="0"/>
          </a:p>
        </p:txBody>
      </p:sp>
      <p:sp useBgFill="1">
        <p:nvSpPr>
          <p:cNvPr id="5" name="Espace réservé du contenu 4">
            <a:extLst>
              <a:ext uri="{FF2B5EF4-FFF2-40B4-BE49-F238E27FC236}">
                <a16:creationId xmlns:a16="http://schemas.microsoft.com/office/drawing/2014/main" id="{D803B7D0-01F1-0AED-84E2-C1631577F0F7}"/>
              </a:ext>
            </a:extLst>
          </p:cNvPr>
          <p:cNvSpPr>
            <a:spLocks noGrp="1"/>
          </p:cNvSpPr>
          <p:nvPr>
            <p:ph idx="1"/>
          </p:nvPr>
        </p:nvSpPr>
        <p:spPr>
          <a:xfrm>
            <a:off x="1568450" y="1301749"/>
            <a:ext cx="9810751" cy="4892107"/>
          </a:xfrm>
        </p:spPr>
        <p:txBody>
          <a:bodyPr>
            <a:noAutofit/>
          </a:bodyPr>
          <a:lstStyle/>
          <a:p>
            <a:r>
              <a:rPr lang="fr-FR" sz="2000" dirty="0"/>
              <a:t>Etude s’inscrit dans un projet éditorial : les fiches </a:t>
            </a:r>
            <a:r>
              <a:rPr lang="fr-FR" sz="2000" dirty="0" err="1"/>
              <a:t>historio</a:t>
            </a:r>
            <a:r>
              <a:rPr lang="fr-FR" sz="2000" dirty="0"/>
              <a:t>-généalogiques</a:t>
            </a:r>
          </a:p>
          <a:p>
            <a:r>
              <a:rPr lang="fr-FR" sz="2000" dirty="0">
                <a:sym typeface="Wingdings" panose="05000000000000000000" pitchFamily="2" charset="2"/>
              </a:rPr>
              <a:t>expliquer les origines et la méthode de recherche:	</a:t>
            </a:r>
          </a:p>
          <a:p>
            <a:pPr lvl="1"/>
            <a:r>
              <a:rPr lang="fr-FR" sz="2000" dirty="0">
                <a:sym typeface="Wingdings" panose="05000000000000000000" pitchFamily="2" charset="2"/>
              </a:rPr>
              <a:t>Comment utiliser des sources généalogiques pour approfondir l’histoire d’un individu ou complexe le contexte dans lequel il vit et interagit</a:t>
            </a:r>
          </a:p>
          <a:p>
            <a:pPr lvl="1"/>
            <a:r>
              <a:rPr lang="fr-FR" sz="2000" dirty="0"/>
              <a:t>Se demander si certaines sources généalogiques peuvent servir la recherche en histoire.</a:t>
            </a:r>
          </a:p>
          <a:p>
            <a:r>
              <a:rPr lang="fr-FR" sz="2000" dirty="0"/>
              <a:t>Une première fiche existe déjà à l’état de brouillon sur la </a:t>
            </a:r>
            <a:r>
              <a:rPr lang="fr-FR" sz="2000" b="1" dirty="0"/>
              <a:t>généalogie en Préhistoire </a:t>
            </a:r>
            <a:r>
              <a:rPr lang="fr-FR" sz="2000" dirty="0"/>
              <a:t>: manquent des autorisations de publication des milieux de la recherche pour la publication</a:t>
            </a:r>
          </a:p>
          <a:p>
            <a:r>
              <a:rPr lang="fr-FR" sz="2000" dirty="0"/>
              <a:t>Nouvelle thématique en cours d’exploration </a:t>
            </a:r>
            <a:r>
              <a:rPr lang="fr-FR" sz="2000" dirty="0">
                <a:sym typeface="Wingdings" panose="05000000000000000000" pitchFamily="2" charset="2"/>
              </a:rPr>
              <a:t> la Révolution industrielle à travers les déclarations de succession. </a:t>
            </a:r>
          </a:p>
          <a:p>
            <a:r>
              <a:rPr lang="fr-FR" sz="2000" b="1" dirty="0">
                <a:sym typeface="Wingdings" panose="05000000000000000000" pitchFamily="2" charset="2"/>
              </a:rPr>
              <a:t>Ce n’est pas une phase aboutie, plutôt des propositions de pistes de réflexion.</a:t>
            </a:r>
          </a:p>
          <a:p>
            <a:pPr lvl="1"/>
            <a:endParaRPr lang="fr-FR" sz="2400" dirty="0"/>
          </a:p>
        </p:txBody>
      </p:sp>
    </p:spTree>
    <p:extLst>
      <p:ext uri="{BB962C8B-B14F-4D97-AF65-F5344CB8AC3E}">
        <p14:creationId xmlns:p14="http://schemas.microsoft.com/office/powerpoint/2010/main" val="865168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BFE45-2702-99AB-3303-8AE48A2100A9}"/>
              </a:ext>
            </a:extLst>
          </p:cNvPr>
          <p:cNvSpPr>
            <a:spLocks noGrp="1"/>
          </p:cNvSpPr>
          <p:nvPr>
            <p:ph type="title"/>
          </p:nvPr>
        </p:nvSpPr>
        <p:spPr>
          <a:xfrm>
            <a:off x="1990726" y="624110"/>
            <a:ext cx="9820274" cy="671290"/>
          </a:xfrm>
        </p:spPr>
        <p:txBody>
          <a:bodyPr>
            <a:normAutofit fontScale="90000"/>
          </a:bodyPr>
          <a:lstStyle/>
          <a:p>
            <a:pPr algn="ctr"/>
            <a:r>
              <a:rPr lang="fr-FR" dirty="0"/>
              <a:t>CAS D’ETUDE : LES FERMIERS PAYEN (1765) (2)</a:t>
            </a:r>
          </a:p>
        </p:txBody>
      </p:sp>
      <p:sp>
        <p:nvSpPr>
          <p:cNvPr id="3" name="Espace réservé du contenu 2">
            <a:extLst>
              <a:ext uri="{FF2B5EF4-FFF2-40B4-BE49-F238E27FC236}">
                <a16:creationId xmlns:a16="http://schemas.microsoft.com/office/drawing/2014/main" id="{77AD1987-B537-A8EA-92C1-ACC137481D17}"/>
              </a:ext>
            </a:extLst>
          </p:cNvPr>
          <p:cNvSpPr>
            <a:spLocks noGrp="1"/>
          </p:cNvSpPr>
          <p:nvPr>
            <p:ph idx="1"/>
          </p:nvPr>
        </p:nvSpPr>
        <p:spPr>
          <a:xfrm>
            <a:off x="981075" y="1227667"/>
            <a:ext cx="10896599" cy="5260162"/>
          </a:xfrm>
        </p:spPr>
        <p:txBody>
          <a:bodyPr>
            <a:normAutofit/>
          </a:bodyPr>
          <a:lstStyle/>
          <a:p>
            <a:r>
              <a:rPr lang="fr-FR" b="1" dirty="0"/>
              <a:t>La révolution agricole : Augmentation des rendements</a:t>
            </a:r>
          </a:p>
          <a:p>
            <a:pPr lvl="1"/>
            <a:r>
              <a:rPr lang="fr-FR" dirty="0"/>
              <a:t>Sole de Blé à 33%, sole de printemps supérieur à 33% (50%), jachère très faible, 3,85%.</a:t>
            </a:r>
          </a:p>
          <a:p>
            <a:pPr lvl="1"/>
            <a:r>
              <a:rPr lang="fr-FR" dirty="0"/>
              <a:t>Des pois, fèves et lentilles, donc des légumineuses pour 7.6%</a:t>
            </a:r>
            <a:endParaRPr lang="fr-FR" dirty="0">
              <a:sym typeface="Wingdings" panose="05000000000000000000" pitchFamily="2" charset="2"/>
            </a:endParaRPr>
          </a:p>
          <a:p>
            <a:pPr lvl="1"/>
            <a:r>
              <a:rPr lang="fr-FR" dirty="0"/>
              <a:t>Des prairies artificielles alimentées par le foin, du sainfoin (pour les chevaux), du foin à trèfle (5% du sol)</a:t>
            </a:r>
            <a:r>
              <a:rPr lang="fr-FR" dirty="0">
                <a:sym typeface="Wingdings" panose="05000000000000000000" pitchFamily="2" charset="2"/>
              </a:rPr>
              <a:t> </a:t>
            </a:r>
            <a:r>
              <a:rPr lang="fr-FR" dirty="0"/>
              <a:t>La présence très importante de plantes fourragères pour nourrir/entretenir un troupeau important</a:t>
            </a:r>
            <a:r>
              <a:rPr lang="fr-FR" dirty="0">
                <a:sym typeface="Wingdings" panose="05000000000000000000" pitchFamily="2" charset="2"/>
              </a:rPr>
              <a:t> </a:t>
            </a:r>
            <a:r>
              <a:rPr lang="fr-FR" dirty="0"/>
              <a:t>beaucoup de fumier </a:t>
            </a:r>
            <a:r>
              <a:rPr lang="fr-FR" dirty="0">
                <a:sym typeface="Wingdings" panose="05000000000000000000" pitchFamily="2" charset="2"/>
              </a:rPr>
              <a:t> </a:t>
            </a:r>
            <a:r>
              <a:rPr lang="fr-FR" dirty="0"/>
              <a:t>augmentation des rendements agricoles </a:t>
            </a:r>
          </a:p>
          <a:p>
            <a:pPr lvl="1"/>
            <a:r>
              <a:rPr lang="fr-FR" dirty="0"/>
              <a:t>Le rendement des terres est tellement bon que 85% des terres sont consacrées à la céréaliculture, dont une partie, l’orge, est réservée à l’alimentation des chevaux d’après l’inventaire. </a:t>
            </a:r>
          </a:p>
          <a:p>
            <a:pPr marL="457200" lvl="1" indent="0">
              <a:buNone/>
            </a:pPr>
            <a:endParaRPr lang="fr-FR" dirty="0"/>
          </a:p>
          <a:p>
            <a:r>
              <a:rPr lang="fr-FR" b="1" dirty="0"/>
              <a:t>La révolution agricole : une amélioration des techniques</a:t>
            </a:r>
          </a:p>
          <a:p>
            <a:pPr lvl="1"/>
            <a:r>
              <a:rPr lang="fr-FR" dirty="0"/>
              <a:t>Inventaire du matériel d’exploitation : techniques agricoles de labour : les charrues à versoir, plus lourdes car tractées par 4 chevaux, et qui labourent donc le sol plus profond, </a:t>
            </a:r>
          </a:p>
          <a:p>
            <a:pPr lvl="1"/>
            <a:r>
              <a:rPr lang="fr-FR" dirty="0">
                <a:latin typeface="+mj-lt"/>
              </a:rPr>
              <a:t>des herses en fer.</a:t>
            </a:r>
          </a:p>
          <a:p>
            <a:pPr lvl="1"/>
            <a:r>
              <a:rPr lang="fr-FR" altLang="fr-FR" dirty="0">
                <a:latin typeface="+mj-lt"/>
              </a:rPr>
              <a:t>Matériel agricole complet : bêches, outils de mesure, stockage et transformation des produits.</a:t>
            </a:r>
          </a:p>
          <a:p>
            <a:endParaRPr lang="fr-FR" dirty="0"/>
          </a:p>
        </p:txBody>
      </p:sp>
      <p:sp>
        <p:nvSpPr>
          <p:cNvPr id="4" name="Espace réservé du pied de page 3">
            <a:extLst>
              <a:ext uri="{FF2B5EF4-FFF2-40B4-BE49-F238E27FC236}">
                <a16:creationId xmlns:a16="http://schemas.microsoft.com/office/drawing/2014/main" id="{6A2EED10-B025-0AE0-80A0-534E4A76FF1B}"/>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49BE5CE1-A33E-62DB-1B64-6048A1A6631E}"/>
              </a:ext>
            </a:extLst>
          </p:cNvPr>
          <p:cNvSpPr>
            <a:spLocks noGrp="1"/>
          </p:cNvSpPr>
          <p:nvPr>
            <p:ph type="sldNum" sz="quarter" idx="12"/>
          </p:nvPr>
        </p:nvSpPr>
        <p:spPr/>
        <p:txBody>
          <a:bodyPr/>
          <a:lstStyle/>
          <a:p>
            <a:fld id="{298692CC-F012-4C4D-9BF0-92E61341A6A0}" type="slidenum">
              <a:rPr lang="fr-FR" smtClean="0"/>
              <a:t>20</a:t>
            </a:fld>
            <a:endParaRPr lang="fr-FR" dirty="0"/>
          </a:p>
        </p:txBody>
      </p:sp>
    </p:spTree>
    <p:extLst>
      <p:ext uri="{BB962C8B-B14F-4D97-AF65-F5344CB8AC3E}">
        <p14:creationId xmlns:p14="http://schemas.microsoft.com/office/powerpoint/2010/main" val="280463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547EC-376D-1D6C-9429-E176842F35FD}"/>
              </a:ext>
            </a:extLst>
          </p:cNvPr>
          <p:cNvSpPr>
            <a:spLocks noGrp="1"/>
          </p:cNvSpPr>
          <p:nvPr>
            <p:ph type="title"/>
          </p:nvPr>
        </p:nvSpPr>
        <p:spPr>
          <a:xfrm>
            <a:off x="1871134" y="624110"/>
            <a:ext cx="10244666" cy="1280890"/>
          </a:xfrm>
        </p:spPr>
        <p:txBody>
          <a:bodyPr>
            <a:normAutofit fontScale="90000"/>
          </a:bodyPr>
          <a:lstStyle/>
          <a:p>
            <a:r>
              <a:rPr lang="fr-FR" altLang="fr-FR" b="1" dirty="0">
                <a:solidFill>
                  <a:schemeClr val="tx1"/>
                </a:solidFill>
                <a:latin typeface="var(--font-fk-grotesk)"/>
              </a:rPr>
              <a:t>Équipement et aisance d’une grande ferme du XVIIIe siècle</a:t>
            </a:r>
            <a:br>
              <a:rPr lang="fr-FR" altLang="fr-FR" b="1" dirty="0">
                <a:solidFill>
                  <a:schemeClr val="tx1"/>
                </a:solidFill>
                <a:latin typeface="var(--font-fk-grotesk)"/>
              </a:rPr>
            </a:br>
            <a:endParaRPr lang="fr-FR" dirty="0"/>
          </a:p>
        </p:txBody>
      </p:sp>
      <p:sp>
        <p:nvSpPr>
          <p:cNvPr id="6" name="Rectangle 1">
            <a:extLst>
              <a:ext uri="{FF2B5EF4-FFF2-40B4-BE49-F238E27FC236}">
                <a16:creationId xmlns:a16="http://schemas.microsoft.com/office/drawing/2014/main" id="{C1B07AF5-A4DD-CF53-7347-5204F540783A}"/>
              </a:ext>
            </a:extLst>
          </p:cNvPr>
          <p:cNvSpPr>
            <a:spLocks noGrp="1" noChangeArrowheads="1"/>
          </p:cNvSpPr>
          <p:nvPr>
            <p:ph idx="1"/>
          </p:nvPr>
        </p:nvSpPr>
        <p:spPr bwMode="auto">
          <a:xfrm>
            <a:off x="1183438" y="1131392"/>
            <a:ext cx="10651067"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dirty="0">
                <a:latin typeface="var(--font-fk-grotesk-neue)"/>
              </a:rPr>
              <a:t>Des nouveaux produits de consommation</a:t>
            </a:r>
          </a:p>
          <a:p>
            <a:pPr lvl="1" defTabSz="914400">
              <a:buClrTx/>
              <a:buFont typeface="Wingdings" panose="05000000000000000000" pitchFamily="2" charset="2"/>
              <a:buChar char="v"/>
            </a:pPr>
            <a:r>
              <a:rPr kumimoji="0" lang="fr-FR" altLang="fr-FR" sz="1800" b="0" i="0" u="none" strike="noStrike" cap="none" normalizeH="0" baseline="0" dirty="0">
                <a:ln>
                  <a:noFill/>
                </a:ln>
                <a:solidFill>
                  <a:schemeClr val="tx1"/>
                </a:solidFill>
                <a:effectLst/>
                <a:latin typeface="var(--font-fk-grotesk-neue)"/>
              </a:rPr>
              <a:t>Cuisine et fabrication : fournil à pain, grande batterie de cuisine, ustensiles raffinés (faïence, cuivre, étain) et service à thé/café.</a:t>
            </a:r>
          </a:p>
          <a:p>
            <a:pPr lvl="1" defTabSz="914400">
              <a:buClrTx/>
              <a:buFont typeface="Wingdings" panose="05000000000000000000" pitchFamily="2" charset="2"/>
              <a:buChar char="v"/>
            </a:pPr>
            <a:r>
              <a:rPr kumimoji="0" lang="fr-FR" altLang="fr-FR" sz="1800" b="0" i="0" u="none" strike="noStrike" cap="none" normalizeH="0" baseline="0" dirty="0">
                <a:ln>
                  <a:noFill/>
                </a:ln>
                <a:solidFill>
                  <a:schemeClr val="tx1"/>
                </a:solidFill>
                <a:effectLst/>
                <a:latin typeface="var(--font-fk-grotesk-neue)"/>
              </a:rPr>
              <a:t>Mobilier abondant et de qualité : meubles en chêne, literie luxueuse, linge de maison varié.</a:t>
            </a:r>
          </a:p>
          <a:p>
            <a:pPr lvl="1" defTabSz="914400">
              <a:buClrTx/>
              <a:buFont typeface="Wingdings" panose="05000000000000000000" pitchFamily="2" charset="2"/>
              <a:buChar char="v"/>
            </a:pPr>
            <a:r>
              <a:rPr kumimoji="0" lang="fr-FR" altLang="fr-FR" sz="1800" b="0" i="0" u="none" strike="noStrike" cap="none" normalizeH="0" baseline="0" dirty="0">
                <a:ln>
                  <a:noFill/>
                </a:ln>
                <a:solidFill>
                  <a:schemeClr val="tx1"/>
                </a:solidFill>
                <a:effectLst/>
                <a:latin typeface="var(--font-fk-grotesk-neue)"/>
              </a:rPr>
              <a:t>Autres équipements : miroir, argenterie, vaisselle précieuse, rouet, brasserie annexe.</a:t>
            </a:r>
          </a:p>
          <a:p>
            <a:pPr lvl="1" defTabSz="914400">
              <a:buClrTx/>
              <a:buFont typeface="Wingdings" panose="05000000000000000000" pitchFamily="2" charset="2"/>
              <a:buChar char="v"/>
            </a:pPr>
            <a:r>
              <a:rPr kumimoji="0" lang="fr-FR" altLang="fr-FR" sz="1800" b="0" i="0" u="none" strike="noStrike" cap="none" normalizeH="0" baseline="0" dirty="0">
                <a:ln>
                  <a:noFill/>
                </a:ln>
                <a:solidFill>
                  <a:schemeClr val="tx1"/>
                </a:solidFill>
                <a:effectLst/>
                <a:latin typeface="var(--font-fk-grotesk-neue)"/>
              </a:rPr>
              <a:t>Marqueurs de notabilité : diversité et nombre des biens, matériaux de valeur, confort domestique et services.</a:t>
            </a:r>
          </a:p>
          <a:p>
            <a:pPr lvl="1" defTabSz="914400">
              <a:buClrTx/>
              <a:buFont typeface="Wingdings" panose="05000000000000000000" pitchFamily="2" charset="2"/>
              <a:buChar char="v"/>
            </a:pPr>
            <a:endParaRPr kumimoji="0" lang="fr-FR" altLang="fr-FR" b="0" i="0" u="none" strike="noStrike" cap="none" normalizeH="0" baseline="0" dirty="0">
              <a:ln>
                <a:noFill/>
              </a:ln>
              <a:solidFill>
                <a:schemeClr val="tx1"/>
              </a:solidFill>
              <a:effectLst/>
              <a:latin typeface="var(--font-fk-grotesk-neue)"/>
            </a:endParaRPr>
          </a:p>
          <a:p>
            <a:pPr defTabSz="914400" fontAlgn="ctr">
              <a:buClrTx/>
            </a:pPr>
            <a:r>
              <a:rPr kumimoji="0" lang="fr-FR" altLang="fr-FR" sz="2000" b="1" i="0" u="none" strike="noStrike" cap="none" normalizeH="0" baseline="0" dirty="0">
                <a:ln>
                  <a:noFill/>
                </a:ln>
                <a:solidFill>
                  <a:schemeClr val="tx1"/>
                </a:solidFill>
                <a:effectLst/>
                <a:latin typeface="var(--font-fk-grotesk-neue)"/>
              </a:rPr>
              <a:t>Un statut social </a:t>
            </a:r>
          </a:p>
          <a:p>
            <a:pPr lvl="1" defTabSz="914400" fontAlgn="ctr">
              <a:buClrTx/>
            </a:pPr>
            <a:r>
              <a:rPr lang="fr-FR" altLang="fr-FR" sz="1800" dirty="0">
                <a:latin typeface="var(--font-fk-grotesk-neue)"/>
              </a:rPr>
              <a:t>Une </a:t>
            </a:r>
            <a:r>
              <a:rPr kumimoji="0" lang="fr-FR" altLang="fr-FR" sz="1800" b="0" i="0" u="none" strike="noStrike" cap="none" normalizeH="0" baseline="0" dirty="0">
                <a:ln>
                  <a:noFill/>
                </a:ln>
                <a:solidFill>
                  <a:schemeClr val="tx1"/>
                </a:solidFill>
                <a:effectLst/>
                <a:latin typeface="var(--font-fk-grotesk-neue)"/>
              </a:rPr>
              <a:t>grande propriété (&gt;150 ha), dépendances, excédents agricoles et nombreuses domestiques</a:t>
            </a:r>
          </a:p>
          <a:p>
            <a:pPr defTabSz="914400" fontAlgn="ctr">
              <a:buClrTx/>
            </a:pPr>
            <a:endParaRPr lang="fr-FR" altLang="fr-FR" dirty="0">
              <a:latin typeface="var(--font-fk-grotesk-neue)"/>
            </a:endParaRPr>
          </a:p>
          <a:p>
            <a:pPr lvl="1" defTabSz="914400" fontAlgn="ctr">
              <a:buClrTx/>
            </a:pPr>
            <a:r>
              <a:rPr lang="fr-FR" altLang="fr-FR" sz="1800" dirty="0">
                <a:latin typeface="var(--font-fk-grotesk-neue)"/>
              </a:rPr>
              <a:t>Les Payen, fonctions locales influentes de lieutenant et bailli, avec leur grand troupeau de moutons et leur positionnement social </a:t>
            </a:r>
            <a:r>
              <a:rPr lang="fr-FR" altLang="fr-FR" sz="1800" dirty="0">
                <a:latin typeface="var(--font-fk-grotesk-neue)"/>
                <a:sym typeface="Wingdings" panose="05000000000000000000" pitchFamily="2" charset="2"/>
              </a:rPr>
              <a:t>une exploitation domestique de laine en grande quantité (très gros cheptel de moutons) et une possibilité de le commercialiser.</a:t>
            </a:r>
            <a:endParaRPr kumimoji="0" lang="fr-FR" altLang="fr-FR" sz="1800" b="0" i="0" u="none" strike="noStrike" cap="none" normalizeH="0" baseline="0" dirty="0">
              <a:ln>
                <a:noFill/>
              </a:ln>
              <a:solidFill>
                <a:schemeClr val="tx1"/>
              </a:solidFill>
              <a:effectLst/>
              <a:latin typeface="var(--font-fk-grotesk-neue)"/>
            </a:endParaRPr>
          </a:p>
          <a:p>
            <a:pPr lvl="1" defTabSz="914400" fontAlgn="ctr">
              <a:buClrTx/>
            </a:pPr>
            <a:r>
              <a:rPr kumimoji="0" lang="fr-FR" altLang="fr-FR" sz="1800" b="0" i="0" u="none" strike="noStrike" cap="none" normalizeH="0" baseline="0" dirty="0">
                <a:ln>
                  <a:noFill/>
                </a:ln>
                <a:solidFill>
                  <a:schemeClr val="tx1"/>
                </a:solidFill>
                <a:effectLst/>
                <a:latin typeface="var(--font-fk-grotesk-neue)"/>
              </a:rPr>
              <a:t>Les Payen sont des « coqs de village », figures dominantes économiquement et politiquement dans le monde rural.</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4" name="Espace réservé du pied de page 3">
            <a:extLst>
              <a:ext uri="{FF2B5EF4-FFF2-40B4-BE49-F238E27FC236}">
                <a16:creationId xmlns:a16="http://schemas.microsoft.com/office/drawing/2014/main" id="{27E7871F-A8BF-5826-5A8D-637574B135DF}"/>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B75A89FE-10AF-598B-CBAE-679EC381479F}"/>
              </a:ext>
            </a:extLst>
          </p:cNvPr>
          <p:cNvSpPr>
            <a:spLocks noGrp="1"/>
          </p:cNvSpPr>
          <p:nvPr>
            <p:ph type="sldNum" sz="quarter" idx="12"/>
          </p:nvPr>
        </p:nvSpPr>
        <p:spPr/>
        <p:txBody>
          <a:bodyPr/>
          <a:lstStyle/>
          <a:p>
            <a:fld id="{298692CC-F012-4C4D-9BF0-92E61341A6A0}" type="slidenum">
              <a:rPr lang="fr-FR" smtClean="0"/>
              <a:t>21</a:t>
            </a:fld>
            <a:endParaRPr lang="fr-FR" dirty="0"/>
          </a:p>
        </p:txBody>
      </p:sp>
    </p:spTree>
    <p:extLst>
      <p:ext uri="{BB962C8B-B14F-4D97-AF65-F5344CB8AC3E}">
        <p14:creationId xmlns:p14="http://schemas.microsoft.com/office/powerpoint/2010/main" val="3296473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B5AC7AD-05C1-6091-03D0-7D1BDBEA3632}"/>
              </a:ext>
            </a:extLst>
          </p:cNvPr>
          <p:cNvSpPr>
            <a:spLocks noGrp="1"/>
          </p:cNvSpPr>
          <p:nvPr>
            <p:ph type="title"/>
          </p:nvPr>
        </p:nvSpPr>
        <p:spPr>
          <a:xfrm>
            <a:off x="2593600" y="624110"/>
            <a:ext cx="8785600" cy="771553"/>
          </a:xfrm>
        </p:spPr>
        <p:txBody>
          <a:bodyPr/>
          <a:lstStyle/>
          <a:p>
            <a:r>
              <a:rPr lang="fr-FR" b="1" dirty="0">
                <a:solidFill>
                  <a:srgbClr val="FF0000"/>
                </a:solidFill>
              </a:rPr>
              <a:t>LA REVOLUTION DES TRANSPORTS</a:t>
            </a:r>
          </a:p>
        </p:txBody>
      </p:sp>
      <p:sp>
        <p:nvSpPr>
          <p:cNvPr id="4" name="Espace réservé du pied de page 3">
            <a:extLst>
              <a:ext uri="{FF2B5EF4-FFF2-40B4-BE49-F238E27FC236}">
                <a16:creationId xmlns:a16="http://schemas.microsoft.com/office/drawing/2014/main" id="{E4E6D33E-25D6-01FB-7115-A75EB8386AD2}"/>
              </a:ext>
            </a:extLst>
          </p:cNvPr>
          <p:cNvSpPr>
            <a:spLocks noGrp="1"/>
          </p:cNvSpPr>
          <p:nvPr>
            <p:ph type="ftr" sz="quarter" idx="11"/>
          </p:nvPr>
        </p:nvSpPr>
        <p:spPr>
          <a:xfrm>
            <a:off x="1830161" y="6493197"/>
            <a:ext cx="8215648" cy="267045"/>
          </a:xfrm>
        </p:spPr>
        <p:txBody>
          <a:bodyPr/>
          <a:lstStyle/>
          <a:p>
            <a:r>
              <a:rPr lang="fr-FR" dirty="0">
                <a:solidFill>
                  <a:schemeClr val="bg1"/>
                </a:solidFill>
              </a:rPr>
              <a:t>Laurent NABIAS – Etude Lorenzo Fontes – lnabias@etudelorenzofontes.fr</a:t>
            </a:r>
          </a:p>
        </p:txBody>
      </p:sp>
      <p:sp>
        <p:nvSpPr>
          <p:cNvPr id="5" name="Espace réservé du numéro de diapositive 4">
            <a:extLst>
              <a:ext uri="{FF2B5EF4-FFF2-40B4-BE49-F238E27FC236}">
                <a16:creationId xmlns:a16="http://schemas.microsoft.com/office/drawing/2014/main" id="{F39BB285-E5B2-1D86-00F3-149D2DD54E9A}"/>
              </a:ext>
            </a:extLst>
          </p:cNvPr>
          <p:cNvSpPr>
            <a:spLocks noGrp="1"/>
          </p:cNvSpPr>
          <p:nvPr>
            <p:ph type="sldNum" sz="quarter" idx="12"/>
          </p:nvPr>
        </p:nvSpPr>
        <p:spPr/>
        <p:txBody>
          <a:bodyPr/>
          <a:lstStyle/>
          <a:p>
            <a:fld id="{298692CC-F012-4C4D-9BF0-92E61341A6A0}" type="slidenum">
              <a:rPr lang="fr-FR" smtClean="0"/>
              <a:t>22</a:t>
            </a:fld>
            <a:endParaRPr lang="fr-FR" dirty="0"/>
          </a:p>
        </p:txBody>
      </p:sp>
    </p:spTree>
    <p:extLst>
      <p:ext uri="{BB962C8B-B14F-4D97-AF65-F5344CB8AC3E}">
        <p14:creationId xmlns:p14="http://schemas.microsoft.com/office/powerpoint/2010/main" val="68877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804EA-D1ED-693E-2B1C-FD1DB44BBFF8}"/>
              </a:ext>
            </a:extLst>
          </p:cNvPr>
          <p:cNvSpPr>
            <a:spLocks noGrp="1"/>
          </p:cNvSpPr>
          <p:nvPr>
            <p:ph type="title"/>
          </p:nvPr>
        </p:nvSpPr>
        <p:spPr/>
        <p:txBody>
          <a:bodyPr>
            <a:normAutofit/>
          </a:bodyPr>
          <a:lstStyle/>
          <a:p>
            <a:r>
              <a:rPr lang="fr-FR" b="1" dirty="0"/>
              <a:t>Première industrialisation : Emile Boistel</a:t>
            </a:r>
          </a:p>
        </p:txBody>
      </p:sp>
      <p:sp useBgFill="1">
        <p:nvSpPr>
          <p:cNvPr id="3" name="Espace réservé du contenu 2">
            <a:extLst>
              <a:ext uri="{FF2B5EF4-FFF2-40B4-BE49-F238E27FC236}">
                <a16:creationId xmlns:a16="http://schemas.microsoft.com/office/drawing/2014/main" id="{242729D9-C437-50C0-F3CB-CEAC5D57ECDE}"/>
              </a:ext>
            </a:extLst>
          </p:cNvPr>
          <p:cNvSpPr>
            <a:spLocks noGrp="1"/>
          </p:cNvSpPr>
          <p:nvPr>
            <p:ph sz="half" idx="1"/>
          </p:nvPr>
        </p:nvSpPr>
        <p:spPr>
          <a:xfrm>
            <a:off x="336645" y="1433678"/>
            <a:ext cx="5809397" cy="5299218"/>
          </a:xfrm>
        </p:spPr>
        <p:txBody>
          <a:bodyPr>
            <a:normAutofit fontScale="62500" lnSpcReduction="20000"/>
          </a:bodyPr>
          <a:lstStyle/>
          <a:p>
            <a:r>
              <a:rPr lang="fr-FR" b="1" dirty="0"/>
              <a:t>🔍</a:t>
            </a:r>
            <a:r>
              <a:rPr lang="fr-FR" sz="2900" b="1" dirty="0"/>
              <a:t> Méthode de recherche</a:t>
            </a:r>
          </a:p>
          <a:p>
            <a:pPr lvl="1"/>
            <a:r>
              <a:rPr lang="fr-FR" sz="2600" b="1" dirty="0"/>
              <a:t>Source :</a:t>
            </a:r>
            <a:r>
              <a:rPr lang="fr-FR" sz="2600" dirty="0"/>
              <a:t> Table de succession, Bureau Paris 6</a:t>
            </a:r>
            <a:r>
              <a:rPr lang="fr-FR" sz="2600" baseline="30000" dirty="0"/>
              <a:t>e</a:t>
            </a:r>
            <a:r>
              <a:rPr lang="fr-FR" sz="2600" dirty="0"/>
              <a:t>, Déclaration n° 980, 5 </a:t>
            </a:r>
            <a:r>
              <a:rPr lang="fr-FR" sz="2600" b="1" dirty="0"/>
              <a:t>novembre 1903</a:t>
            </a:r>
          </a:p>
          <a:p>
            <a:pPr lvl="1"/>
            <a:r>
              <a:rPr lang="fr-FR" sz="2600" b="1" dirty="0"/>
              <a:t>Patrimoine :</a:t>
            </a:r>
            <a:r>
              <a:rPr lang="fr-FR" sz="2600" dirty="0"/>
              <a:t> </a:t>
            </a:r>
            <a:r>
              <a:rPr lang="fr-FR" sz="2600" b="1" dirty="0">
                <a:solidFill>
                  <a:srgbClr val="00B0F0"/>
                </a:solidFill>
              </a:rPr>
              <a:t>79 854 francs </a:t>
            </a:r>
            <a:r>
              <a:rPr lang="fr-FR" sz="2600" dirty="0"/>
              <a:t>(bourgeoisie rentière) : 45% transports, 25% investissements étrangers</a:t>
            </a:r>
          </a:p>
          <a:p>
            <a:r>
              <a:rPr lang="fr-FR" b="1" dirty="0"/>
              <a:t>📊 </a:t>
            </a:r>
            <a:r>
              <a:rPr lang="fr-FR" sz="2900" b="1" dirty="0"/>
              <a:t>Techniques d'exploitation développées</a:t>
            </a:r>
          </a:p>
          <a:p>
            <a:pPr lvl="1"/>
            <a:r>
              <a:rPr lang="fr-FR" sz="2200" b="1" dirty="0"/>
              <a:t>Identification des entreprises : </a:t>
            </a:r>
          </a:p>
          <a:p>
            <a:pPr lvl="2"/>
            <a:r>
              <a:rPr lang="fr-FR" sz="2600" b="1" dirty="0"/>
              <a:t>45% : Compagnies ferroviaires :</a:t>
            </a:r>
            <a:r>
              <a:rPr lang="fr-FR" sz="2600" dirty="0"/>
              <a:t> </a:t>
            </a:r>
            <a:r>
              <a:rPr lang="fr-FR" sz="2600" dirty="0" err="1"/>
              <a:t>PLM</a:t>
            </a:r>
            <a:r>
              <a:rPr lang="fr-FR" sz="2600" dirty="0"/>
              <a:t>, Nord, Ouest, Midi</a:t>
            </a:r>
            <a:r>
              <a:rPr lang="fr-FR" sz="2600" dirty="0">
                <a:sym typeface="Wingdings" panose="05000000000000000000" pitchFamily="2" charset="2"/>
              </a:rPr>
              <a:t> Révolution des transports ferroviaires</a:t>
            </a:r>
            <a:endParaRPr lang="fr-FR" sz="2600" dirty="0"/>
          </a:p>
          <a:p>
            <a:pPr lvl="2"/>
            <a:r>
              <a:rPr lang="fr-FR" sz="2600" b="1" dirty="0"/>
              <a:t>25% : Finance moderne :</a:t>
            </a:r>
            <a:r>
              <a:rPr lang="fr-FR" sz="2600" dirty="0"/>
              <a:t> Société Générale, Comptoir d'Escompte</a:t>
            </a:r>
            <a:r>
              <a:rPr lang="fr-FR" sz="2600" dirty="0">
                <a:sym typeface="Wingdings" panose="05000000000000000000" pitchFamily="2" charset="2"/>
              </a:rPr>
              <a:t> Développement bancaire</a:t>
            </a:r>
            <a:endParaRPr lang="fr-FR" sz="2600" dirty="0"/>
          </a:p>
          <a:p>
            <a:pPr lvl="2"/>
            <a:r>
              <a:rPr lang="fr-FR" sz="2600" b="1" dirty="0"/>
              <a:t>25% : Grandes infrastructures à l’International :</a:t>
            </a:r>
            <a:r>
              <a:rPr lang="fr-FR" sz="2600" dirty="0"/>
              <a:t> expansion capitaliste française : Europe centrale : Autriche, Péninsule ibérique : Espagne, Empire ottoman : Égypte (canal de Suez), Balkans : Roumanie</a:t>
            </a:r>
          </a:p>
          <a:p>
            <a:pPr lvl="2"/>
            <a:r>
              <a:rPr lang="fr-FR" sz="2600" b="1" dirty="0"/>
              <a:t>20% immobilier urbain, obligations ville de Paris </a:t>
            </a:r>
            <a:r>
              <a:rPr lang="fr-FR" sz="2600" dirty="0">
                <a:sym typeface="Wingdings" panose="05000000000000000000" pitchFamily="2" charset="2"/>
              </a:rPr>
              <a:t>travaux d’Haussmann, urbanisation bourgeoise</a:t>
            </a:r>
            <a:endParaRPr lang="fr-FR" sz="2600" dirty="0"/>
          </a:p>
          <a:p>
            <a:endParaRPr lang="fr-FR" dirty="0"/>
          </a:p>
        </p:txBody>
      </p:sp>
      <p:pic>
        <p:nvPicPr>
          <p:cNvPr id="12" name="Espace réservé du contenu 11">
            <a:extLst>
              <a:ext uri="{FF2B5EF4-FFF2-40B4-BE49-F238E27FC236}">
                <a16:creationId xmlns:a16="http://schemas.microsoft.com/office/drawing/2014/main" id="{217ABACA-9044-0787-CF87-89F843C9B2AE}"/>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512055" y="1193506"/>
            <a:ext cx="4949031" cy="5195457"/>
          </a:xfrm>
          <a:prstGeom prst="rect">
            <a:avLst/>
          </a:prstGeom>
        </p:spPr>
      </p:pic>
      <p:sp>
        <p:nvSpPr>
          <p:cNvPr id="4" name="Espace réservé du pied de page 3">
            <a:extLst>
              <a:ext uri="{FF2B5EF4-FFF2-40B4-BE49-F238E27FC236}">
                <a16:creationId xmlns:a16="http://schemas.microsoft.com/office/drawing/2014/main" id="{52379BA5-5DB8-2084-0CF9-7BAF7D1A639C}"/>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0051E5CC-5535-6536-F1FF-6481EF34EFCB}"/>
              </a:ext>
            </a:extLst>
          </p:cNvPr>
          <p:cNvSpPr>
            <a:spLocks noGrp="1"/>
          </p:cNvSpPr>
          <p:nvPr>
            <p:ph type="sldNum" sz="quarter" idx="12"/>
          </p:nvPr>
        </p:nvSpPr>
        <p:spPr/>
        <p:txBody>
          <a:bodyPr/>
          <a:lstStyle/>
          <a:p>
            <a:fld id="{298692CC-F012-4C4D-9BF0-92E61341A6A0}" type="slidenum">
              <a:rPr lang="fr-FR" smtClean="0"/>
              <a:t>23</a:t>
            </a:fld>
            <a:endParaRPr lang="fr-FR" dirty="0"/>
          </a:p>
        </p:txBody>
      </p:sp>
    </p:spTree>
    <p:extLst>
      <p:ext uri="{BB962C8B-B14F-4D97-AF65-F5344CB8AC3E}">
        <p14:creationId xmlns:p14="http://schemas.microsoft.com/office/powerpoint/2010/main" val="18117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F61A-45C1-F600-2322-734475655C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0419EB-320A-846A-8F0B-823577FF856E}"/>
              </a:ext>
            </a:extLst>
          </p:cNvPr>
          <p:cNvSpPr>
            <a:spLocks noGrp="1"/>
          </p:cNvSpPr>
          <p:nvPr>
            <p:ph type="title"/>
          </p:nvPr>
        </p:nvSpPr>
        <p:spPr/>
        <p:txBody>
          <a:bodyPr>
            <a:normAutofit fontScale="90000"/>
          </a:bodyPr>
          <a:lstStyle/>
          <a:p>
            <a:r>
              <a:rPr lang="fr-FR" altLang="fr-FR" b="1" dirty="0">
                <a:solidFill>
                  <a:schemeClr val="tx1"/>
                </a:solidFill>
                <a:latin typeface="var(--font-fk-grotesk)"/>
              </a:rPr>
              <a:t>La deuxième révolution industrielle : 1880-1918</a:t>
            </a:r>
            <a:br>
              <a:rPr lang="fr-FR" altLang="fr-FR" b="1" dirty="0">
                <a:solidFill>
                  <a:schemeClr val="tx1"/>
                </a:solidFill>
                <a:latin typeface="var(--font-fk-grotesk)"/>
              </a:rPr>
            </a:br>
            <a:endParaRPr lang="fr-FR" dirty="0"/>
          </a:p>
        </p:txBody>
      </p:sp>
      <p:sp>
        <p:nvSpPr>
          <p:cNvPr id="3" name="Espace réservé du contenu 2">
            <a:extLst>
              <a:ext uri="{FF2B5EF4-FFF2-40B4-BE49-F238E27FC236}">
                <a16:creationId xmlns:a16="http://schemas.microsoft.com/office/drawing/2014/main" id="{3BE0143E-AAB1-D2F6-87E2-F41D74C04D37}"/>
              </a:ext>
            </a:extLst>
          </p:cNvPr>
          <p:cNvSpPr>
            <a:spLocks noGrp="1"/>
          </p:cNvSpPr>
          <p:nvPr>
            <p:ph idx="1"/>
          </p:nvPr>
        </p:nvSpPr>
        <p:spPr>
          <a:xfrm>
            <a:off x="1461608" y="1371600"/>
            <a:ext cx="10340925" cy="4539622"/>
          </a:xfrm>
        </p:spPr>
        <p:txBody>
          <a:bodyPr/>
          <a:lstStyle/>
          <a:p>
            <a:r>
              <a:rPr lang="fr-FR" b="1" dirty="0"/>
              <a:t>Dynamisme et innovations</a:t>
            </a:r>
          </a:p>
          <a:p>
            <a:pPr lvl="1"/>
            <a:r>
              <a:rPr lang="fr-FR" dirty="0"/>
              <a:t>Apparition de nouvelles sources et formes d’énergie : </a:t>
            </a:r>
          </a:p>
          <a:p>
            <a:pPr lvl="2"/>
            <a:r>
              <a:rPr lang="fr-FR" dirty="0"/>
              <a:t>le pétrole et l’électricité qui commencent à relayer le couple charbon-vapeur</a:t>
            </a:r>
          </a:p>
          <a:p>
            <a:pPr lvl="2"/>
            <a:r>
              <a:rPr lang="fr-FR" dirty="0"/>
              <a:t>L’électricité devient une énergie de masse : elle permet la création de nombreux appareils comme la lampe à incandescence et le développement de compagnies d’électricité. </a:t>
            </a:r>
          </a:p>
          <a:p>
            <a:pPr lvl="2"/>
            <a:r>
              <a:rPr lang="fr-FR" dirty="0"/>
              <a:t>Le pétrole, avec le moteur à combustion interne, révolutionne l’automobile, l’aviation et les moyens de transport. </a:t>
            </a:r>
          </a:p>
          <a:p>
            <a:pPr lvl="2"/>
            <a:r>
              <a:rPr lang="fr-FR" dirty="0"/>
              <a:t>Le gaz complète le panel des énergies industrielles et domestiques</a:t>
            </a:r>
          </a:p>
          <a:p>
            <a:pPr lvl="1"/>
            <a:endParaRPr lang="fr-FR" dirty="0"/>
          </a:p>
        </p:txBody>
      </p:sp>
      <p:sp>
        <p:nvSpPr>
          <p:cNvPr id="4" name="Espace réservé du pied de page 3">
            <a:extLst>
              <a:ext uri="{FF2B5EF4-FFF2-40B4-BE49-F238E27FC236}">
                <a16:creationId xmlns:a16="http://schemas.microsoft.com/office/drawing/2014/main" id="{7446398D-2485-F0E5-6936-245E66A10655}"/>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4BAD6E50-DBFA-5FD4-10CC-0F4D2BBCF69B}"/>
              </a:ext>
            </a:extLst>
          </p:cNvPr>
          <p:cNvSpPr>
            <a:spLocks noGrp="1"/>
          </p:cNvSpPr>
          <p:nvPr>
            <p:ph type="sldNum" sz="quarter" idx="12"/>
          </p:nvPr>
        </p:nvSpPr>
        <p:spPr/>
        <p:txBody>
          <a:bodyPr/>
          <a:lstStyle/>
          <a:p>
            <a:fld id="{298692CC-F012-4C4D-9BF0-92E61341A6A0}" type="slidenum">
              <a:rPr lang="fr-FR" smtClean="0"/>
              <a:t>24</a:t>
            </a:fld>
            <a:endParaRPr lang="fr-FR" dirty="0"/>
          </a:p>
        </p:txBody>
      </p:sp>
    </p:spTree>
    <p:extLst>
      <p:ext uri="{BB962C8B-B14F-4D97-AF65-F5344CB8AC3E}">
        <p14:creationId xmlns:p14="http://schemas.microsoft.com/office/powerpoint/2010/main" val="162703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FD22E-1F9C-4822-32B7-551A45FBEA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326D9A0-3058-12CE-BA0F-B1A5BA020CE8}"/>
              </a:ext>
            </a:extLst>
          </p:cNvPr>
          <p:cNvSpPr>
            <a:spLocks noGrp="1"/>
          </p:cNvSpPr>
          <p:nvPr>
            <p:ph type="title"/>
          </p:nvPr>
        </p:nvSpPr>
        <p:spPr>
          <a:xfrm>
            <a:off x="1862667" y="624110"/>
            <a:ext cx="10477499" cy="780033"/>
          </a:xfrm>
        </p:spPr>
        <p:txBody>
          <a:bodyPr>
            <a:noAutofit/>
          </a:bodyPr>
          <a:lstStyle/>
          <a:p>
            <a:pPr algn="ctr"/>
            <a:r>
              <a:rPr lang="fr-FR" sz="2400" b="1" dirty="0"/>
              <a:t>L’Accélération « années folles »  : l’émergence des secteurs industriels modernes</a:t>
            </a:r>
          </a:p>
        </p:txBody>
      </p:sp>
      <p:pic>
        <p:nvPicPr>
          <p:cNvPr id="8" name="Espace réservé du contenu 7">
            <a:extLst>
              <a:ext uri="{FF2B5EF4-FFF2-40B4-BE49-F238E27FC236}">
                <a16:creationId xmlns:a16="http://schemas.microsoft.com/office/drawing/2014/main" id="{FF284117-8F81-8DDE-09A4-5A1F27422FE1}"/>
              </a:ext>
            </a:extLst>
          </p:cNvPr>
          <p:cNvPicPr>
            <a:picLocks noGrp="1" noChangeAspect="1"/>
          </p:cNvPicPr>
          <p:nvPr>
            <p:ph idx="1"/>
          </p:nvPr>
        </p:nvPicPr>
        <p:blipFill>
          <a:blip r:embed="rId2"/>
          <a:stretch>
            <a:fillRect/>
          </a:stretch>
        </p:blipFill>
        <p:spPr>
          <a:xfrm>
            <a:off x="424636" y="1779198"/>
            <a:ext cx="3600058" cy="4220965"/>
          </a:xfrm>
          <a:prstGeom prst="rect">
            <a:avLst/>
          </a:prstGeom>
        </p:spPr>
      </p:pic>
      <p:sp>
        <p:nvSpPr>
          <p:cNvPr id="4" name="Espace réservé du pied de page 3">
            <a:extLst>
              <a:ext uri="{FF2B5EF4-FFF2-40B4-BE49-F238E27FC236}">
                <a16:creationId xmlns:a16="http://schemas.microsoft.com/office/drawing/2014/main" id="{D2D49798-9EF6-7BBA-A61E-F989317F051D}"/>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2E7656C3-E143-6786-4177-3182AFE8D13F}"/>
              </a:ext>
            </a:extLst>
          </p:cNvPr>
          <p:cNvSpPr>
            <a:spLocks noGrp="1"/>
          </p:cNvSpPr>
          <p:nvPr>
            <p:ph type="sldNum" sz="quarter" idx="12"/>
          </p:nvPr>
        </p:nvSpPr>
        <p:spPr/>
        <p:txBody>
          <a:bodyPr/>
          <a:lstStyle/>
          <a:p>
            <a:fld id="{298692CC-F012-4C4D-9BF0-92E61341A6A0}" type="slidenum">
              <a:rPr lang="fr-FR" smtClean="0"/>
              <a:t>25</a:t>
            </a:fld>
            <a:endParaRPr lang="fr-FR" dirty="0"/>
          </a:p>
        </p:txBody>
      </p:sp>
      <p:pic>
        <p:nvPicPr>
          <p:cNvPr id="16" name="Espace réservé du contenu 15">
            <a:extLst>
              <a:ext uri="{FF2B5EF4-FFF2-40B4-BE49-F238E27FC236}">
                <a16:creationId xmlns:a16="http://schemas.microsoft.com/office/drawing/2014/main" id="{4A86F4FF-4BB0-ADCB-383F-9690FDB2B491}"/>
              </a:ext>
            </a:extLst>
          </p:cNvPr>
          <p:cNvPicPr>
            <a:picLocks noGrp="1" noChangeAspect="1"/>
          </p:cNvPicPr>
          <p:nvPr>
            <p:ph sz="half" idx="4294967295"/>
          </p:nvPr>
        </p:nvPicPr>
        <p:blipFill>
          <a:blip r:embed="rId3"/>
          <a:srcRect r="22031"/>
          <a:stretch>
            <a:fillRect/>
          </a:stretch>
        </p:blipFill>
        <p:spPr>
          <a:xfrm>
            <a:off x="8665578" y="1506308"/>
            <a:ext cx="3289355" cy="4753816"/>
          </a:xfrm>
          <a:prstGeom prst="rect">
            <a:avLst/>
          </a:prstGeom>
        </p:spPr>
      </p:pic>
      <p:sp useBgFill="1">
        <p:nvSpPr>
          <p:cNvPr id="10" name="Espace réservé du contenu 5">
            <a:extLst>
              <a:ext uri="{FF2B5EF4-FFF2-40B4-BE49-F238E27FC236}">
                <a16:creationId xmlns:a16="http://schemas.microsoft.com/office/drawing/2014/main" id="{B5591F86-CC95-A721-D302-212F411405DA}"/>
              </a:ext>
            </a:extLst>
          </p:cNvPr>
          <p:cNvSpPr txBox="1">
            <a:spLocks/>
          </p:cNvSpPr>
          <p:nvPr/>
        </p:nvSpPr>
        <p:spPr>
          <a:xfrm>
            <a:off x="3856567" y="1439333"/>
            <a:ext cx="4809011" cy="5223369"/>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200" dirty="0"/>
              <a:t>Le portefeuille de </a:t>
            </a:r>
            <a:r>
              <a:rPr lang="fr-FR" sz="2200" b="1" dirty="0"/>
              <a:t>Léontine Vallée (1923) </a:t>
            </a:r>
            <a:r>
              <a:rPr lang="fr-FR" sz="2200" dirty="0"/>
              <a:t>: innovation absente en 1903 : </a:t>
            </a:r>
            <a:r>
              <a:rPr lang="fr-FR" sz="2200" b="1" dirty="0"/>
              <a:t>l'investissement massif dans le secteur électrique</a:t>
            </a:r>
            <a:r>
              <a:rPr lang="fr-FR" sz="2200" dirty="0"/>
              <a:t>. </a:t>
            </a:r>
          </a:p>
          <a:p>
            <a:pPr>
              <a:buFont typeface="Wingdings" panose="05000000000000000000" pitchFamily="2" charset="2"/>
              <a:buChar char="v"/>
            </a:pPr>
            <a:r>
              <a:rPr lang="fr-FR" sz="2200" b="1" dirty="0"/>
              <a:t>23 965 francs (4,5%) </a:t>
            </a:r>
            <a:r>
              <a:rPr lang="fr-FR" sz="2200" dirty="0"/>
              <a:t>investis dans diverses entreprises électriques (Énergie Électrique du Nord, Union Électricité, Chantiers et ateliers de la Gironde)</a:t>
            </a:r>
          </a:p>
          <a:p>
            <a:pPr>
              <a:buFont typeface="Wingdings" panose="05000000000000000000" pitchFamily="2" charset="2"/>
              <a:buChar char="v"/>
            </a:pPr>
            <a:r>
              <a:rPr lang="fr-FR" sz="2200" dirty="0">
                <a:sym typeface="Wingdings" panose="05000000000000000000" pitchFamily="2" charset="2"/>
              </a:rPr>
              <a:t> </a:t>
            </a:r>
            <a:r>
              <a:rPr lang="fr-FR" sz="2200" dirty="0"/>
              <a:t>la </a:t>
            </a:r>
            <a:r>
              <a:rPr lang="fr-FR" sz="2200" b="1" dirty="0"/>
              <a:t>"deuxième révolution industrielle"</a:t>
            </a:r>
            <a:r>
              <a:rPr lang="fr-FR" sz="2200" dirty="0"/>
              <a:t> qui transforme la France des années 1920, l'électricité devient </a:t>
            </a:r>
            <a:r>
              <a:rPr lang="fr-FR" sz="2200" b="1" dirty="0"/>
              <a:t>le moteur de la modernisation industrielle</a:t>
            </a:r>
            <a:r>
              <a:rPr lang="fr-FR" sz="2200" dirty="0"/>
              <a:t>.</a:t>
            </a:r>
            <a:r>
              <a:rPr lang="fr-FR" sz="2200" u="sng" baseline="30000" dirty="0"/>
              <a:t>[</a:t>
            </a:r>
          </a:p>
          <a:p>
            <a:pPr>
              <a:buFont typeface="Wingdings" panose="05000000000000000000" pitchFamily="2" charset="2"/>
              <a:buChar char="v"/>
            </a:pPr>
            <a:r>
              <a:rPr lang="fr-FR" sz="2200" dirty="0"/>
              <a:t>Présence également dans les </a:t>
            </a:r>
            <a:r>
              <a:rPr lang="fr-FR" sz="2200" b="1" dirty="0"/>
              <a:t>groupes métallurgiques</a:t>
            </a:r>
          </a:p>
          <a:p>
            <a:pPr>
              <a:buFont typeface="Wingdings" panose="05000000000000000000" pitchFamily="2" charset="2"/>
              <a:buChar char="v"/>
            </a:pPr>
            <a:r>
              <a:rPr lang="fr-FR" sz="2200" dirty="0"/>
              <a:t>Cette électrification massive? investissements dans la métallurgie </a:t>
            </a:r>
            <a:r>
              <a:rPr lang="fr-FR" sz="2200" dirty="0">
                <a:sym typeface="Wingdings" panose="05000000000000000000" pitchFamily="2" charset="2"/>
              </a:rPr>
              <a:t>b</a:t>
            </a:r>
            <a:r>
              <a:rPr lang="fr-FR" sz="2200" dirty="0"/>
              <a:t>esoins de la </a:t>
            </a:r>
            <a:r>
              <a:rPr lang="fr-FR" sz="2200" b="1" dirty="0"/>
              <a:t>reconstruction post-guerre</a:t>
            </a:r>
            <a:r>
              <a:rPr lang="fr-FR" sz="2200" dirty="0"/>
              <a:t> </a:t>
            </a:r>
            <a:endParaRPr lang="fr-FR" sz="2200" b="1" dirty="0"/>
          </a:p>
          <a:p>
            <a:pPr>
              <a:buFont typeface="Wingdings" panose="05000000000000000000" pitchFamily="2" charset="2"/>
              <a:buChar char="Ø"/>
            </a:pPr>
            <a:r>
              <a:rPr lang="fr-FR" sz="2200" b="1" dirty="0"/>
              <a:t>La modernisation du transport et des communications</a:t>
            </a:r>
          </a:p>
          <a:p>
            <a:pPr>
              <a:buFont typeface="Wingdings" panose="05000000000000000000" pitchFamily="2" charset="2"/>
              <a:buChar char="v"/>
            </a:pPr>
            <a:r>
              <a:rPr lang="fr-FR" sz="2100" dirty="0"/>
              <a:t>Les investissements ferroviaires : une part moindre qu'en 1903 (10,9% contre 14,3%)</a:t>
            </a:r>
            <a:r>
              <a:rPr lang="fr-FR" sz="2100" dirty="0">
                <a:sym typeface="Wingdings" panose="05000000000000000000" pitchFamily="2" charset="2"/>
              </a:rPr>
              <a:t> </a:t>
            </a:r>
            <a:r>
              <a:rPr lang="fr-FR" sz="2100" b="1" dirty="0"/>
              <a:t>maturité du réseau français</a:t>
            </a:r>
            <a:r>
              <a:rPr lang="fr-FR" sz="2100" dirty="0"/>
              <a:t>. </a:t>
            </a:r>
          </a:p>
          <a:p>
            <a:pPr>
              <a:buFont typeface="Wingdings" panose="05000000000000000000" pitchFamily="2" charset="2"/>
              <a:buChar char="v"/>
            </a:pPr>
            <a:r>
              <a:rPr lang="fr-FR" sz="2100" b="1" dirty="0"/>
              <a:t>Actions des grandes compagnies </a:t>
            </a:r>
            <a:r>
              <a:rPr lang="fr-FR" sz="2100" dirty="0"/>
              <a:t>- PLM, Nord, Ouest, Midi - atteignent des cours élevés (1 436 francs pour le Nord, 895 francs pour le Midi) : rentabilité du rail</a:t>
            </a:r>
          </a:p>
          <a:p>
            <a:pPr>
              <a:buFont typeface="Wingdings" panose="05000000000000000000" pitchFamily="2" charset="2"/>
              <a:buChar char="v"/>
            </a:pPr>
            <a:r>
              <a:rPr lang="fr-FR" sz="2100" dirty="0"/>
              <a:t>L'innovation remarquable : diversification vers de </a:t>
            </a:r>
            <a:r>
              <a:rPr lang="fr-FR" sz="2100" b="1" dirty="0"/>
              <a:t>nouveaux modes de transport</a:t>
            </a:r>
            <a:r>
              <a:rPr lang="fr-FR" sz="2100" dirty="0"/>
              <a:t> : CGM (14 985 francs) et Compagnie de Navigation Sud Atlantique </a:t>
            </a:r>
            <a:r>
              <a:rPr lang="fr-FR" sz="2100" dirty="0">
                <a:sym typeface="Wingdings" panose="05000000000000000000" pitchFamily="2" charset="2"/>
              </a:rPr>
              <a:t></a:t>
            </a:r>
            <a:r>
              <a:rPr lang="fr-FR" sz="2100" dirty="0"/>
              <a:t> l'expansion maritime française, essor du </a:t>
            </a:r>
            <a:r>
              <a:rPr lang="fr-FR" sz="2100" b="1" dirty="0"/>
              <a:t>commerce international</a:t>
            </a:r>
            <a:endParaRPr lang="fr-FR" sz="2100" dirty="0"/>
          </a:p>
        </p:txBody>
      </p:sp>
    </p:spTree>
    <p:extLst>
      <p:ext uri="{BB962C8B-B14F-4D97-AF65-F5344CB8AC3E}">
        <p14:creationId xmlns:p14="http://schemas.microsoft.com/office/powerpoint/2010/main" val="100638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A938-5C43-BF87-10E2-91BA31ADF9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C2D329-9B81-30C5-6B0C-C29A46FAC928}"/>
              </a:ext>
            </a:extLst>
          </p:cNvPr>
          <p:cNvSpPr>
            <a:spLocks noGrp="1"/>
          </p:cNvSpPr>
          <p:nvPr>
            <p:ph type="title"/>
          </p:nvPr>
        </p:nvSpPr>
        <p:spPr/>
        <p:txBody>
          <a:bodyPr>
            <a:noAutofit/>
          </a:bodyPr>
          <a:lstStyle/>
          <a:p>
            <a:pPr algn="ctr"/>
            <a:r>
              <a:rPr lang="fr-FR" sz="2800" b="1" dirty="0"/>
              <a:t>L’Accélération  : l’émergence des secteurs industriels modernes des « années folles »</a:t>
            </a:r>
          </a:p>
        </p:txBody>
      </p:sp>
      <p:sp>
        <p:nvSpPr>
          <p:cNvPr id="4" name="Espace réservé du pied de page 3">
            <a:extLst>
              <a:ext uri="{FF2B5EF4-FFF2-40B4-BE49-F238E27FC236}">
                <a16:creationId xmlns:a16="http://schemas.microsoft.com/office/drawing/2014/main" id="{2331EA24-CF44-E6E7-13A8-2CE5C409F262}"/>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AAAF11FE-7E07-129E-D6E8-DDE368E5FD45}"/>
              </a:ext>
            </a:extLst>
          </p:cNvPr>
          <p:cNvSpPr>
            <a:spLocks noGrp="1"/>
          </p:cNvSpPr>
          <p:nvPr>
            <p:ph type="sldNum" sz="quarter" idx="12"/>
          </p:nvPr>
        </p:nvSpPr>
        <p:spPr/>
        <p:txBody>
          <a:bodyPr/>
          <a:lstStyle/>
          <a:p>
            <a:fld id="{298692CC-F012-4C4D-9BF0-92E61341A6A0}" type="slidenum">
              <a:rPr lang="fr-FR" smtClean="0"/>
              <a:t>26</a:t>
            </a:fld>
            <a:endParaRPr lang="fr-FR" dirty="0"/>
          </a:p>
        </p:txBody>
      </p:sp>
      <p:sp>
        <p:nvSpPr>
          <p:cNvPr id="10" name="Espace réservé du contenu 5">
            <a:extLst>
              <a:ext uri="{FF2B5EF4-FFF2-40B4-BE49-F238E27FC236}">
                <a16:creationId xmlns:a16="http://schemas.microsoft.com/office/drawing/2014/main" id="{8F14B127-C7E8-1AC5-71B9-4B66713E8F75}"/>
              </a:ext>
            </a:extLst>
          </p:cNvPr>
          <p:cNvSpPr txBox="1">
            <a:spLocks/>
          </p:cNvSpPr>
          <p:nvPr/>
        </p:nvSpPr>
        <p:spPr>
          <a:xfrm>
            <a:off x="770467" y="1599441"/>
            <a:ext cx="10789473" cy="5090117"/>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b="1" dirty="0"/>
              <a:t>L'essor du système bancaire moderne – Diversification des instruments financiers</a:t>
            </a:r>
            <a:endParaRPr lang="fr-FR" dirty="0"/>
          </a:p>
          <a:p>
            <a:pPr lvl="1">
              <a:buFont typeface="Wingdings" panose="05000000000000000000" pitchFamily="2" charset="2"/>
              <a:buChar char="v"/>
            </a:pPr>
            <a:r>
              <a:rPr lang="fr-FR" sz="1800" dirty="0">
                <a:sym typeface="Wingdings" panose="05000000000000000000" pitchFamily="2" charset="2"/>
              </a:rPr>
              <a:t></a:t>
            </a:r>
            <a:r>
              <a:rPr lang="fr-FR" sz="1800" b="1" dirty="0">
                <a:sym typeface="Wingdings" panose="05000000000000000000" pitchFamily="2" charset="2"/>
              </a:rPr>
              <a:t>Une </a:t>
            </a:r>
            <a:r>
              <a:rPr lang="fr-FR" sz="1800" b="1" dirty="0"/>
              <a:t>transformation profonde du système financier français : </a:t>
            </a:r>
            <a:r>
              <a:rPr lang="fr-FR" sz="1800" dirty="0"/>
              <a:t>58 684 francs dans les banques modernes (Banque de France, Société Générale, Comptoir National d'Escompte) = 11% du patrimoine</a:t>
            </a:r>
          </a:p>
          <a:p>
            <a:pPr lvl="1">
              <a:buFont typeface="Wingdings" panose="05000000000000000000" pitchFamily="2" charset="2"/>
              <a:buChar char="v"/>
            </a:pPr>
            <a:r>
              <a:rPr lang="fr-FR" sz="1800" b="1" dirty="0"/>
              <a:t>Sophistication remarquable des placements</a:t>
            </a:r>
            <a:r>
              <a:rPr lang="fr-FR" sz="1800" dirty="0"/>
              <a:t> : rentes d'État de différentes échéances (3%, 4%, 5%), bons du Trésor, obligations corporatives, actions </a:t>
            </a:r>
            <a:r>
              <a:rPr lang="fr-FR" sz="1800" dirty="0" err="1"/>
              <a:t>diverses</a:t>
            </a:r>
            <a:r>
              <a:rPr lang="fr-FR" sz="1800" dirty="0" err="1">
                <a:sym typeface="Wingdings" panose="05000000000000000000" pitchFamily="2" charset="2"/>
              </a:rPr>
              <a:t></a:t>
            </a:r>
            <a:r>
              <a:rPr lang="fr-FR" sz="1800" dirty="0" err="1"/>
              <a:t>répondre</a:t>
            </a:r>
            <a:r>
              <a:rPr lang="fr-FR" sz="1800" dirty="0"/>
              <a:t> aux besoins variés de financement de l'économie industrielle.</a:t>
            </a:r>
          </a:p>
          <a:p>
            <a:pPr lvl="1">
              <a:buFont typeface="Wingdings" panose="05000000000000000000" pitchFamily="2" charset="2"/>
              <a:buChar char="v"/>
            </a:pPr>
            <a:r>
              <a:rPr lang="fr-FR" sz="1800" dirty="0">
                <a:sym typeface="Wingdings" panose="05000000000000000000" pitchFamily="2" charset="2"/>
              </a:rPr>
              <a:t> Émergence</a:t>
            </a:r>
            <a:r>
              <a:rPr lang="fr-FR" sz="1800" dirty="0"/>
              <a:t> d'un </a:t>
            </a:r>
            <a:r>
              <a:rPr lang="fr-FR" sz="1800" b="1" dirty="0"/>
              <a:t>capitalisme financier sophistiqué : banques de dépôt remplacent progressivement les financements traditionnels</a:t>
            </a:r>
          </a:p>
          <a:p>
            <a:pPr lvl="1">
              <a:buFont typeface="Wingdings" panose="05000000000000000000" pitchFamily="2" charset="2"/>
              <a:buChar char="v"/>
            </a:pPr>
            <a:r>
              <a:rPr lang="fr-FR" sz="1800" dirty="0"/>
              <a:t>Exemple : le Crédit Foncier de France = </a:t>
            </a:r>
            <a:r>
              <a:rPr lang="fr-FR" sz="1800" b="1" dirty="0"/>
              <a:t>acteur central du financement de la reconstruction</a:t>
            </a:r>
            <a:r>
              <a:rPr lang="fr-FR" sz="1800" dirty="0"/>
              <a:t> et de l'urbanisation en 1920 (</a:t>
            </a:r>
            <a:r>
              <a:rPr lang="fr-FR" sz="1800" b="1" dirty="0"/>
              <a:t>travaux d'Haussmann prolongés, </a:t>
            </a:r>
            <a:r>
              <a:rPr lang="fr-FR" sz="1800" dirty="0"/>
              <a:t>modernisation des infrastructures urbaines)</a:t>
            </a:r>
            <a:endParaRPr lang="fr-FR" sz="1800" u="sng" baseline="30000" dirty="0"/>
          </a:p>
          <a:p>
            <a:pPr>
              <a:buFont typeface="Wingdings" panose="05000000000000000000" pitchFamily="2" charset="2"/>
              <a:buChar char="v"/>
            </a:pPr>
            <a:r>
              <a:rPr lang="fr-FR" dirty="0"/>
              <a:t>Les </a:t>
            </a:r>
            <a:r>
              <a:rPr lang="fr-FR" b="1" dirty="0"/>
              <a:t>38 533 francs d'emprunts d'État</a:t>
            </a:r>
            <a:r>
              <a:rPr lang="fr-FR" dirty="0"/>
              <a:t> (7,2% du patrimoine)</a:t>
            </a:r>
            <a:r>
              <a:rPr lang="fr-FR" dirty="0">
                <a:sym typeface="Wingdings" panose="05000000000000000000" pitchFamily="2" charset="2"/>
              </a:rPr>
              <a:t></a:t>
            </a:r>
            <a:r>
              <a:rPr lang="fr-FR" dirty="0"/>
              <a:t>emprunts de reconstruction de 1920-1922 : l'épargne privée finance directement la remise en état du pays. Ces souscriptions patriotiques illustrent la </a:t>
            </a:r>
            <a:r>
              <a:rPr lang="fr-FR" b="1" dirty="0"/>
              <a:t>mobilisation financière civile</a:t>
            </a:r>
            <a:r>
              <a:rPr lang="fr-FR" dirty="0"/>
              <a:t> pour la reconstruction nationale.</a:t>
            </a:r>
          </a:p>
          <a:p>
            <a:r>
              <a:rPr lang="fr-FR" b="1" dirty="0"/>
              <a:t>L'internationalisation du capitalisme français</a:t>
            </a:r>
            <a:endParaRPr lang="fr-FR" dirty="0"/>
          </a:p>
          <a:p>
            <a:pPr lvl="1">
              <a:buFont typeface="Wingdings" panose="05000000000000000000" pitchFamily="2" charset="2"/>
              <a:buChar char="v"/>
            </a:pPr>
            <a:r>
              <a:rPr lang="fr-FR" sz="1800" b="1" dirty="0"/>
              <a:t>internationalisation spectaculaire</a:t>
            </a:r>
            <a:r>
              <a:rPr lang="fr-FR" sz="1800" dirty="0"/>
              <a:t> des placements français. Les </a:t>
            </a:r>
            <a:r>
              <a:rPr lang="fr-FR" sz="1800" b="1" dirty="0"/>
              <a:t>64 231 francs investis à l'étranger</a:t>
            </a:r>
            <a:r>
              <a:rPr lang="fr-FR" sz="1800" dirty="0"/>
              <a:t> (12% du patrimoine) </a:t>
            </a:r>
            <a:r>
              <a:rPr lang="fr-FR" sz="1800" dirty="0">
                <a:sym typeface="Wingdings" panose="05000000000000000000" pitchFamily="2" charset="2"/>
              </a:rPr>
              <a:t></a:t>
            </a:r>
            <a:r>
              <a:rPr lang="fr-FR" sz="1800" dirty="0"/>
              <a:t>expansion du capitalisme français à l’étranger, suivant les </a:t>
            </a:r>
            <a:r>
              <a:rPr lang="fr-FR" sz="1800" b="1" dirty="0"/>
              <a:t>axes d'influence politique et diplomatique</a:t>
            </a:r>
            <a:r>
              <a:rPr lang="fr-FR" sz="1800" dirty="0"/>
              <a:t> de la France.</a:t>
            </a:r>
          </a:p>
          <a:p>
            <a:pPr lvl="1">
              <a:buFont typeface="Wingdings" panose="05000000000000000000" pitchFamily="2" charset="2"/>
              <a:buChar char="v"/>
            </a:pPr>
            <a:r>
              <a:rPr lang="fr-FR" sz="1800" dirty="0"/>
              <a:t>Les investissements européens dominent : Autriche (chemins de fer), Suède (État et crédit hypothécaire), Suisse (assurances). Constitution d'un </a:t>
            </a:r>
            <a:r>
              <a:rPr lang="fr-FR" sz="1800" b="1" dirty="0"/>
              <a:t>espace économique européen</a:t>
            </a:r>
            <a:r>
              <a:rPr lang="fr-FR" sz="1800" dirty="0"/>
              <a:t> en cours où les capitaux français jouent un rôle moteur ?</a:t>
            </a:r>
          </a:p>
          <a:p>
            <a:pPr lvl="1">
              <a:buFont typeface="Wingdings" panose="05000000000000000000" pitchFamily="2" charset="2"/>
              <a:buChar char="v"/>
            </a:pPr>
            <a:r>
              <a:rPr lang="fr-FR" sz="1800" dirty="0"/>
              <a:t>Les obligations austro-hongroises, malgré l'effondrement de l'Empire, conservent leur attractivité, signe de la persistance des réseaux financiers transnationaux.</a:t>
            </a:r>
          </a:p>
          <a:p>
            <a:endParaRPr lang="fr-FR" dirty="0"/>
          </a:p>
        </p:txBody>
      </p:sp>
    </p:spTree>
    <p:extLst>
      <p:ext uri="{BB962C8B-B14F-4D97-AF65-F5344CB8AC3E}">
        <p14:creationId xmlns:p14="http://schemas.microsoft.com/office/powerpoint/2010/main" val="1721113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C7554-62BB-2532-0569-19634D13CD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75218C-0F5F-21E5-2118-7881C92BC0CD}"/>
              </a:ext>
            </a:extLst>
          </p:cNvPr>
          <p:cNvSpPr>
            <a:spLocks noGrp="1"/>
          </p:cNvSpPr>
          <p:nvPr>
            <p:ph type="title"/>
          </p:nvPr>
        </p:nvSpPr>
        <p:spPr>
          <a:xfrm>
            <a:off x="1896533" y="624110"/>
            <a:ext cx="10058399" cy="628957"/>
          </a:xfrm>
        </p:spPr>
        <p:txBody>
          <a:bodyPr>
            <a:noAutofit/>
          </a:bodyPr>
          <a:lstStyle/>
          <a:p>
            <a:pPr algn="ctr"/>
            <a:r>
              <a:rPr lang="fr-FR" sz="2800" b="1" dirty="0"/>
              <a:t>LE PORTEFEUILLE DE MARIA DE NABIAS née FILITIS - 1948</a:t>
            </a:r>
          </a:p>
        </p:txBody>
      </p:sp>
      <p:sp>
        <p:nvSpPr>
          <p:cNvPr id="4" name="Espace réservé du pied de page 3">
            <a:extLst>
              <a:ext uri="{FF2B5EF4-FFF2-40B4-BE49-F238E27FC236}">
                <a16:creationId xmlns:a16="http://schemas.microsoft.com/office/drawing/2014/main" id="{5AAAD043-09B1-5338-F0EA-181138C8E1F3}"/>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FF80A245-C816-7EEC-E2AC-ED163AB57DDC}"/>
              </a:ext>
            </a:extLst>
          </p:cNvPr>
          <p:cNvSpPr>
            <a:spLocks noGrp="1"/>
          </p:cNvSpPr>
          <p:nvPr>
            <p:ph type="sldNum" sz="quarter" idx="12"/>
          </p:nvPr>
        </p:nvSpPr>
        <p:spPr/>
        <p:txBody>
          <a:bodyPr/>
          <a:lstStyle/>
          <a:p>
            <a:fld id="{298692CC-F012-4C4D-9BF0-92E61341A6A0}" type="slidenum">
              <a:rPr lang="fr-FR" smtClean="0"/>
              <a:t>27</a:t>
            </a:fld>
            <a:endParaRPr lang="fr-FR" dirty="0"/>
          </a:p>
        </p:txBody>
      </p:sp>
      <p:sp>
        <p:nvSpPr>
          <p:cNvPr id="10" name="Espace réservé du contenu 5">
            <a:extLst>
              <a:ext uri="{FF2B5EF4-FFF2-40B4-BE49-F238E27FC236}">
                <a16:creationId xmlns:a16="http://schemas.microsoft.com/office/drawing/2014/main" id="{57AEF76B-2717-43E8-A2D1-B40D60F87640}"/>
              </a:ext>
            </a:extLst>
          </p:cNvPr>
          <p:cNvSpPr txBox="1">
            <a:spLocks/>
          </p:cNvSpPr>
          <p:nvPr/>
        </p:nvSpPr>
        <p:spPr>
          <a:xfrm>
            <a:off x="3929298" y="1599441"/>
            <a:ext cx="4736280" cy="506326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sz="2100" dirty="0"/>
          </a:p>
        </p:txBody>
      </p:sp>
      <p:sp useBgFill="1">
        <p:nvSpPr>
          <p:cNvPr id="6" name="Espace réservé du contenu 5">
            <a:extLst>
              <a:ext uri="{FF2B5EF4-FFF2-40B4-BE49-F238E27FC236}">
                <a16:creationId xmlns:a16="http://schemas.microsoft.com/office/drawing/2014/main" id="{28246A2D-3306-DD5B-6D86-F24B7073A387}"/>
              </a:ext>
            </a:extLst>
          </p:cNvPr>
          <p:cNvSpPr>
            <a:spLocks noGrp="1"/>
          </p:cNvSpPr>
          <p:nvPr>
            <p:ph idx="1"/>
          </p:nvPr>
        </p:nvSpPr>
        <p:spPr>
          <a:xfrm>
            <a:off x="520995" y="1312333"/>
            <a:ext cx="7966838" cy="5301118"/>
          </a:xfrm>
        </p:spPr>
        <p:txBody>
          <a:bodyPr>
            <a:normAutofit fontScale="77500" lnSpcReduction="20000"/>
          </a:bodyPr>
          <a:lstStyle/>
          <a:p>
            <a:pPr marL="0" indent="0">
              <a:buNone/>
            </a:pPr>
            <a:r>
              <a:rPr lang="fr-FR" sz="2900" b="1" dirty="0"/>
              <a:t>Portefeuille concentré d'innovations industrielles</a:t>
            </a:r>
          </a:p>
          <a:p>
            <a:pPr>
              <a:buFont typeface="Wingdings" panose="05000000000000000000" pitchFamily="2" charset="2"/>
              <a:buChar char="Ø"/>
            </a:pPr>
            <a:r>
              <a:rPr lang="fr-FR" sz="2900" b="1" dirty="0"/>
              <a:t>La prédominance des industries énergétiques :</a:t>
            </a:r>
          </a:p>
          <a:p>
            <a:pPr lvl="1">
              <a:buFont typeface="Wingdings" panose="05000000000000000000" pitchFamily="2" charset="2"/>
              <a:buChar char="v"/>
            </a:pPr>
            <a:r>
              <a:rPr lang="fr-FR" sz="2300" b="1" dirty="0"/>
              <a:t>Secteurs de pointe :</a:t>
            </a:r>
            <a:r>
              <a:rPr lang="fr-FR" sz="2300" dirty="0"/>
              <a:t> Air Liquide (44% du portefeuille) : symbole de la stratégie d’innovation technologique avec son brevet de </a:t>
            </a:r>
            <a:r>
              <a:rPr lang="fr-FR" sz="2300" b="1" dirty="0"/>
              <a:t>liquéfaction de l’air pour assurer la séparation industrielle des gaz-</a:t>
            </a:r>
            <a:r>
              <a:rPr lang="fr-FR" sz="2300" dirty="0"/>
              <a:t>&gt;empire industrielle : 6eme capitalisation en 1936.</a:t>
            </a:r>
          </a:p>
          <a:p>
            <a:pPr lvl="1">
              <a:buFont typeface="Wingdings" panose="05000000000000000000" pitchFamily="2" charset="2"/>
              <a:buChar char="v"/>
            </a:pPr>
            <a:r>
              <a:rPr lang="fr-FR" sz="2300" b="1" dirty="0"/>
              <a:t>La présence de l’expansion coloniale :</a:t>
            </a:r>
            <a:r>
              <a:rPr lang="fr-FR" sz="2300" dirty="0"/>
              <a:t> </a:t>
            </a:r>
            <a:r>
              <a:rPr lang="fr-FR" sz="2300" b="1" dirty="0"/>
              <a:t>Charbonnages du Tonkin</a:t>
            </a:r>
            <a:r>
              <a:rPr lang="fr-FR" sz="2300" dirty="0"/>
              <a:t>: industrie de l’extraction énergétique française dans les colonies (gisements de houille, en aie de Ha Long, exportation vers le Japon) : très bonne rentabilité des placements coloniaux (500 francs</a:t>
            </a:r>
            <a:r>
              <a:rPr lang="fr-FR" sz="2300" dirty="0">
                <a:sym typeface="Wingdings" panose="05000000000000000000" pitchFamily="2" charset="2"/>
              </a:rPr>
              <a:t>5800 francs en 1930)</a:t>
            </a:r>
            <a:endParaRPr lang="fr-FR" sz="2300" dirty="0"/>
          </a:p>
          <a:p>
            <a:pPr lvl="1">
              <a:buFont typeface="Wingdings" panose="05000000000000000000" pitchFamily="2" charset="2"/>
              <a:buChar char="v"/>
            </a:pPr>
            <a:r>
              <a:rPr lang="fr-FR" sz="2300" b="1" dirty="0"/>
              <a:t>Royal Dutch Shell (1907) </a:t>
            </a:r>
            <a:r>
              <a:rPr lang="fr-FR" sz="2300" dirty="0"/>
              <a:t>: représente la dimension pétrolière, transition énergétique vers les hydrocarbures,</a:t>
            </a:r>
          </a:p>
          <a:p>
            <a:pPr>
              <a:buFont typeface="Wingdings" panose="05000000000000000000" pitchFamily="2" charset="2"/>
              <a:buChar char="Ø"/>
            </a:pPr>
            <a:r>
              <a:rPr lang="fr-FR" sz="2900" b="1" dirty="0">
                <a:solidFill>
                  <a:schemeClr val="tx1"/>
                </a:solidFill>
              </a:rPr>
              <a:t>L'Électrification : Symbole de la Modernité</a:t>
            </a:r>
            <a:endParaRPr lang="fr-FR" sz="2900" dirty="0">
              <a:solidFill>
                <a:schemeClr val="tx1"/>
              </a:solidFill>
            </a:endParaRPr>
          </a:p>
          <a:p>
            <a:pPr lvl="1">
              <a:buFont typeface="Wingdings" panose="05000000000000000000" pitchFamily="2" charset="2"/>
              <a:buChar char="v"/>
            </a:pPr>
            <a:r>
              <a:rPr lang="fr-FR" sz="2000" dirty="0">
                <a:solidFill>
                  <a:schemeClr val="tx1"/>
                </a:solidFill>
              </a:rPr>
              <a:t>La </a:t>
            </a:r>
            <a:r>
              <a:rPr lang="fr-FR" sz="2000" b="1" dirty="0">
                <a:solidFill>
                  <a:schemeClr val="tx1"/>
                </a:solidFill>
              </a:rPr>
              <a:t>Compagnie Générale d'Électricité (1898)</a:t>
            </a:r>
            <a:r>
              <a:rPr lang="fr-FR" sz="2000" dirty="0">
                <a:solidFill>
                  <a:schemeClr val="tx1"/>
                </a:solidFill>
              </a:rPr>
              <a:t> (4 actions, 13 300 francs): enjeu de l'électrification, secteur emblématique de la seconde révolution industrielle, un des acteurs majeurs de l'électrification française,.</a:t>
            </a:r>
          </a:p>
          <a:p>
            <a:endParaRPr lang="fr-FR" dirty="0"/>
          </a:p>
        </p:txBody>
      </p:sp>
      <p:pic>
        <p:nvPicPr>
          <p:cNvPr id="3" name="image-7d629c3c957e35ce73fe30fdc19854b046a4c8ae.png">
            <a:extLst>
              <a:ext uri="{FF2B5EF4-FFF2-40B4-BE49-F238E27FC236}">
                <a16:creationId xmlns:a16="http://schemas.microsoft.com/office/drawing/2014/main" id="{E685F16D-F00C-3A12-7906-324F8E90AEF3}"/>
              </a:ext>
            </a:extLst>
          </p:cNvPr>
          <p:cNvPicPr>
            <a:picLocks/>
          </p:cNvPicPr>
          <p:nvPr/>
        </p:nvPicPr>
        <p:blipFill>
          <a:blip r:embed="rId3" cstate="print"/>
          <a:srcRect l="18087" r="22435"/>
          <a:stretch>
            <a:fillRect/>
          </a:stretch>
        </p:blipFill>
        <p:spPr>
          <a:xfrm>
            <a:off x="8572501" y="2281646"/>
            <a:ext cx="3022600" cy="3362491"/>
          </a:xfrm>
          <a:prstGeom prst="rect">
            <a:avLst/>
          </a:prstGeom>
        </p:spPr>
      </p:pic>
    </p:spTree>
    <p:extLst>
      <p:ext uri="{BB962C8B-B14F-4D97-AF65-F5344CB8AC3E}">
        <p14:creationId xmlns:p14="http://schemas.microsoft.com/office/powerpoint/2010/main" val="2546042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ABA48-57C5-765C-57F6-EE107DAD21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80F953-23A2-CF94-1FF7-DE8361627C09}"/>
              </a:ext>
            </a:extLst>
          </p:cNvPr>
          <p:cNvSpPr>
            <a:spLocks noGrp="1"/>
          </p:cNvSpPr>
          <p:nvPr>
            <p:ph type="title"/>
          </p:nvPr>
        </p:nvSpPr>
        <p:spPr>
          <a:xfrm>
            <a:off x="1896533" y="624110"/>
            <a:ext cx="10058399" cy="628957"/>
          </a:xfrm>
        </p:spPr>
        <p:txBody>
          <a:bodyPr>
            <a:noAutofit/>
          </a:bodyPr>
          <a:lstStyle/>
          <a:p>
            <a:pPr algn="ctr"/>
            <a:r>
              <a:rPr lang="fr-FR" sz="2800" b="1" dirty="0"/>
              <a:t>LE PORTEFEUILLE DE MARIA DE NABIAS née FILITIS - 1948</a:t>
            </a:r>
          </a:p>
        </p:txBody>
      </p:sp>
      <p:sp>
        <p:nvSpPr>
          <p:cNvPr id="4" name="Espace réservé du pied de page 3">
            <a:extLst>
              <a:ext uri="{FF2B5EF4-FFF2-40B4-BE49-F238E27FC236}">
                <a16:creationId xmlns:a16="http://schemas.microsoft.com/office/drawing/2014/main" id="{639B50AD-7364-C5D1-74FA-B7B918BC8A3A}"/>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1713E51B-233B-08F0-72C3-A55D294DD3DD}"/>
              </a:ext>
            </a:extLst>
          </p:cNvPr>
          <p:cNvSpPr>
            <a:spLocks noGrp="1"/>
          </p:cNvSpPr>
          <p:nvPr>
            <p:ph type="sldNum" sz="quarter" idx="12"/>
          </p:nvPr>
        </p:nvSpPr>
        <p:spPr/>
        <p:txBody>
          <a:bodyPr/>
          <a:lstStyle/>
          <a:p>
            <a:fld id="{298692CC-F012-4C4D-9BF0-92E61341A6A0}" type="slidenum">
              <a:rPr lang="fr-FR" smtClean="0"/>
              <a:t>28</a:t>
            </a:fld>
            <a:endParaRPr lang="fr-FR" dirty="0"/>
          </a:p>
        </p:txBody>
      </p:sp>
      <p:sp>
        <p:nvSpPr>
          <p:cNvPr id="10" name="Espace réservé du contenu 5">
            <a:extLst>
              <a:ext uri="{FF2B5EF4-FFF2-40B4-BE49-F238E27FC236}">
                <a16:creationId xmlns:a16="http://schemas.microsoft.com/office/drawing/2014/main" id="{FAD4D6BF-9389-8197-203D-3E62F2D5BBE3}"/>
              </a:ext>
            </a:extLst>
          </p:cNvPr>
          <p:cNvSpPr txBox="1">
            <a:spLocks/>
          </p:cNvSpPr>
          <p:nvPr/>
        </p:nvSpPr>
        <p:spPr>
          <a:xfrm>
            <a:off x="3929298" y="1599441"/>
            <a:ext cx="4736280" cy="506326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sz="2100" dirty="0"/>
          </a:p>
        </p:txBody>
      </p:sp>
      <p:sp useBgFill="1">
        <p:nvSpPr>
          <p:cNvPr id="6" name="Espace réservé du contenu 5">
            <a:extLst>
              <a:ext uri="{FF2B5EF4-FFF2-40B4-BE49-F238E27FC236}">
                <a16:creationId xmlns:a16="http://schemas.microsoft.com/office/drawing/2014/main" id="{8E843075-4054-CD7A-128E-FCF4076EAB3B}"/>
              </a:ext>
            </a:extLst>
          </p:cNvPr>
          <p:cNvSpPr>
            <a:spLocks noGrp="1"/>
          </p:cNvSpPr>
          <p:nvPr>
            <p:ph idx="1"/>
          </p:nvPr>
        </p:nvSpPr>
        <p:spPr>
          <a:xfrm>
            <a:off x="520994" y="1312333"/>
            <a:ext cx="8352541" cy="5301118"/>
          </a:xfrm>
        </p:spPr>
        <p:txBody>
          <a:bodyPr>
            <a:normAutofit fontScale="92500" lnSpcReduction="10000"/>
          </a:bodyPr>
          <a:lstStyle/>
          <a:p>
            <a:r>
              <a:rPr lang="fr-FR" sz="2900" b="1" dirty="0"/>
              <a:t>Portefeuille concentré d'innovation</a:t>
            </a:r>
          </a:p>
          <a:p>
            <a:pPr marL="57150" indent="0">
              <a:buNone/>
            </a:pPr>
            <a:r>
              <a:rPr lang="fr-FR" sz="1600" b="1" dirty="0">
                <a:solidFill>
                  <a:schemeClr val="tx1"/>
                </a:solidFill>
              </a:rPr>
              <a:t>Les Infrastructures de Transport : Le Chemin de Fer Transcontinental</a:t>
            </a:r>
            <a:endParaRPr lang="fr-FR" sz="1600" dirty="0">
              <a:solidFill>
                <a:schemeClr val="tx1"/>
              </a:solidFill>
            </a:endParaRPr>
          </a:p>
          <a:p>
            <a:pPr lvl="1">
              <a:buFont typeface="Wingdings" panose="05000000000000000000" pitchFamily="2" charset="2"/>
              <a:buChar char="v"/>
            </a:pPr>
            <a:r>
              <a:rPr lang="fr-FR" dirty="0">
                <a:solidFill>
                  <a:schemeClr val="tx1"/>
                </a:solidFill>
              </a:rPr>
              <a:t>Participation dans la </a:t>
            </a:r>
            <a:r>
              <a:rPr lang="fr-FR" b="1" dirty="0">
                <a:solidFill>
                  <a:schemeClr val="tx1"/>
                </a:solidFill>
              </a:rPr>
              <a:t>Canadian Pacific</a:t>
            </a:r>
            <a:r>
              <a:rPr lang="fr-FR" dirty="0">
                <a:solidFill>
                  <a:schemeClr val="tx1"/>
                </a:solidFill>
              </a:rPr>
              <a:t> (2 actions, 5 530 francs) : extension internationale des investissements bourgeois français dans les infrastructures ferroviaires. Premier chemin de fer transcontinental du Canada, construit entre 1881 et 1885, le Canadian Pacific. </a:t>
            </a:r>
          </a:p>
          <a:p>
            <a:r>
              <a:rPr lang="fr-FR" sz="1400" b="1" dirty="0"/>
              <a:t>L’industrie lourde et la Métallurgie</a:t>
            </a:r>
          </a:p>
          <a:p>
            <a:pPr lvl="1"/>
            <a:r>
              <a:rPr lang="fr-FR" b="1" dirty="0"/>
              <a:t>Secteur minier et métallurgique : </a:t>
            </a:r>
            <a:r>
              <a:rPr lang="fr-FR" b="1" dirty="0" err="1"/>
              <a:t>Penarroya</a:t>
            </a:r>
            <a:r>
              <a:rPr lang="fr-FR" dirty="0"/>
              <a:t>, un des premiers acteurs mondiaux français des métaux non ferreux</a:t>
            </a:r>
          </a:p>
          <a:p>
            <a:pPr lvl="1"/>
            <a:r>
              <a:rPr lang="fr-FR" b="1" dirty="0"/>
              <a:t>Métaux Alliages blancs </a:t>
            </a:r>
            <a:r>
              <a:rPr lang="fr-FR" dirty="0"/>
              <a:t>: sophistication croissante de la métallurgie française, secteur qui développait </a:t>
            </a:r>
            <a:r>
              <a:rPr lang="fr-FR" b="1" dirty="0"/>
              <a:t>des alliages spécialisés pour répondre aux besoins de l’industrie moderne</a:t>
            </a:r>
            <a:r>
              <a:rPr lang="fr-FR" dirty="0"/>
              <a:t>. </a:t>
            </a:r>
            <a:r>
              <a:rPr lang="fr-FR" b="1" dirty="0"/>
              <a:t>Passage d’une industrie lourde vers une métallurgie de précision.</a:t>
            </a:r>
          </a:p>
          <a:p>
            <a:r>
              <a:rPr lang="fr-FR" sz="1400" b="1" dirty="0">
                <a:solidFill>
                  <a:schemeClr val="tx1"/>
                </a:solidFill>
              </a:rPr>
              <a:t>L'Industrie Chimique et Pharmaceutique</a:t>
            </a:r>
            <a:endParaRPr lang="fr-FR" sz="1400" dirty="0">
              <a:solidFill>
                <a:schemeClr val="tx1"/>
              </a:solidFill>
            </a:endParaRPr>
          </a:p>
          <a:p>
            <a:pPr lvl="1">
              <a:buFont typeface="Wingdings" panose="05000000000000000000" pitchFamily="2" charset="2"/>
              <a:buChar char="v"/>
            </a:pPr>
            <a:r>
              <a:rPr lang="fr-FR" b="1" dirty="0">
                <a:solidFill>
                  <a:schemeClr val="tx1"/>
                </a:solidFill>
              </a:rPr>
              <a:t>Rhône-Poulenc</a:t>
            </a:r>
            <a:r>
              <a:rPr lang="fr-FR" dirty="0">
                <a:solidFill>
                  <a:schemeClr val="tx1"/>
                </a:solidFill>
              </a:rPr>
              <a:t> (30 actions, 40 590 francs) : l’aboutissement de l'industrie chimique française. </a:t>
            </a:r>
          </a:p>
          <a:p>
            <a:pPr lvl="1">
              <a:buFont typeface="Wingdings" panose="05000000000000000000" pitchFamily="2" charset="2"/>
              <a:buChar char="v"/>
            </a:pPr>
            <a:r>
              <a:rPr lang="fr-FR" dirty="0">
                <a:solidFill>
                  <a:schemeClr val="tx1"/>
                </a:solidFill>
              </a:rPr>
              <a:t>Née en 1928 de la fusion entre la Société chimique des Usines du Rhône et les Établissements Poulenc Frères : consolidation de l'industrie chimique française autour des colorants, des produits pharmaceutiques et des matières plastiques.</a:t>
            </a:r>
          </a:p>
        </p:txBody>
      </p:sp>
      <p:pic>
        <p:nvPicPr>
          <p:cNvPr id="3" name="image-7d629c3c957e35ce73fe30fdc19854b046a4c8ae.png">
            <a:extLst>
              <a:ext uri="{FF2B5EF4-FFF2-40B4-BE49-F238E27FC236}">
                <a16:creationId xmlns:a16="http://schemas.microsoft.com/office/drawing/2014/main" id="{4BC359EB-A83F-3674-F872-A352A0FC2C44}"/>
              </a:ext>
            </a:extLst>
          </p:cNvPr>
          <p:cNvPicPr>
            <a:picLocks/>
          </p:cNvPicPr>
          <p:nvPr/>
        </p:nvPicPr>
        <p:blipFill>
          <a:blip r:embed="rId3" cstate="print"/>
          <a:srcRect l="18087" r="22435"/>
          <a:stretch>
            <a:fillRect/>
          </a:stretch>
        </p:blipFill>
        <p:spPr>
          <a:xfrm>
            <a:off x="8873536" y="2281646"/>
            <a:ext cx="3022600" cy="3362491"/>
          </a:xfrm>
          <a:prstGeom prst="rect">
            <a:avLst/>
          </a:prstGeom>
        </p:spPr>
      </p:pic>
    </p:spTree>
    <p:extLst>
      <p:ext uri="{BB962C8B-B14F-4D97-AF65-F5344CB8AC3E}">
        <p14:creationId xmlns:p14="http://schemas.microsoft.com/office/powerpoint/2010/main" val="3673132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95860-D826-BC47-D67E-0AA816BB477D}"/>
              </a:ext>
            </a:extLst>
          </p:cNvPr>
          <p:cNvSpPr>
            <a:spLocks noGrp="1"/>
          </p:cNvSpPr>
          <p:nvPr>
            <p:ph type="title"/>
          </p:nvPr>
        </p:nvSpPr>
        <p:spPr>
          <a:xfrm>
            <a:off x="1802220" y="624110"/>
            <a:ext cx="10154092" cy="579215"/>
          </a:xfrm>
        </p:spPr>
        <p:txBody>
          <a:bodyPr>
            <a:normAutofit fontScale="90000"/>
          </a:bodyPr>
          <a:lstStyle/>
          <a:p>
            <a:r>
              <a:rPr lang="fr-FR" dirty="0"/>
              <a:t>1948-1949 : RECONSTRUCTION ET MODERNISATION</a:t>
            </a:r>
          </a:p>
        </p:txBody>
      </p:sp>
      <p:sp>
        <p:nvSpPr>
          <p:cNvPr id="3" name="Espace réservé du contenu 2">
            <a:extLst>
              <a:ext uri="{FF2B5EF4-FFF2-40B4-BE49-F238E27FC236}">
                <a16:creationId xmlns:a16="http://schemas.microsoft.com/office/drawing/2014/main" id="{3A5B3B84-6E70-C16C-188F-99E1DD4B2A5A}"/>
              </a:ext>
            </a:extLst>
          </p:cNvPr>
          <p:cNvSpPr>
            <a:spLocks noGrp="1"/>
          </p:cNvSpPr>
          <p:nvPr>
            <p:ph idx="1"/>
          </p:nvPr>
        </p:nvSpPr>
        <p:spPr>
          <a:xfrm>
            <a:off x="968376" y="1301751"/>
            <a:ext cx="10839080" cy="5186078"/>
          </a:xfrm>
        </p:spPr>
        <p:txBody>
          <a:bodyPr>
            <a:normAutofit fontScale="77500" lnSpcReduction="20000"/>
          </a:bodyPr>
          <a:lstStyle/>
          <a:p>
            <a:pPr marL="0" indent="0">
              <a:buNone/>
            </a:pPr>
            <a:r>
              <a:rPr lang="fr-FR" b="1" dirty="0">
                <a:solidFill>
                  <a:schemeClr val="tx1"/>
                </a:solidFill>
              </a:rPr>
              <a:t>1948-1949 : stabilisation monétaire et reprise économique, redémarrage de la production industrielle, effort soutenu dès 1945 et par le plan Marshall dès 1948</a:t>
            </a:r>
          </a:p>
          <a:p>
            <a:r>
              <a:rPr lang="fr-FR" b="1" dirty="0">
                <a:solidFill>
                  <a:schemeClr val="tx1"/>
                </a:solidFill>
              </a:rPr>
              <a:t>La Bourse et les Capitaux Privés dans la Reconstruction : Transformation profonde dans l’après-guerre : épargnants français délaissent les valeurs étrangères pour se tourner massivement vers les placements nationaux</a:t>
            </a:r>
            <a:endParaRPr lang="fr-FR" b="1" dirty="0">
              <a:solidFill>
                <a:schemeClr val="tx1"/>
              </a:solidFill>
              <a:sym typeface="Wingdings" panose="05000000000000000000" pitchFamily="2" charset="2"/>
            </a:endParaRPr>
          </a:p>
          <a:p>
            <a:r>
              <a:rPr lang="fr-FR" b="1" dirty="0">
                <a:solidFill>
                  <a:schemeClr val="tx1"/>
                </a:solidFill>
              </a:rPr>
              <a:t>Sociologie de l'Investissement Bourgeois : Entre Tradition et Modernité</a:t>
            </a:r>
            <a:endParaRPr lang="fr-FR" dirty="0">
              <a:solidFill>
                <a:schemeClr val="tx1"/>
              </a:solidFill>
            </a:endParaRPr>
          </a:p>
          <a:p>
            <a:pPr lvl="1">
              <a:buFont typeface="Wingdings" panose="05000000000000000000" pitchFamily="2" charset="2"/>
              <a:buChar char="v"/>
            </a:pPr>
            <a:r>
              <a:rPr lang="fr-FR" sz="1800" dirty="0">
                <a:solidFill>
                  <a:schemeClr val="tx1"/>
                </a:solidFill>
              </a:rPr>
              <a:t>La succession de Mme de Nabias -&gt; évolution de l'aristocratie économique française au XXe siècle.  Déclin aristocratique après 1914 discutables. </a:t>
            </a:r>
          </a:p>
          <a:p>
            <a:pPr lvl="1">
              <a:buFont typeface="Wingdings" panose="05000000000000000000" pitchFamily="2" charset="2"/>
              <a:buChar char="v"/>
            </a:pPr>
            <a:r>
              <a:rPr lang="fr-FR" sz="1800" dirty="0">
                <a:solidFill>
                  <a:schemeClr val="tx1"/>
                </a:solidFill>
              </a:rPr>
              <a:t>Adaptation remarquable de l'élite économique française </a:t>
            </a:r>
            <a:r>
              <a:rPr lang="fr-FR" sz="1800" dirty="0">
                <a:solidFill>
                  <a:schemeClr val="tx1"/>
                </a:solidFill>
                <a:sym typeface="Wingdings" panose="05000000000000000000" pitchFamily="2" charset="2"/>
              </a:rPr>
              <a:t></a:t>
            </a:r>
            <a:r>
              <a:rPr lang="fr-FR" sz="1800" dirty="0">
                <a:solidFill>
                  <a:schemeClr val="tx1"/>
                </a:solidFill>
              </a:rPr>
              <a:t>capacité à identifier les secteurs d'avenir. ? En fait, l</a:t>
            </a:r>
            <a:r>
              <a:rPr lang="fr-FR" sz="1800" b="1" dirty="0">
                <a:solidFill>
                  <a:schemeClr val="tx1"/>
                </a:solidFill>
              </a:rPr>
              <a:t>'économie et l'innovation technologique sont désormais leur champ de bataille</a:t>
            </a:r>
            <a:r>
              <a:rPr lang="fr-FR" sz="1800" dirty="0">
                <a:solidFill>
                  <a:schemeClr val="tx1"/>
                </a:solidFill>
              </a:rPr>
              <a:t>. Noblesse et la grande bourgeoisie ont développé « leur faculté d'assimilation au monde des affaires, ont appris à y réussir » au cours du XXe siècle.</a:t>
            </a:r>
          </a:p>
          <a:p>
            <a:pPr>
              <a:buFont typeface="Wingdings" panose="05000000000000000000" pitchFamily="2" charset="2"/>
              <a:buChar char="v"/>
            </a:pPr>
            <a:r>
              <a:rPr lang="fr-FR" b="1" dirty="0">
                <a:solidFill>
                  <a:schemeClr val="tx1"/>
                </a:solidFill>
              </a:rPr>
              <a:t>Innovation Technologique et Stratégie d'Investissement</a:t>
            </a:r>
            <a:endParaRPr lang="fr-FR" dirty="0">
              <a:solidFill>
                <a:schemeClr val="tx1"/>
              </a:solidFill>
            </a:endParaRPr>
          </a:p>
          <a:p>
            <a:pPr lvl="1"/>
            <a:r>
              <a:rPr lang="fr-FR" b="1" dirty="0">
                <a:solidFill>
                  <a:schemeClr val="tx1"/>
                </a:solidFill>
              </a:rPr>
              <a:t>L'Identification des Secteurs d'Avenir</a:t>
            </a:r>
            <a:endParaRPr lang="fr-FR" dirty="0">
              <a:solidFill>
                <a:schemeClr val="tx1"/>
              </a:solidFill>
            </a:endParaRPr>
          </a:p>
          <a:p>
            <a:r>
              <a:rPr lang="fr-FR" dirty="0">
                <a:solidFill>
                  <a:schemeClr val="tx1"/>
                </a:solidFill>
              </a:rPr>
              <a:t>Composition du portefeuille : </a:t>
            </a:r>
            <a:r>
              <a:rPr lang="fr-FR" b="1" dirty="0">
                <a:solidFill>
                  <a:schemeClr val="tx1"/>
                </a:solidFill>
              </a:rPr>
              <a:t>anticipation des mutations économiques </a:t>
            </a:r>
            <a:r>
              <a:rPr lang="fr-FR" dirty="0">
                <a:solidFill>
                  <a:schemeClr val="tx1"/>
                </a:solidFill>
              </a:rPr>
              <a:t>car chaque participation correspond à un secteur clé de la modernisation industrielle :</a:t>
            </a:r>
          </a:p>
          <a:p>
            <a:r>
              <a:rPr lang="fr-FR" dirty="0">
                <a:solidFill>
                  <a:schemeClr val="tx1"/>
                </a:solidFill>
              </a:rPr>
              <a:t>Cette répartition </a:t>
            </a:r>
            <a:r>
              <a:rPr lang="fr-FR" dirty="0">
                <a:solidFill>
                  <a:schemeClr val="tx1"/>
                </a:solidFill>
                <a:sym typeface="Wingdings" panose="05000000000000000000" pitchFamily="2" charset="2"/>
              </a:rPr>
              <a:t></a:t>
            </a:r>
            <a:r>
              <a:rPr lang="fr-FR" b="1" dirty="0">
                <a:solidFill>
                  <a:schemeClr val="tx1"/>
                </a:solidFill>
              </a:rPr>
              <a:t>compréhension précoce de l'importance stratégique de l'énergie dans l'économie industrielle. </a:t>
            </a:r>
            <a:r>
              <a:rPr lang="fr-FR" dirty="0">
                <a:solidFill>
                  <a:schemeClr val="tx1"/>
                </a:solidFill>
              </a:rPr>
              <a:t>L'investissement massif dans Air Liquide </a:t>
            </a:r>
            <a:r>
              <a:rPr lang="fr-FR" dirty="0">
                <a:solidFill>
                  <a:schemeClr val="tx1"/>
                </a:solidFill>
                <a:sym typeface="Wingdings" panose="05000000000000000000" pitchFamily="2" charset="2"/>
              </a:rPr>
              <a:t> </a:t>
            </a:r>
            <a:r>
              <a:rPr lang="fr-FR" dirty="0">
                <a:solidFill>
                  <a:schemeClr val="tx1"/>
                </a:solidFill>
              </a:rPr>
              <a:t>développement de la soudure industrielle, de la production d'acier et plus tard de l'industrie spatiale.</a:t>
            </a:r>
          </a:p>
          <a:p>
            <a:r>
              <a:rPr lang="fr-FR" b="1" dirty="0">
                <a:solidFill>
                  <a:schemeClr val="tx1"/>
                </a:solidFill>
              </a:rPr>
              <a:t>La Dimension Internationale des Investissements</a:t>
            </a:r>
            <a:endParaRPr lang="fr-FR" dirty="0">
              <a:solidFill>
                <a:schemeClr val="tx1"/>
              </a:solidFill>
            </a:endParaRPr>
          </a:p>
          <a:p>
            <a:r>
              <a:rPr lang="fr-FR" dirty="0">
                <a:solidFill>
                  <a:schemeClr val="tx1"/>
                </a:solidFill>
              </a:rPr>
              <a:t>Caractère international de plusieurs participations (Canadian Pacific, Royal Dutch Shell, Charbonnages du Tonkin, </a:t>
            </a:r>
            <a:r>
              <a:rPr lang="fr-FR" dirty="0" err="1">
                <a:solidFill>
                  <a:schemeClr val="tx1"/>
                </a:solidFill>
              </a:rPr>
              <a:t>Penarroya</a:t>
            </a:r>
            <a:r>
              <a:rPr lang="fr-FR" dirty="0">
                <a:solidFill>
                  <a:schemeClr val="tx1"/>
                </a:solidFill>
              </a:rPr>
              <a:t> en Espagne) </a:t>
            </a:r>
            <a:r>
              <a:rPr lang="fr-FR" dirty="0">
                <a:solidFill>
                  <a:schemeClr val="tx1"/>
                </a:solidFill>
                <a:sym typeface="Wingdings" panose="05000000000000000000" pitchFamily="2" charset="2"/>
              </a:rPr>
              <a:t> </a:t>
            </a:r>
            <a:r>
              <a:rPr lang="fr-FR" dirty="0">
                <a:solidFill>
                  <a:schemeClr val="tx1"/>
                </a:solidFill>
              </a:rPr>
              <a:t>Annonce la mondialisation économique et une compréhension des enjeux géoéconomiques modernes.</a:t>
            </a:r>
          </a:p>
        </p:txBody>
      </p:sp>
      <p:sp>
        <p:nvSpPr>
          <p:cNvPr id="4" name="Espace réservé du pied de page 3">
            <a:extLst>
              <a:ext uri="{FF2B5EF4-FFF2-40B4-BE49-F238E27FC236}">
                <a16:creationId xmlns:a16="http://schemas.microsoft.com/office/drawing/2014/main" id="{7D11C8A1-1863-2D4F-B2CD-2B2EC98664F3}"/>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212B30A8-3CB0-D80F-F8B3-82C8E1BEBAD2}"/>
              </a:ext>
            </a:extLst>
          </p:cNvPr>
          <p:cNvSpPr>
            <a:spLocks noGrp="1"/>
          </p:cNvSpPr>
          <p:nvPr>
            <p:ph type="sldNum" sz="quarter" idx="12"/>
          </p:nvPr>
        </p:nvSpPr>
        <p:spPr/>
        <p:txBody>
          <a:bodyPr/>
          <a:lstStyle/>
          <a:p>
            <a:fld id="{298692CC-F012-4C4D-9BF0-92E61341A6A0}" type="slidenum">
              <a:rPr lang="fr-FR" smtClean="0"/>
              <a:t>29</a:t>
            </a:fld>
            <a:endParaRPr lang="fr-FR" dirty="0"/>
          </a:p>
        </p:txBody>
      </p:sp>
    </p:spTree>
    <p:extLst>
      <p:ext uri="{BB962C8B-B14F-4D97-AF65-F5344CB8AC3E}">
        <p14:creationId xmlns:p14="http://schemas.microsoft.com/office/powerpoint/2010/main" val="378089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BA62422-4C8A-38E0-0166-C9C4DB575EB8}"/>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DF65E41B-C093-4AE6-EF20-FCC54B3F5EBA}"/>
              </a:ext>
            </a:extLst>
          </p:cNvPr>
          <p:cNvSpPr>
            <a:spLocks noGrp="1"/>
          </p:cNvSpPr>
          <p:nvPr>
            <p:ph type="sldNum" sz="quarter" idx="12"/>
          </p:nvPr>
        </p:nvSpPr>
        <p:spPr/>
        <p:txBody>
          <a:bodyPr/>
          <a:lstStyle/>
          <a:p>
            <a:fld id="{298692CC-F012-4C4D-9BF0-92E61341A6A0}" type="slidenum">
              <a:rPr lang="fr-FR" smtClean="0"/>
              <a:pPr/>
              <a:t>3</a:t>
            </a:fld>
            <a:r>
              <a:rPr lang="fr-FR"/>
              <a:t>/40</a:t>
            </a:r>
            <a:endParaRPr lang="fr-FR" dirty="0"/>
          </a:p>
        </p:txBody>
      </p:sp>
      <p:pic>
        <p:nvPicPr>
          <p:cNvPr id="9" name="Image 8">
            <a:extLst>
              <a:ext uri="{FF2B5EF4-FFF2-40B4-BE49-F238E27FC236}">
                <a16:creationId xmlns:a16="http://schemas.microsoft.com/office/drawing/2014/main" id="{CCA5DEA9-8694-E27F-A0B0-7C1BF0176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9400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E0A0118-6E03-786A-EFBF-4735946224D2}"/>
              </a:ext>
            </a:extLst>
          </p:cNvPr>
          <p:cNvSpPr>
            <a:spLocks noGrp="1"/>
          </p:cNvSpPr>
          <p:nvPr>
            <p:ph type="title"/>
          </p:nvPr>
        </p:nvSpPr>
        <p:spPr>
          <a:xfrm>
            <a:off x="1802219" y="624110"/>
            <a:ext cx="10324213" cy="790020"/>
          </a:xfrm>
        </p:spPr>
        <p:txBody>
          <a:bodyPr>
            <a:normAutofit/>
          </a:bodyPr>
          <a:lstStyle/>
          <a:p>
            <a:pPr algn="ctr"/>
            <a:r>
              <a:rPr lang="fr-FR" dirty="0"/>
              <a:t>1970 - CAPITALISME INDUSTRIEL ET FINANCIER</a:t>
            </a:r>
          </a:p>
        </p:txBody>
      </p:sp>
      <p:sp>
        <p:nvSpPr>
          <p:cNvPr id="4" name="Espace réservé du pied de page 3">
            <a:extLst>
              <a:ext uri="{FF2B5EF4-FFF2-40B4-BE49-F238E27FC236}">
                <a16:creationId xmlns:a16="http://schemas.microsoft.com/office/drawing/2014/main" id="{900DD943-9A23-515C-3ADF-BF93161508EE}"/>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0F09539B-CED6-4A28-A827-097F6D54B6AA}"/>
              </a:ext>
            </a:extLst>
          </p:cNvPr>
          <p:cNvSpPr>
            <a:spLocks noGrp="1"/>
          </p:cNvSpPr>
          <p:nvPr>
            <p:ph type="sldNum" sz="quarter" idx="12"/>
          </p:nvPr>
        </p:nvSpPr>
        <p:spPr>
          <a:xfrm>
            <a:off x="513567" y="787784"/>
            <a:ext cx="948041" cy="365125"/>
          </a:xfrm>
        </p:spPr>
        <p:txBody>
          <a:bodyPr/>
          <a:lstStyle/>
          <a:p>
            <a:fld id="{298692CC-F012-4C4D-9BF0-92E61341A6A0}" type="slidenum">
              <a:rPr lang="fr-FR" smtClean="0"/>
              <a:t>30</a:t>
            </a:fld>
            <a:r>
              <a:rPr lang="fr-FR" dirty="0"/>
              <a:t>/40</a:t>
            </a:r>
          </a:p>
        </p:txBody>
      </p:sp>
      <p:sp>
        <p:nvSpPr>
          <p:cNvPr id="3" name="Espace réservé du contenu 2">
            <a:extLst>
              <a:ext uri="{FF2B5EF4-FFF2-40B4-BE49-F238E27FC236}">
                <a16:creationId xmlns:a16="http://schemas.microsoft.com/office/drawing/2014/main" id="{7CF53AE7-BB19-DA21-6337-68256BEAC6E1}"/>
              </a:ext>
            </a:extLst>
          </p:cNvPr>
          <p:cNvSpPr>
            <a:spLocks noGrp="1"/>
          </p:cNvSpPr>
          <p:nvPr>
            <p:ph idx="1"/>
          </p:nvPr>
        </p:nvSpPr>
        <p:spPr>
          <a:xfrm>
            <a:off x="1360967" y="1456660"/>
            <a:ext cx="10307027" cy="4454562"/>
          </a:xfrm>
        </p:spPr>
        <p:txBody>
          <a:bodyPr/>
          <a:lstStyle/>
          <a:p>
            <a:r>
              <a:rPr lang="fr-FR" b="1" dirty="0">
                <a:solidFill>
                  <a:schemeClr val="tx1"/>
                </a:solidFill>
              </a:rPr>
              <a:t>Apparition d’une nouvelle forme de richesse basée sur le capital industriel et financier</a:t>
            </a:r>
            <a:r>
              <a:rPr lang="fr-FR" dirty="0">
                <a:solidFill>
                  <a:schemeClr val="tx1"/>
                </a:solidFill>
              </a:rPr>
              <a:t>. Exemple : un médecin parisien Simon de NABIAS, (époux d’Odile GIBERT)</a:t>
            </a:r>
          </a:p>
          <a:p>
            <a:r>
              <a:rPr lang="fr-FR" b="1" dirty="0">
                <a:solidFill>
                  <a:schemeClr val="tx1"/>
                </a:solidFill>
              </a:rPr>
              <a:t>Professions libérales, en plein essor depuis le XIXe siècle</a:t>
            </a:r>
            <a:r>
              <a:rPr lang="fr-FR" dirty="0">
                <a:solidFill>
                  <a:schemeClr val="tx1"/>
                </a:solidFill>
              </a:rPr>
              <a:t>: une des composantes essentielles de la bourgeoisie moderne. </a:t>
            </a:r>
          </a:p>
          <a:p>
            <a:r>
              <a:rPr lang="fr-FR" dirty="0">
                <a:solidFill>
                  <a:schemeClr val="tx1"/>
                </a:solidFill>
              </a:rPr>
              <a:t>Revenus élevés et réguliers </a:t>
            </a:r>
            <a:r>
              <a:rPr lang="fr-FR" dirty="0">
                <a:solidFill>
                  <a:schemeClr val="tx1"/>
                </a:solidFill>
                <a:sym typeface="Wingdings" panose="05000000000000000000" pitchFamily="2" charset="2"/>
              </a:rPr>
              <a:t> </a:t>
            </a:r>
            <a:r>
              <a:rPr lang="fr-FR" dirty="0">
                <a:solidFill>
                  <a:schemeClr val="tx1"/>
                </a:solidFill>
              </a:rPr>
              <a:t>cumul de capitaux importants, réinvestis dans les instruments financiers issus de l'industrialisation</a:t>
            </a:r>
            <a:endParaRPr lang="fr-FR" dirty="0"/>
          </a:p>
        </p:txBody>
      </p:sp>
    </p:spTree>
    <p:extLst>
      <p:ext uri="{BB962C8B-B14F-4D97-AF65-F5344CB8AC3E}">
        <p14:creationId xmlns:p14="http://schemas.microsoft.com/office/powerpoint/2010/main" val="1640924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2DCC6E-CA09-0ECE-4214-40D6EC2FDFDE}"/>
              </a:ext>
            </a:extLst>
          </p:cNvPr>
          <p:cNvSpPr>
            <a:spLocks noGrp="1"/>
          </p:cNvSpPr>
          <p:nvPr>
            <p:ph type="title"/>
          </p:nvPr>
        </p:nvSpPr>
        <p:spPr>
          <a:xfrm>
            <a:off x="2004238" y="624110"/>
            <a:ext cx="10037134" cy="603950"/>
          </a:xfrm>
        </p:spPr>
        <p:txBody>
          <a:bodyPr>
            <a:normAutofit fontScale="90000"/>
          </a:bodyPr>
          <a:lstStyle/>
          <a:p>
            <a:r>
              <a:rPr lang="fr-FR" dirty="0"/>
              <a:t>LES VALEURS MOBILIERES DU DOCTEUR DE NABIAS</a:t>
            </a:r>
          </a:p>
        </p:txBody>
      </p:sp>
      <p:sp useBgFill="1">
        <p:nvSpPr>
          <p:cNvPr id="3" name="Espace réservé du contenu 2">
            <a:extLst>
              <a:ext uri="{FF2B5EF4-FFF2-40B4-BE49-F238E27FC236}">
                <a16:creationId xmlns:a16="http://schemas.microsoft.com/office/drawing/2014/main" id="{4F85C9B3-6BAC-7120-0E4E-62F9C6122285}"/>
              </a:ext>
            </a:extLst>
          </p:cNvPr>
          <p:cNvSpPr>
            <a:spLocks noGrp="1"/>
          </p:cNvSpPr>
          <p:nvPr>
            <p:ph idx="1"/>
          </p:nvPr>
        </p:nvSpPr>
        <p:spPr>
          <a:xfrm>
            <a:off x="866553" y="1387549"/>
            <a:ext cx="10744199" cy="4926624"/>
          </a:xfrm>
        </p:spPr>
        <p:txBody>
          <a:bodyPr>
            <a:normAutofit lnSpcReduction="10000"/>
          </a:bodyPr>
          <a:lstStyle/>
          <a:p>
            <a:pPr marL="0" indent="0">
              <a:buNone/>
            </a:pPr>
            <a:r>
              <a:rPr lang="fr-FR" dirty="0"/>
              <a:t>Montrent une grande concentration sur les secteurs clés de la révolution industrielles</a:t>
            </a:r>
          </a:p>
          <a:p>
            <a:pPr marL="0" indent="0">
              <a:buNone/>
            </a:pPr>
            <a:r>
              <a:rPr lang="fr-FR" b="1" dirty="0">
                <a:solidFill>
                  <a:schemeClr val="tx1"/>
                </a:solidFill>
              </a:rPr>
              <a:t>Les champions de la deuxième révolution industrielle</a:t>
            </a:r>
            <a:endParaRPr lang="fr-FR" dirty="0">
              <a:solidFill>
                <a:schemeClr val="tx1"/>
              </a:solidFill>
            </a:endParaRPr>
          </a:p>
          <a:p>
            <a:r>
              <a:rPr lang="fr-FR" dirty="0">
                <a:solidFill>
                  <a:schemeClr val="tx1"/>
                </a:solidFill>
              </a:rPr>
              <a:t>Les entreprises les plus représentées appartiennent aux secteurs de pointe de la fin du XIXe et du début du XXe siècle :</a:t>
            </a:r>
          </a:p>
          <a:p>
            <a:pPr lvl="1">
              <a:buFont typeface="Wingdings" panose="05000000000000000000" pitchFamily="2" charset="2"/>
              <a:buChar char="v"/>
            </a:pPr>
            <a:r>
              <a:rPr lang="fr-FR" b="1" dirty="0">
                <a:solidFill>
                  <a:schemeClr val="tx1"/>
                </a:solidFill>
              </a:rPr>
              <a:t>Michelin</a:t>
            </a:r>
            <a:r>
              <a:rPr lang="fr-FR" dirty="0">
                <a:solidFill>
                  <a:schemeClr val="tx1"/>
                </a:solidFill>
              </a:rPr>
              <a:t> (fondée en 1889) : pionnier de l'industrie pneumatique, symbole du développement automobile</a:t>
            </a:r>
          </a:p>
          <a:p>
            <a:pPr lvl="1">
              <a:buFont typeface="Wingdings" panose="05000000000000000000" pitchFamily="2" charset="2"/>
              <a:buChar char="v"/>
            </a:pPr>
            <a:r>
              <a:rPr lang="fr-FR" b="1" dirty="0">
                <a:solidFill>
                  <a:schemeClr val="tx1"/>
                </a:solidFill>
              </a:rPr>
              <a:t>Air Liquide</a:t>
            </a:r>
            <a:r>
              <a:rPr lang="fr-FR" dirty="0">
                <a:solidFill>
                  <a:schemeClr val="tx1"/>
                </a:solidFill>
              </a:rPr>
              <a:t> (créée en 1902) : leader de la chimie industrielle des gaz</a:t>
            </a:r>
          </a:p>
          <a:p>
            <a:pPr lvl="1">
              <a:buFont typeface="Wingdings" panose="05000000000000000000" pitchFamily="2" charset="2"/>
              <a:buChar char="v"/>
            </a:pPr>
            <a:r>
              <a:rPr lang="fr-FR" b="1" dirty="0">
                <a:solidFill>
                  <a:schemeClr val="tx1"/>
                </a:solidFill>
              </a:rPr>
              <a:t>L'Oréal</a:t>
            </a:r>
            <a:r>
              <a:rPr lang="fr-FR" dirty="0">
                <a:solidFill>
                  <a:schemeClr val="tx1"/>
                </a:solidFill>
              </a:rPr>
              <a:t> (fondée en 1909, entrée en bourse en 1963) : représentant de l'industrie chimique et cosmétique moderne</a:t>
            </a:r>
          </a:p>
          <a:p>
            <a:r>
              <a:rPr lang="fr-FR" b="1" dirty="0">
                <a:solidFill>
                  <a:schemeClr val="tx1"/>
                </a:solidFill>
              </a:rPr>
              <a:t>L'héritage de la première révolution industrielle</a:t>
            </a:r>
            <a:endParaRPr lang="fr-FR" dirty="0">
              <a:solidFill>
                <a:schemeClr val="tx1"/>
              </a:solidFill>
            </a:endParaRPr>
          </a:p>
          <a:p>
            <a:r>
              <a:rPr lang="fr-FR" dirty="0">
                <a:solidFill>
                  <a:schemeClr val="tx1"/>
                </a:solidFill>
              </a:rPr>
              <a:t>Le portefeuille conserve également des participations dans les secteurs traditionnels de l'industrialisation française :</a:t>
            </a:r>
          </a:p>
          <a:p>
            <a:pPr lvl="1">
              <a:buFont typeface="Wingdings" panose="05000000000000000000" pitchFamily="2" charset="2"/>
              <a:buChar char="v"/>
            </a:pPr>
            <a:r>
              <a:rPr lang="fr-FR" b="1" dirty="0">
                <a:solidFill>
                  <a:schemeClr val="tx1"/>
                </a:solidFill>
              </a:rPr>
              <a:t>Schneider</a:t>
            </a:r>
            <a:r>
              <a:rPr lang="fr-FR" dirty="0">
                <a:solidFill>
                  <a:schemeClr val="tx1"/>
                </a:solidFill>
              </a:rPr>
              <a:t> et </a:t>
            </a:r>
            <a:r>
              <a:rPr lang="fr-FR" b="1" dirty="0">
                <a:solidFill>
                  <a:schemeClr val="tx1"/>
                </a:solidFill>
              </a:rPr>
              <a:t>De Wendel</a:t>
            </a:r>
            <a:r>
              <a:rPr lang="fr-FR" dirty="0">
                <a:solidFill>
                  <a:schemeClr val="tx1"/>
                </a:solidFill>
              </a:rPr>
              <a:t> : dynasties industrielles de la métallurgie et de la sidérurgie</a:t>
            </a:r>
          </a:p>
          <a:p>
            <a:pPr lvl="1">
              <a:buFont typeface="Wingdings" panose="05000000000000000000" pitchFamily="2" charset="2"/>
              <a:buChar char="v"/>
            </a:pPr>
            <a:r>
              <a:rPr lang="fr-FR" b="1" dirty="0">
                <a:solidFill>
                  <a:schemeClr val="tx1"/>
                </a:solidFill>
              </a:rPr>
              <a:t>Société Générale d'Électricité</a:t>
            </a:r>
            <a:r>
              <a:rPr lang="fr-FR" dirty="0">
                <a:solidFill>
                  <a:schemeClr val="tx1"/>
                </a:solidFill>
              </a:rPr>
              <a:t> : témoin de l'électrification du pays</a:t>
            </a:r>
          </a:p>
          <a:p>
            <a:pPr lvl="1">
              <a:buFont typeface="Wingdings" panose="05000000000000000000" pitchFamily="2" charset="2"/>
              <a:buChar char="v"/>
            </a:pPr>
            <a:r>
              <a:rPr lang="fr-FR" b="1" dirty="0">
                <a:solidFill>
                  <a:schemeClr val="tx1"/>
                </a:solidFill>
              </a:rPr>
              <a:t>Peugeot</a:t>
            </a:r>
            <a:r>
              <a:rPr lang="fr-FR" dirty="0">
                <a:solidFill>
                  <a:schemeClr val="tx1"/>
                </a:solidFill>
              </a:rPr>
              <a:t> : pionnier de l'industrie automobile française</a:t>
            </a:r>
            <a:endParaRPr lang="fr-FR" dirty="0"/>
          </a:p>
        </p:txBody>
      </p:sp>
      <p:sp>
        <p:nvSpPr>
          <p:cNvPr id="4" name="Espace réservé du pied de page 3">
            <a:extLst>
              <a:ext uri="{FF2B5EF4-FFF2-40B4-BE49-F238E27FC236}">
                <a16:creationId xmlns:a16="http://schemas.microsoft.com/office/drawing/2014/main" id="{C2DCE4EF-4C31-FE69-13E9-8B714058126C}"/>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FBEB21AF-7488-252D-09BD-171C623C0B2E}"/>
              </a:ext>
            </a:extLst>
          </p:cNvPr>
          <p:cNvSpPr>
            <a:spLocks noGrp="1"/>
          </p:cNvSpPr>
          <p:nvPr>
            <p:ph type="sldNum" sz="quarter" idx="12"/>
          </p:nvPr>
        </p:nvSpPr>
        <p:spPr/>
        <p:txBody>
          <a:bodyPr/>
          <a:lstStyle/>
          <a:p>
            <a:fld id="{298692CC-F012-4C4D-9BF0-92E61341A6A0}" type="slidenum">
              <a:rPr lang="fr-FR" smtClean="0"/>
              <a:t>31</a:t>
            </a:fld>
            <a:endParaRPr lang="fr-FR" dirty="0"/>
          </a:p>
        </p:txBody>
      </p:sp>
    </p:spTree>
    <p:extLst>
      <p:ext uri="{BB962C8B-B14F-4D97-AF65-F5344CB8AC3E}">
        <p14:creationId xmlns:p14="http://schemas.microsoft.com/office/powerpoint/2010/main" val="1243703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107FE-2DC8-E3DF-996F-7206A45F10B8}"/>
              </a:ext>
            </a:extLst>
          </p:cNvPr>
          <p:cNvSpPr>
            <a:spLocks noGrp="1"/>
          </p:cNvSpPr>
          <p:nvPr>
            <p:ph type="title"/>
          </p:nvPr>
        </p:nvSpPr>
        <p:spPr>
          <a:xfrm>
            <a:off x="1499191" y="624110"/>
            <a:ext cx="10489017" cy="673062"/>
          </a:xfrm>
        </p:spPr>
        <p:txBody>
          <a:bodyPr>
            <a:normAutofit fontScale="90000"/>
          </a:bodyPr>
          <a:lstStyle/>
          <a:p>
            <a:r>
              <a:rPr lang="fr-FR" dirty="0"/>
              <a:t>CONTRASTE ENTRE ANCIENNE ET NOUVELLE SOCIETE</a:t>
            </a:r>
          </a:p>
        </p:txBody>
      </p:sp>
      <p:sp useBgFill="1">
        <p:nvSpPr>
          <p:cNvPr id="3" name="Espace réservé du contenu 2">
            <a:extLst>
              <a:ext uri="{FF2B5EF4-FFF2-40B4-BE49-F238E27FC236}">
                <a16:creationId xmlns:a16="http://schemas.microsoft.com/office/drawing/2014/main" id="{0190A2CF-CC7C-5E2E-717B-136616E1A06E}"/>
              </a:ext>
            </a:extLst>
          </p:cNvPr>
          <p:cNvSpPr>
            <a:spLocks noGrp="1"/>
          </p:cNvSpPr>
          <p:nvPr>
            <p:ph idx="1"/>
          </p:nvPr>
        </p:nvSpPr>
        <p:spPr>
          <a:xfrm>
            <a:off x="808522" y="1152909"/>
            <a:ext cx="11009021" cy="5190657"/>
          </a:xfrm>
        </p:spPr>
        <p:txBody>
          <a:bodyPr>
            <a:normAutofit fontScale="92500" lnSpcReduction="20000"/>
          </a:bodyPr>
          <a:lstStyle/>
          <a:p>
            <a:r>
              <a:rPr lang="fr-FR" b="1" dirty="0">
                <a:solidFill>
                  <a:schemeClr val="tx1"/>
                </a:solidFill>
              </a:rPr>
              <a:t>MODERNISATON DES INSTRUMENTS FINANCIERS : LE SICOVAM</a:t>
            </a:r>
            <a:r>
              <a:rPr lang="fr-FR" dirty="0">
                <a:solidFill>
                  <a:schemeClr val="tx1"/>
                </a:solidFill>
              </a:rPr>
              <a:t> (Société Interprofessionnelle pour la Compensation des Valeurs Mobilières) dans cette succession </a:t>
            </a:r>
            <a:r>
              <a:rPr lang="fr-FR" dirty="0">
                <a:solidFill>
                  <a:schemeClr val="tx1"/>
                </a:solidFill>
                <a:sym typeface="Wingdings" panose="05000000000000000000" pitchFamily="2" charset="2"/>
              </a:rPr>
              <a:t></a:t>
            </a:r>
            <a:r>
              <a:rPr lang="fr-FR" dirty="0">
                <a:solidFill>
                  <a:schemeClr val="tx1"/>
                </a:solidFill>
              </a:rPr>
              <a:t>évolution du système financier français. </a:t>
            </a:r>
          </a:p>
          <a:p>
            <a:pPr lvl="1">
              <a:buFont typeface="Wingdings" panose="05000000000000000000" pitchFamily="2" charset="2"/>
              <a:buChar char="v"/>
            </a:pPr>
            <a:r>
              <a:rPr lang="fr-FR" dirty="0">
                <a:solidFill>
                  <a:schemeClr val="tx1"/>
                </a:solidFill>
              </a:rPr>
              <a:t>Créé en 1949, aboutissement d'un processus de modernisation des marchés financiers amorcé au XIXe s.</a:t>
            </a:r>
          </a:p>
          <a:p>
            <a:pPr lvl="1">
              <a:buFont typeface="Wingdings" panose="05000000000000000000" pitchFamily="2" charset="2"/>
              <a:buChar char="v"/>
            </a:pPr>
            <a:r>
              <a:rPr lang="fr-FR" dirty="0">
                <a:solidFill>
                  <a:schemeClr val="tx1"/>
                </a:solidFill>
              </a:rPr>
              <a:t>L'utilisation du système SICOVAM témoigne de la </a:t>
            </a:r>
            <a:r>
              <a:rPr lang="fr-FR" b="1" dirty="0">
                <a:solidFill>
                  <a:schemeClr val="tx1"/>
                </a:solidFill>
              </a:rPr>
              <a:t>dématérialisation progressive des titres</a:t>
            </a:r>
            <a:r>
              <a:rPr lang="fr-FR" dirty="0">
                <a:solidFill>
                  <a:schemeClr val="tx1"/>
                </a:solidFill>
              </a:rPr>
              <a:t> et de la sophistication croissante des portefeuilles bourgeois dans les années 1970. </a:t>
            </a:r>
          </a:p>
          <a:p>
            <a:pPr lvl="1">
              <a:buFont typeface="Wingdings" panose="05000000000000000000" pitchFamily="2" charset="2"/>
              <a:buChar char="v"/>
            </a:pPr>
            <a:r>
              <a:rPr lang="fr-FR" dirty="0">
                <a:solidFill>
                  <a:schemeClr val="tx1"/>
                </a:solidFill>
              </a:rPr>
              <a:t>Circulation des valeurs mobilières et gestion plus efficace des patrimoines diversifiés.</a:t>
            </a:r>
          </a:p>
          <a:p>
            <a:r>
              <a:rPr lang="fr-FR" b="1" dirty="0">
                <a:solidFill>
                  <a:schemeClr val="tx1"/>
                </a:solidFill>
              </a:rPr>
              <a:t>Contraste entre patrimoine traditionnel et capital industriel</a:t>
            </a:r>
            <a:endParaRPr lang="fr-FR" dirty="0">
              <a:solidFill>
                <a:schemeClr val="tx1"/>
              </a:solidFill>
            </a:endParaRPr>
          </a:p>
          <a:p>
            <a:pPr lvl="1">
              <a:buFont typeface="Wingdings" panose="05000000000000000000" pitchFamily="2" charset="2"/>
              <a:buChar char="v"/>
            </a:pPr>
            <a:r>
              <a:rPr lang="fr-FR" dirty="0">
                <a:solidFill>
                  <a:schemeClr val="tx1"/>
                </a:solidFill>
              </a:rPr>
              <a:t>Succession </a:t>
            </a:r>
            <a:r>
              <a:rPr lang="fr-FR" dirty="0">
                <a:solidFill>
                  <a:schemeClr val="tx1"/>
                </a:solidFill>
                <a:sym typeface="Wingdings" panose="05000000000000000000" pitchFamily="2" charset="2"/>
              </a:rPr>
              <a:t></a:t>
            </a:r>
            <a:r>
              <a:rPr lang="fr-FR" dirty="0">
                <a:solidFill>
                  <a:schemeClr val="tx1"/>
                </a:solidFill>
              </a:rPr>
              <a:t> contraste entre les </a:t>
            </a:r>
            <a:r>
              <a:rPr lang="fr-FR" b="1" dirty="0">
                <a:solidFill>
                  <a:schemeClr val="tx1"/>
                </a:solidFill>
              </a:rPr>
              <a:t>survivances de l'économie préindustrielle</a:t>
            </a:r>
            <a:r>
              <a:rPr lang="fr-FR" dirty="0">
                <a:solidFill>
                  <a:schemeClr val="tx1"/>
                </a:solidFill>
              </a:rPr>
              <a:t> (terres, vignes, jardins dans les Landes) et </a:t>
            </a:r>
            <a:r>
              <a:rPr lang="fr-FR" b="1" dirty="0">
                <a:solidFill>
                  <a:schemeClr val="tx1"/>
                </a:solidFill>
              </a:rPr>
              <a:t>prédominance du capital industriel et financier</a:t>
            </a:r>
            <a:r>
              <a:rPr lang="fr-FR" dirty="0">
                <a:solidFill>
                  <a:schemeClr val="tx1"/>
                </a:solidFill>
              </a:rPr>
              <a:t> (actions boursières diversifiées, obligations).</a:t>
            </a:r>
          </a:p>
          <a:p>
            <a:pPr lvl="1">
              <a:buFont typeface="Wingdings" panose="05000000000000000000" pitchFamily="2" charset="2"/>
              <a:buChar char="v"/>
            </a:pPr>
            <a:r>
              <a:rPr lang="fr-FR" dirty="0">
                <a:solidFill>
                  <a:schemeClr val="tx1"/>
                </a:solidFill>
              </a:rPr>
              <a:t>Une transformation </a:t>
            </a:r>
            <a:r>
              <a:rPr lang="fr-FR" dirty="0">
                <a:solidFill>
                  <a:schemeClr val="tx1"/>
                </a:solidFill>
                <a:sym typeface="Wingdings" panose="05000000000000000000" pitchFamily="2" charset="2"/>
              </a:rPr>
              <a:t></a:t>
            </a:r>
            <a:r>
              <a:rPr lang="fr-FR" dirty="0">
                <a:solidFill>
                  <a:schemeClr val="tx1"/>
                </a:solidFill>
              </a:rPr>
              <a:t>évolution générale de la société française : richesse foncière, base traditionnelle du pouvoir économique sous l'Ancien Régime</a:t>
            </a:r>
            <a:r>
              <a:rPr lang="fr-FR" dirty="0">
                <a:solidFill>
                  <a:schemeClr val="tx1"/>
                </a:solidFill>
                <a:sym typeface="Wingdings" panose="05000000000000000000" pitchFamily="2" charset="2"/>
              </a:rPr>
              <a:t></a:t>
            </a:r>
            <a:r>
              <a:rPr lang="fr-FR" dirty="0">
                <a:solidFill>
                  <a:schemeClr val="tx1"/>
                </a:solidFill>
              </a:rPr>
              <a:t> capital mobilier industriel. </a:t>
            </a:r>
          </a:p>
          <a:p>
            <a:pPr lvl="1">
              <a:buFont typeface="Wingdings" panose="05000000000000000000" pitchFamily="2" charset="2"/>
              <a:buChar char="v"/>
            </a:pPr>
            <a:r>
              <a:rPr lang="fr-FR" dirty="0">
                <a:solidFill>
                  <a:schemeClr val="tx1"/>
                </a:solidFill>
              </a:rPr>
              <a:t>Les </a:t>
            </a:r>
            <a:r>
              <a:rPr lang="fr-FR" b="1" dirty="0">
                <a:solidFill>
                  <a:schemeClr val="tx1"/>
                </a:solidFill>
              </a:rPr>
              <a:t>"Trente Glorieuses" (1945-1975)</a:t>
            </a:r>
            <a:r>
              <a:rPr lang="fr-FR" dirty="0">
                <a:solidFill>
                  <a:schemeClr val="tx1"/>
                </a:solidFill>
              </a:rPr>
              <a:t> ont accéléré cette mutation </a:t>
            </a:r>
            <a:r>
              <a:rPr lang="fr-FR" dirty="0">
                <a:solidFill>
                  <a:schemeClr val="tx1"/>
                </a:solidFill>
                <a:sym typeface="Wingdings" panose="05000000000000000000" pitchFamily="2" charset="2"/>
              </a:rPr>
              <a:t> émergence </a:t>
            </a:r>
            <a:r>
              <a:rPr lang="fr-FR" dirty="0">
                <a:solidFill>
                  <a:schemeClr val="tx1"/>
                </a:solidFill>
              </a:rPr>
              <a:t>d'une bourgeoisie urbaine dont la fortune reposait sur les revenus professionnels et les placements boursiers.</a:t>
            </a:r>
          </a:p>
          <a:p>
            <a:r>
              <a:rPr lang="fr-FR" b="1" dirty="0">
                <a:solidFill>
                  <a:schemeClr val="tx1"/>
                </a:solidFill>
              </a:rPr>
              <a:t>L'émergence du capitalisme financier dans les années 1970</a:t>
            </a:r>
            <a:endParaRPr lang="fr-FR" dirty="0">
              <a:solidFill>
                <a:schemeClr val="tx1"/>
              </a:solidFill>
            </a:endParaRPr>
          </a:p>
          <a:p>
            <a:pPr lvl="1">
              <a:buFont typeface="Wingdings" panose="05000000000000000000" pitchFamily="2" charset="2"/>
              <a:buChar char="v"/>
            </a:pPr>
            <a:r>
              <a:rPr lang="fr-FR" dirty="0">
                <a:solidFill>
                  <a:schemeClr val="tx1"/>
                </a:solidFill>
              </a:rPr>
              <a:t>La période des années 1970 marque un tournant décisif dans l'évolution du capitalisme français.</a:t>
            </a:r>
          </a:p>
          <a:p>
            <a:pPr lvl="1">
              <a:buFont typeface="Wingdings" panose="05000000000000000000" pitchFamily="2" charset="2"/>
              <a:buChar char="v"/>
            </a:pPr>
            <a:r>
              <a:rPr lang="fr-FR" dirty="0">
                <a:solidFill>
                  <a:schemeClr val="tx1"/>
                </a:solidFill>
              </a:rPr>
              <a:t>Déclaration de succession au moment où la France bascule vers un </a:t>
            </a:r>
            <a:r>
              <a:rPr lang="fr-FR" b="1" dirty="0">
                <a:solidFill>
                  <a:schemeClr val="tx1"/>
                </a:solidFill>
              </a:rPr>
              <a:t>"capitalisme financiarisé », </a:t>
            </a:r>
            <a:r>
              <a:rPr lang="fr-FR" dirty="0">
                <a:solidFill>
                  <a:schemeClr val="tx1"/>
                </a:solidFill>
              </a:rPr>
              <a:t>avec importance croissante des marchés financiers et la domination des actionnaires.</a:t>
            </a:r>
          </a:p>
          <a:p>
            <a:endParaRPr lang="fr-FR" dirty="0"/>
          </a:p>
        </p:txBody>
      </p:sp>
      <p:sp>
        <p:nvSpPr>
          <p:cNvPr id="4" name="Espace réservé du pied de page 3">
            <a:extLst>
              <a:ext uri="{FF2B5EF4-FFF2-40B4-BE49-F238E27FC236}">
                <a16:creationId xmlns:a16="http://schemas.microsoft.com/office/drawing/2014/main" id="{4A447B5E-7E8D-22D6-576E-CC15EAB3D639}"/>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47370D73-D20C-E4B9-C4C7-9074E2227158}"/>
              </a:ext>
            </a:extLst>
          </p:cNvPr>
          <p:cNvSpPr>
            <a:spLocks noGrp="1"/>
          </p:cNvSpPr>
          <p:nvPr>
            <p:ph type="sldNum" sz="quarter" idx="12"/>
          </p:nvPr>
        </p:nvSpPr>
        <p:spPr/>
        <p:txBody>
          <a:bodyPr/>
          <a:lstStyle/>
          <a:p>
            <a:fld id="{298692CC-F012-4C4D-9BF0-92E61341A6A0}" type="slidenum">
              <a:rPr lang="fr-FR" smtClean="0"/>
              <a:t>32</a:t>
            </a:fld>
            <a:endParaRPr lang="fr-FR" dirty="0"/>
          </a:p>
        </p:txBody>
      </p:sp>
    </p:spTree>
    <p:extLst>
      <p:ext uri="{BB962C8B-B14F-4D97-AF65-F5344CB8AC3E}">
        <p14:creationId xmlns:p14="http://schemas.microsoft.com/office/powerpoint/2010/main" val="428580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889896D-BC21-2F20-EDF7-0142D4B0DC72}"/>
              </a:ext>
            </a:extLst>
          </p:cNvPr>
          <p:cNvSpPr>
            <a:spLocks noGrp="1"/>
          </p:cNvSpPr>
          <p:nvPr>
            <p:ph type="ftr" sz="quarter" idx="11"/>
          </p:nvPr>
        </p:nvSpPr>
        <p:spPr>
          <a:xfrm>
            <a:off x="2593600" y="6474522"/>
            <a:ext cx="8215648" cy="267045"/>
          </a:xfrm>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D1F2F71C-BC9C-D09F-ADAD-76C572BC0CA0}"/>
              </a:ext>
            </a:extLst>
          </p:cNvPr>
          <p:cNvSpPr>
            <a:spLocks noGrp="1"/>
          </p:cNvSpPr>
          <p:nvPr>
            <p:ph type="sldNum" sz="quarter" idx="12"/>
          </p:nvPr>
        </p:nvSpPr>
        <p:spPr/>
        <p:txBody>
          <a:bodyPr/>
          <a:lstStyle/>
          <a:p>
            <a:fld id="{298692CC-F012-4C4D-9BF0-92E61341A6A0}" type="slidenum">
              <a:rPr lang="fr-FR" smtClean="0"/>
              <a:pPr/>
              <a:t>4</a:t>
            </a:fld>
            <a:r>
              <a:rPr lang="fr-FR"/>
              <a:t>/40</a:t>
            </a:r>
            <a:endParaRPr lang="fr-FR" dirty="0"/>
          </a:p>
        </p:txBody>
      </p:sp>
      <p:sp>
        <p:nvSpPr>
          <p:cNvPr id="9" name="ZoneTexte 8">
            <a:extLst>
              <a:ext uri="{FF2B5EF4-FFF2-40B4-BE49-F238E27FC236}">
                <a16:creationId xmlns:a16="http://schemas.microsoft.com/office/drawing/2014/main" id="{F189C965-A487-ED07-4676-A28F259DFA9E}"/>
              </a:ext>
            </a:extLst>
          </p:cNvPr>
          <p:cNvSpPr txBox="1"/>
          <p:nvPr/>
        </p:nvSpPr>
        <p:spPr>
          <a:xfrm>
            <a:off x="2880942" y="829743"/>
            <a:ext cx="9311058" cy="646331"/>
          </a:xfrm>
          <a:prstGeom prst="rect">
            <a:avLst/>
          </a:prstGeom>
          <a:noFill/>
        </p:spPr>
        <p:txBody>
          <a:bodyPr wrap="square">
            <a:spAutoFit/>
          </a:bodyPr>
          <a:lstStyle/>
          <a:p>
            <a:r>
              <a:rPr lang="fr-FR" b="1" i="1" dirty="0">
                <a:solidFill>
                  <a:srgbClr val="FF0000"/>
                </a:solidFill>
              </a:rPr>
              <a:t>Pluie, Vapeur et Vitesse – Le Grand Chemin de fer de l'Ouest</a:t>
            </a:r>
            <a:r>
              <a:rPr lang="fr-FR" dirty="0">
                <a:solidFill>
                  <a:srgbClr val="FF0000"/>
                </a:solidFill>
              </a:rPr>
              <a:t> (en </a:t>
            </a:r>
            <a:r>
              <a:rPr lang="fr-FR" dirty="0">
                <a:solidFill>
                  <a:srgbClr val="FF0000"/>
                </a:solidFill>
                <a:hlinkClick r:id="rId3" tooltip="Anglais">
                  <a:extLst>
                    <a:ext uri="{A12FA001-AC4F-418D-AE19-62706E023703}">
                      <ahyp:hlinkClr xmlns:ahyp="http://schemas.microsoft.com/office/drawing/2018/hyperlinkcolor" val="tx"/>
                    </a:ext>
                  </a:extLst>
                </a:hlinkClick>
              </a:rPr>
              <a:t>anglais</a:t>
            </a:r>
            <a:r>
              <a:rPr lang="fr-FR" dirty="0">
                <a:solidFill>
                  <a:srgbClr val="FF0000"/>
                </a:solidFill>
              </a:rPr>
              <a:t> : </a:t>
            </a:r>
            <a:r>
              <a:rPr lang="fr-FR" i="1" dirty="0">
                <a:solidFill>
                  <a:srgbClr val="FF0000"/>
                </a:solidFill>
              </a:rPr>
              <a:t>Rain, Steam and Speed – The Great Western Railway</a:t>
            </a:r>
            <a:r>
              <a:rPr lang="fr-FR" b="1" i="1" dirty="0">
                <a:solidFill>
                  <a:srgbClr val="FF0000"/>
                </a:solidFill>
              </a:rPr>
              <a:t>), </a:t>
            </a:r>
            <a:r>
              <a:rPr lang="fr-FR" dirty="0">
                <a:solidFill>
                  <a:srgbClr val="FF0000"/>
                </a:solidFill>
                <a:hlinkClick r:id="rId4" tooltip="Joseph Mallord William Turner">
                  <a:extLst>
                    <a:ext uri="{A12FA001-AC4F-418D-AE19-62706E023703}">
                      <ahyp:hlinkClr xmlns:ahyp="http://schemas.microsoft.com/office/drawing/2018/hyperlinkcolor" val="tx"/>
                    </a:ext>
                  </a:extLst>
                </a:hlinkClick>
              </a:rPr>
              <a:t>William Turner</a:t>
            </a:r>
            <a:r>
              <a:rPr lang="fr-FR" dirty="0">
                <a:solidFill>
                  <a:srgbClr val="FF0000"/>
                </a:solidFill>
              </a:rPr>
              <a:t> (1775-1851), </a:t>
            </a:r>
            <a:r>
              <a:rPr lang="fr-FR" dirty="0">
                <a:solidFill>
                  <a:srgbClr val="FF0000"/>
                </a:solidFill>
                <a:hlinkClick r:id="rId5" tooltip="1844">
                  <a:extLst>
                    <a:ext uri="{A12FA001-AC4F-418D-AE19-62706E023703}">
                      <ahyp:hlinkClr xmlns:ahyp="http://schemas.microsoft.com/office/drawing/2018/hyperlinkcolor" val="tx"/>
                    </a:ext>
                  </a:extLst>
                </a:hlinkClick>
              </a:rPr>
              <a:t>1844</a:t>
            </a:r>
            <a:r>
              <a:rPr lang="fr-FR" dirty="0">
                <a:solidFill>
                  <a:srgbClr val="FF0000"/>
                </a:solidFill>
              </a:rPr>
              <a:t>. </a:t>
            </a:r>
          </a:p>
        </p:txBody>
      </p:sp>
    </p:spTree>
    <p:extLst>
      <p:ext uri="{BB962C8B-B14F-4D97-AF65-F5344CB8AC3E}">
        <p14:creationId xmlns:p14="http://schemas.microsoft.com/office/powerpoint/2010/main" val="12743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C5EB9-4D4D-BA6F-79CE-13975F8D5EFC}"/>
            </a:ext>
          </a:extLst>
        </p:cNvPr>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CD9C95BA-7DAD-6293-8A4E-A3834AC15428}"/>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tretch>
            <a:fillRect/>
          </a:stretch>
        </p:blipFill>
        <p:spPr>
          <a:xfrm>
            <a:off x="406830" y="1289785"/>
            <a:ext cx="6150594" cy="4591487"/>
          </a:xfrm>
        </p:spPr>
      </p:pic>
      <p:pic>
        <p:nvPicPr>
          <p:cNvPr id="11" name="Espace réservé du contenu 10">
            <a:extLst>
              <a:ext uri="{FF2B5EF4-FFF2-40B4-BE49-F238E27FC236}">
                <a16:creationId xmlns:a16="http://schemas.microsoft.com/office/drawing/2014/main" id="{A4B59DA6-D0D4-5619-6616-90255987A1DA}"/>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brightnessContrast bright="38000"/>
                    </a14:imgEffect>
                  </a14:imgLayer>
                </a14:imgProps>
              </a:ext>
            </a:extLst>
          </a:blip>
          <a:stretch>
            <a:fillRect/>
          </a:stretch>
        </p:blipFill>
        <p:spPr>
          <a:xfrm>
            <a:off x="6841010" y="917557"/>
            <a:ext cx="3141055" cy="2226108"/>
          </a:xfrm>
          <a:prstGeom prst="rect">
            <a:avLst/>
          </a:prstGeom>
        </p:spPr>
      </p:pic>
      <p:sp>
        <p:nvSpPr>
          <p:cNvPr id="4" name="Espace réservé du pied de page 3">
            <a:extLst>
              <a:ext uri="{FF2B5EF4-FFF2-40B4-BE49-F238E27FC236}">
                <a16:creationId xmlns:a16="http://schemas.microsoft.com/office/drawing/2014/main" id="{EFDFEEB8-1EC6-1522-2702-848269546993}"/>
              </a:ext>
            </a:extLst>
          </p:cNvPr>
          <p:cNvSpPr>
            <a:spLocks noGrp="1"/>
          </p:cNvSpPr>
          <p:nvPr>
            <p:ph type="ftr" sz="quarter" idx="11"/>
          </p:nvPr>
        </p:nvSpPr>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7FC77919-4087-C3A3-988F-721B140EFFC2}"/>
              </a:ext>
            </a:extLst>
          </p:cNvPr>
          <p:cNvSpPr>
            <a:spLocks noGrp="1"/>
          </p:cNvSpPr>
          <p:nvPr>
            <p:ph type="sldNum" sz="quarter" idx="12"/>
          </p:nvPr>
        </p:nvSpPr>
        <p:spPr/>
        <p:txBody>
          <a:bodyPr/>
          <a:lstStyle/>
          <a:p>
            <a:fld id="{298692CC-F012-4C4D-9BF0-92E61341A6A0}" type="slidenum">
              <a:rPr lang="fr-FR" smtClean="0"/>
              <a:pPr/>
              <a:t>5</a:t>
            </a:fld>
            <a:r>
              <a:rPr lang="fr-FR"/>
              <a:t>/40</a:t>
            </a:r>
            <a:endParaRPr lang="fr-FR" dirty="0"/>
          </a:p>
        </p:txBody>
      </p:sp>
      <p:pic>
        <p:nvPicPr>
          <p:cNvPr id="18" name="Image 17">
            <a:extLst>
              <a:ext uri="{FF2B5EF4-FFF2-40B4-BE49-F238E27FC236}">
                <a16:creationId xmlns:a16="http://schemas.microsoft.com/office/drawing/2014/main" id="{97536943-0BC7-CCB5-5E08-973F2D5E43B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6841010" y="3429000"/>
            <a:ext cx="4792724" cy="2398105"/>
          </a:xfrm>
          <a:prstGeom prst="rect">
            <a:avLst/>
          </a:prstGeom>
        </p:spPr>
      </p:pic>
      <p:sp>
        <p:nvSpPr>
          <p:cNvPr id="19" name="Rectangle 18">
            <a:extLst>
              <a:ext uri="{FF2B5EF4-FFF2-40B4-BE49-F238E27FC236}">
                <a16:creationId xmlns:a16="http://schemas.microsoft.com/office/drawing/2014/main" id="{0EB06267-E114-E444-36A9-C2528295E925}"/>
              </a:ext>
            </a:extLst>
          </p:cNvPr>
          <p:cNvSpPr/>
          <p:nvPr/>
        </p:nvSpPr>
        <p:spPr>
          <a:xfrm>
            <a:off x="8797491" y="2242686"/>
            <a:ext cx="1184573" cy="962527"/>
          </a:xfrm>
          <a:prstGeom prst="rect">
            <a:avLst/>
          </a:prstGeom>
          <a:solidFill>
            <a:srgbClr val="F0A22E">
              <a:alpha val="30196"/>
            </a:srgb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91DD7B65-8F09-A814-5CDB-5723376BBE0F}"/>
              </a:ext>
            </a:extLst>
          </p:cNvPr>
          <p:cNvCxnSpPr>
            <a:cxnSpLocks/>
          </p:cNvCxnSpPr>
          <p:nvPr/>
        </p:nvCxnSpPr>
        <p:spPr>
          <a:xfrm flipV="1">
            <a:off x="5319563" y="2187472"/>
            <a:ext cx="1716504" cy="2259563"/>
          </a:xfrm>
          <a:prstGeom prst="straightConnector1">
            <a:avLst/>
          </a:prstGeom>
          <a:ln w="38100">
            <a:solidFill>
              <a:schemeClr val="bg1"/>
            </a:solidFill>
            <a:headEnd type="stealth"/>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C4E147E-A84A-0BB6-F488-4A611EE90685}"/>
              </a:ext>
            </a:extLst>
          </p:cNvPr>
          <p:cNvSpPr/>
          <p:nvPr/>
        </p:nvSpPr>
        <p:spPr>
          <a:xfrm>
            <a:off x="4604085" y="4454123"/>
            <a:ext cx="1430955" cy="1018674"/>
          </a:xfrm>
          <a:prstGeom prst="rect">
            <a:avLst/>
          </a:prstGeom>
          <a:solidFill>
            <a:srgbClr val="F0A22E">
              <a:alpha val="30196"/>
            </a:srgb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6A053AD5-7395-02F2-AD05-33126AC26F65}"/>
              </a:ext>
            </a:extLst>
          </p:cNvPr>
          <p:cNvCxnSpPr/>
          <p:nvPr/>
        </p:nvCxnSpPr>
        <p:spPr>
          <a:xfrm>
            <a:off x="9066998" y="3070459"/>
            <a:ext cx="264695" cy="5582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15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2593602" y="624110"/>
            <a:ext cx="8785599" cy="681316"/>
          </a:xfrm>
        </p:spPr>
        <p:txBody>
          <a:bodyPr>
            <a:normAutofit/>
          </a:bodyPr>
          <a:lstStyle/>
          <a:p>
            <a:r>
              <a:rPr lang="fr-FR" dirty="0"/>
              <a:t>Le terme « révolution industrielle »</a:t>
            </a:r>
          </a:p>
        </p:txBody>
      </p:sp>
      <p:sp>
        <p:nvSpPr>
          <p:cNvPr id="9" name="Espace réservé du contenu 8"/>
          <p:cNvSpPr>
            <a:spLocks noGrp="1"/>
          </p:cNvSpPr>
          <p:nvPr>
            <p:ph idx="1"/>
          </p:nvPr>
        </p:nvSpPr>
        <p:spPr>
          <a:xfrm>
            <a:off x="1040732" y="1353551"/>
            <a:ext cx="10672010" cy="5433935"/>
          </a:xfrm>
        </p:spPr>
        <p:txBody>
          <a:bodyPr>
            <a:normAutofit fontScale="77500" lnSpcReduction="20000"/>
          </a:bodyPr>
          <a:lstStyle/>
          <a:p>
            <a:r>
              <a:rPr lang="fr-FR" b="1" dirty="0"/>
              <a:t>⚠ Problématique terminologique</a:t>
            </a:r>
          </a:p>
          <a:p>
            <a:pPr lvl="1"/>
            <a:r>
              <a:rPr lang="fr-FR" sz="2100" dirty="0"/>
              <a:t>Le terme "révolution industrielle" est un </a:t>
            </a:r>
            <a:r>
              <a:rPr lang="fr-FR" sz="2100" b="1" dirty="0"/>
              <a:t>anachronisme</a:t>
            </a:r>
            <a:r>
              <a:rPr lang="fr-FR" sz="2100" dirty="0"/>
              <a:t> : les contemporains ne l'utilisaient pas. </a:t>
            </a:r>
          </a:p>
          <a:p>
            <a:pPr lvl="1"/>
            <a:r>
              <a:rPr lang="fr-FR" sz="2100" dirty="0"/>
              <a:t> « révolution » : concept cyclique, ou évolution brutale dans le temps </a:t>
            </a:r>
            <a:r>
              <a:rPr lang="fr-FR" sz="2100" dirty="0">
                <a:sym typeface="Wingdings" panose="05000000000000000000" pitchFamily="2" charset="2"/>
              </a:rPr>
              <a:t> plutôt un phénomène sur le temps long</a:t>
            </a:r>
          </a:p>
          <a:p>
            <a:pPr marL="457200" lvl="1" indent="0">
              <a:buNone/>
            </a:pPr>
            <a:endParaRPr lang="fr-FR" dirty="0"/>
          </a:p>
          <a:p>
            <a:r>
              <a:rPr lang="fr-FR" sz="2100" dirty="0"/>
              <a:t>Genèse du concept</a:t>
            </a:r>
          </a:p>
          <a:p>
            <a:endParaRPr lang="fr-FR" dirty="0"/>
          </a:p>
          <a:p>
            <a:endParaRPr lang="fr-FR" dirty="0"/>
          </a:p>
          <a:p>
            <a:endParaRPr lang="fr-FR" dirty="0"/>
          </a:p>
          <a:p>
            <a:endParaRPr lang="fr-FR" dirty="0"/>
          </a:p>
          <a:p>
            <a:endParaRPr lang="fr-FR" dirty="0"/>
          </a:p>
          <a:p>
            <a:endParaRPr lang="fr-FR" b="1" dirty="0"/>
          </a:p>
          <a:p>
            <a:r>
              <a:rPr lang="fr-FR" b="1" dirty="0"/>
              <a:t>🔍 Pour le généalogiste professionnel</a:t>
            </a:r>
          </a:p>
          <a:p>
            <a:pPr lvl="1"/>
            <a:r>
              <a:rPr lang="fr-FR" sz="2100" b="1" dirty="0"/>
              <a:t>Éviter l'anachronisme :</a:t>
            </a:r>
            <a:r>
              <a:rPr lang="fr-FR" sz="2100" dirty="0"/>
              <a:t> utiliser la terminologie d'époque</a:t>
            </a:r>
          </a:p>
          <a:p>
            <a:pPr lvl="1"/>
            <a:r>
              <a:rPr lang="fr-FR" sz="2100" b="1" dirty="0"/>
              <a:t>Préférer :</a:t>
            </a:r>
            <a:r>
              <a:rPr lang="fr-FR" sz="2100" dirty="0"/>
              <a:t> "mutations économiques", "transformations patrimoniales«  ou comme ici « industrialisation »</a:t>
            </a:r>
          </a:p>
          <a:p>
            <a:pPr lvl="1"/>
            <a:r>
              <a:rPr lang="fr-FR" sz="2100" b="1" dirty="0"/>
              <a:t>Contextualiser :</a:t>
            </a:r>
            <a:r>
              <a:rPr lang="fr-FR" sz="2100" dirty="0"/>
              <a:t> spécificités locales et chronologiques</a:t>
            </a:r>
          </a:p>
          <a:p>
            <a:pPr lvl="1"/>
            <a:r>
              <a:rPr lang="fr-FR" sz="2100" b="1" dirty="0"/>
              <a:t>Documenter :</a:t>
            </a:r>
            <a:r>
              <a:rPr lang="fr-FR" sz="2100" dirty="0"/>
              <a:t> sources contemporaines aux faits étudié</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pPr/>
              <a:t>6</a:t>
            </a:fld>
            <a:r>
              <a:rPr lang="fr-FR"/>
              <a:t>/40</a:t>
            </a:r>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3165328609"/>
              </p:ext>
            </p:extLst>
          </p:nvPr>
        </p:nvGraphicFramePr>
        <p:xfrm>
          <a:off x="4373481" y="2364204"/>
          <a:ext cx="6551192" cy="2000452"/>
        </p:xfrm>
        <a:graphic>
          <a:graphicData uri="http://schemas.openxmlformats.org/drawingml/2006/table">
            <a:tbl>
              <a:tblPr firstRow="1" bandRow="1">
                <a:tableStyleId>{5C22544A-7EE6-4342-B048-85BDC9FD1C3A}</a:tableStyleId>
              </a:tblPr>
              <a:tblGrid>
                <a:gridCol w="965949">
                  <a:extLst>
                    <a:ext uri="{9D8B030D-6E8A-4147-A177-3AD203B41FA5}">
                      <a16:colId xmlns:a16="http://schemas.microsoft.com/office/drawing/2014/main" val="1200551460"/>
                    </a:ext>
                  </a:extLst>
                </a:gridCol>
                <a:gridCol w="1915711">
                  <a:extLst>
                    <a:ext uri="{9D8B030D-6E8A-4147-A177-3AD203B41FA5}">
                      <a16:colId xmlns:a16="http://schemas.microsoft.com/office/drawing/2014/main" val="3004484987"/>
                    </a:ext>
                  </a:extLst>
                </a:gridCol>
                <a:gridCol w="3669532">
                  <a:extLst>
                    <a:ext uri="{9D8B030D-6E8A-4147-A177-3AD203B41FA5}">
                      <a16:colId xmlns:a16="http://schemas.microsoft.com/office/drawing/2014/main" val="2500617253"/>
                    </a:ext>
                  </a:extLst>
                </a:gridCol>
              </a:tblGrid>
              <a:tr h="370900">
                <a:tc>
                  <a:txBody>
                    <a:bodyPr/>
                    <a:lstStyle/>
                    <a:p>
                      <a:r>
                        <a:rPr lang="fr-FR" sz="1600" dirty="0"/>
                        <a:t>Date</a:t>
                      </a:r>
                    </a:p>
                  </a:txBody>
                  <a:tcPr anchor="ctr"/>
                </a:tc>
                <a:tc>
                  <a:txBody>
                    <a:bodyPr/>
                    <a:lstStyle/>
                    <a:p>
                      <a:r>
                        <a:rPr lang="fr-FR" sz="1600"/>
                        <a:t>Auteur</a:t>
                      </a:r>
                    </a:p>
                  </a:txBody>
                  <a:tcPr anchor="ctr"/>
                </a:tc>
                <a:tc>
                  <a:txBody>
                    <a:bodyPr/>
                    <a:lstStyle/>
                    <a:p>
                      <a:r>
                        <a:rPr lang="fr-FR" sz="1600"/>
                        <a:t>Contribution</a:t>
                      </a:r>
                    </a:p>
                  </a:txBody>
                  <a:tcPr anchor="ctr"/>
                </a:tc>
                <a:extLst>
                  <a:ext uri="{0D108BD9-81ED-4DB2-BD59-A6C34878D82A}">
                    <a16:rowId xmlns:a16="http://schemas.microsoft.com/office/drawing/2014/main" val="3198045455"/>
                  </a:ext>
                </a:extLst>
              </a:tr>
              <a:tr h="543184">
                <a:tc>
                  <a:txBody>
                    <a:bodyPr/>
                    <a:lstStyle/>
                    <a:p>
                      <a:r>
                        <a:rPr lang="fr-FR" sz="1600"/>
                        <a:t>1837</a:t>
                      </a:r>
                    </a:p>
                  </a:txBody>
                  <a:tcPr anchor="ctr"/>
                </a:tc>
                <a:tc>
                  <a:txBody>
                    <a:bodyPr/>
                    <a:lstStyle/>
                    <a:p>
                      <a:r>
                        <a:rPr lang="fr-FR" sz="1600" dirty="0"/>
                        <a:t>Adolphe Blanqui</a:t>
                      </a:r>
                    </a:p>
                  </a:txBody>
                  <a:tcPr anchor="ctr"/>
                </a:tc>
                <a:tc>
                  <a:txBody>
                    <a:bodyPr/>
                    <a:lstStyle/>
                    <a:p>
                      <a:r>
                        <a:rPr lang="fr-FR" sz="1600"/>
                        <a:t>Première utilisation du terme</a:t>
                      </a:r>
                    </a:p>
                  </a:txBody>
                  <a:tcPr anchor="ctr"/>
                </a:tc>
                <a:extLst>
                  <a:ext uri="{0D108BD9-81ED-4DB2-BD59-A6C34878D82A}">
                    <a16:rowId xmlns:a16="http://schemas.microsoft.com/office/drawing/2014/main" val="3585662097"/>
                  </a:ext>
                </a:extLst>
              </a:tr>
              <a:tr h="543184">
                <a:tc>
                  <a:txBody>
                    <a:bodyPr/>
                    <a:lstStyle/>
                    <a:p>
                      <a:r>
                        <a:rPr lang="fr-FR" sz="1600"/>
                        <a:t>1845</a:t>
                      </a:r>
                    </a:p>
                  </a:txBody>
                  <a:tcPr anchor="ctr"/>
                </a:tc>
                <a:tc>
                  <a:txBody>
                    <a:bodyPr/>
                    <a:lstStyle/>
                    <a:p>
                      <a:r>
                        <a:rPr lang="fr-FR" sz="1600" dirty="0"/>
                        <a:t>Friedrich Engels</a:t>
                      </a:r>
                    </a:p>
                  </a:txBody>
                  <a:tcPr anchor="ctr"/>
                </a:tc>
                <a:tc>
                  <a:txBody>
                    <a:bodyPr/>
                    <a:lstStyle/>
                    <a:p>
                      <a:r>
                        <a:rPr lang="fr-FR" sz="1600"/>
                        <a:t>Popularisation (Angleterre)</a:t>
                      </a:r>
                    </a:p>
                  </a:txBody>
                  <a:tcPr anchor="ctr"/>
                </a:tc>
                <a:extLst>
                  <a:ext uri="{0D108BD9-81ED-4DB2-BD59-A6C34878D82A}">
                    <a16:rowId xmlns:a16="http://schemas.microsoft.com/office/drawing/2014/main" val="2986452287"/>
                  </a:ext>
                </a:extLst>
              </a:tr>
              <a:tr h="543184">
                <a:tc>
                  <a:txBody>
                    <a:bodyPr/>
                    <a:lstStyle/>
                    <a:p>
                      <a:r>
                        <a:rPr lang="fr-FR" sz="1600" dirty="0"/>
                        <a:t>1884</a:t>
                      </a:r>
                    </a:p>
                  </a:txBody>
                  <a:tcPr anchor="ctr"/>
                </a:tc>
                <a:tc>
                  <a:txBody>
                    <a:bodyPr/>
                    <a:lstStyle/>
                    <a:p>
                      <a:r>
                        <a:rPr lang="fr-FR" sz="1600"/>
                        <a:t>Arnold Toynbee</a:t>
                      </a:r>
                    </a:p>
                  </a:txBody>
                  <a:tcPr anchor="ctr"/>
                </a:tc>
                <a:tc>
                  <a:txBody>
                    <a:bodyPr/>
                    <a:lstStyle/>
                    <a:p>
                      <a:r>
                        <a:rPr lang="fr-FR" sz="1600" dirty="0"/>
                        <a:t>Conceptualisation académique</a:t>
                      </a:r>
                    </a:p>
                  </a:txBody>
                  <a:tcPr anchor="ctr"/>
                </a:tc>
                <a:extLst>
                  <a:ext uri="{0D108BD9-81ED-4DB2-BD59-A6C34878D82A}">
                    <a16:rowId xmlns:a16="http://schemas.microsoft.com/office/drawing/2014/main" val="1469204628"/>
                  </a:ext>
                </a:extLst>
              </a:tr>
            </a:tbl>
          </a:graphicData>
        </a:graphic>
      </p:graphicFrame>
    </p:spTree>
    <p:extLst>
      <p:ext uri="{BB962C8B-B14F-4D97-AF65-F5344CB8AC3E}">
        <p14:creationId xmlns:p14="http://schemas.microsoft.com/office/powerpoint/2010/main" val="214852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226" y="624110"/>
            <a:ext cx="9387975" cy="528799"/>
          </a:xfrm>
        </p:spPr>
        <p:txBody>
          <a:bodyPr>
            <a:normAutofit fontScale="90000"/>
          </a:bodyPr>
          <a:lstStyle/>
          <a:p>
            <a:pPr algn="ctr"/>
            <a:r>
              <a:rPr lang="fr-FR" dirty="0"/>
              <a:t>LES SOURCES SUCCESSORALES</a:t>
            </a:r>
          </a:p>
        </p:txBody>
      </p:sp>
      <p:sp>
        <p:nvSpPr>
          <p:cNvPr id="3" name="Espace réservé du contenu 2"/>
          <p:cNvSpPr>
            <a:spLocks noGrp="1"/>
          </p:cNvSpPr>
          <p:nvPr>
            <p:ph idx="1"/>
          </p:nvPr>
        </p:nvSpPr>
        <p:spPr>
          <a:xfrm>
            <a:off x="815476" y="1365584"/>
            <a:ext cx="10563726" cy="4818648"/>
          </a:xfrm>
        </p:spPr>
        <p:txBody>
          <a:bodyPr>
            <a:normAutofit/>
          </a:bodyPr>
          <a:lstStyle/>
          <a:p>
            <a:pPr marL="0" indent="0">
              <a:buNone/>
            </a:pPr>
            <a:r>
              <a:rPr lang="fr-FR" b="1" dirty="0"/>
              <a:t>A. Révolution administrative de 1790</a:t>
            </a:r>
          </a:p>
          <a:p>
            <a:pPr lvl="1"/>
            <a:r>
              <a:rPr lang="fr-FR" b="1" dirty="0"/>
              <a:t>📋 Service de l'enregistrement</a:t>
            </a:r>
          </a:p>
          <a:p>
            <a:pPr lvl="2">
              <a:buFont typeface="Wingdings" panose="05000000000000000000" pitchFamily="2" charset="2"/>
              <a:buChar char="Ø"/>
            </a:pPr>
            <a:r>
              <a:rPr lang="fr-FR" b="1" dirty="0"/>
              <a:t>Loi du 19 décembre 1790 :</a:t>
            </a:r>
            <a:r>
              <a:rPr lang="fr-FR" dirty="0"/>
              <a:t> création des droits d'enregistrement</a:t>
            </a:r>
          </a:p>
          <a:p>
            <a:pPr lvl="2">
              <a:buFont typeface="Wingdings" panose="05000000000000000000" pitchFamily="2" charset="2"/>
              <a:buChar char="Ø"/>
            </a:pPr>
            <a:r>
              <a:rPr lang="fr-FR" b="1" dirty="0"/>
              <a:t>Rupture avec l'Ancien Régime :</a:t>
            </a:r>
            <a:r>
              <a:rPr lang="fr-FR" dirty="0"/>
              <a:t> fin des droits seigneuriaux</a:t>
            </a:r>
          </a:p>
          <a:p>
            <a:pPr lvl="2">
              <a:buFont typeface="Wingdings" panose="05000000000000000000" pitchFamily="2" charset="2"/>
              <a:buChar char="Ø"/>
            </a:pPr>
            <a:r>
              <a:rPr lang="fr-FR" b="1" dirty="0"/>
              <a:t>Fiscalité généralisée :</a:t>
            </a:r>
            <a:r>
              <a:rPr lang="fr-FR" dirty="0"/>
              <a:t> tous les héritiers concernés</a:t>
            </a:r>
          </a:p>
          <a:p>
            <a:pPr lvl="2">
              <a:buFont typeface="Wingdings" panose="05000000000000000000" pitchFamily="2" charset="2"/>
              <a:buChar char="Ø"/>
            </a:pPr>
            <a:r>
              <a:rPr lang="fr-FR" b="1" dirty="0"/>
              <a:t>Documentation systématique :</a:t>
            </a:r>
            <a:r>
              <a:rPr lang="fr-FR" dirty="0"/>
              <a:t> obligation administrative </a:t>
            </a:r>
            <a:r>
              <a:rPr lang="fr-FR" dirty="0">
                <a:sym typeface="Wingdings" panose="05000000000000000000" pitchFamily="2" charset="2"/>
              </a:rPr>
              <a:t> </a:t>
            </a:r>
            <a:r>
              <a:rPr lang="fr-FR" b="1" dirty="0">
                <a:sym typeface="Wingdings" panose="05000000000000000000" pitchFamily="2" charset="2"/>
              </a:rPr>
              <a:t>constitution d’une source sérielle</a:t>
            </a:r>
            <a:endParaRPr lang="fr-FR" b="1" dirty="0"/>
          </a:p>
          <a:p>
            <a:pPr marL="0" indent="0">
              <a:buNone/>
            </a:pPr>
            <a:r>
              <a:rPr lang="fr-FR" b="1" dirty="0"/>
              <a:t>B. Évolution législative (à connaître)</a:t>
            </a:r>
          </a:p>
          <a:p>
            <a:endParaRPr lang="fr-FR" b="1" dirty="0"/>
          </a:p>
          <a:p>
            <a:endParaRPr lang="fr-FR" dirty="0"/>
          </a:p>
        </p:txBody>
      </p:sp>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t>7</a:t>
            </a:fld>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2391381391"/>
              </p:ext>
            </p:extLst>
          </p:nvPr>
        </p:nvGraphicFramePr>
        <p:xfrm>
          <a:off x="815475" y="3896004"/>
          <a:ext cx="10563726" cy="2056067"/>
        </p:xfrm>
        <a:graphic>
          <a:graphicData uri="http://schemas.openxmlformats.org/drawingml/2006/table">
            <a:tbl>
              <a:tblPr firstRow="1" bandRow="1">
                <a:tableStyleId>{5C22544A-7EE6-4342-B048-85BDC9FD1C3A}</a:tableStyleId>
              </a:tblPr>
              <a:tblGrid>
                <a:gridCol w="5973678">
                  <a:extLst>
                    <a:ext uri="{9D8B030D-6E8A-4147-A177-3AD203B41FA5}">
                      <a16:colId xmlns:a16="http://schemas.microsoft.com/office/drawing/2014/main" val="4291778818"/>
                    </a:ext>
                  </a:extLst>
                </a:gridCol>
                <a:gridCol w="4590048">
                  <a:extLst>
                    <a:ext uri="{9D8B030D-6E8A-4147-A177-3AD203B41FA5}">
                      <a16:colId xmlns:a16="http://schemas.microsoft.com/office/drawing/2014/main" val="427653266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t>Textes fondateurs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t>Conséquences pratiques</a:t>
                      </a:r>
                    </a:p>
                  </a:txBody>
                  <a:tcPr/>
                </a:tc>
                <a:extLst>
                  <a:ext uri="{0D108BD9-81ED-4DB2-BD59-A6C34878D82A}">
                    <a16:rowId xmlns:a16="http://schemas.microsoft.com/office/drawing/2014/main" val="3085698352"/>
                  </a:ext>
                </a:extLst>
              </a:tr>
              <a:tr h="370840">
                <a:tc>
                  <a:txBody>
                    <a:bodyPr/>
                    <a:lstStyle/>
                    <a:p>
                      <a:pPr marL="285750" indent="-285750">
                        <a:lnSpc>
                          <a:spcPct val="150000"/>
                        </a:lnSpc>
                        <a:buFont typeface="Wingdings" panose="05000000000000000000" pitchFamily="2" charset="2"/>
                        <a:buChar char="Ø"/>
                      </a:pPr>
                      <a:r>
                        <a:rPr lang="fr-FR" b="1" dirty="0"/>
                        <a:t>Code civil (1804) :</a:t>
                      </a:r>
                      <a:r>
                        <a:rPr lang="fr-FR" dirty="0"/>
                        <a:t> règles successorales</a:t>
                      </a:r>
                    </a:p>
                    <a:p>
                      <a:pPr marL="285750" indent="-285750">
                        <a:lnSpc>
                          <a:spcPct val="150000"/>
                        </a:lnSpc>
                        <a:buFont typeface="Wingdings" panose="05000000000000000000" pitchFamily="2" charset="2"/>
                        <a:buChar char="Ø"/>
                      </a:pPr>
                      <a:r>
                        <a:rPr lang="fr-FR" b="1" dirty="0"/>
                        <a:t>Loi 25 mars 1817 :</a:t>
                      </a:r>
                      <a:r>
                        <a:rPr lang="fr-FR" dirty="0"/>
                        <a:t> perfectionnement fiscal</a:t>
                      </a:r>
                    </a:p>
                    <a:p>
                      <a:pPr marL="285750" indent="-285750">
                        <a:lnSpc>
                          <a:spcPct val="150000"/>
                        </a:lnSpc>
                        <a:buFont typeface="Wingdings" panose="05000000000000000000" pitchFamily="2" charset="2"/>
                        <a:buChar char="Ø"/>
                      </a:pPr>
                      <a:r>
                        <a:rPr lang="fr-FR" b="1" dirty="0"/>
                        <a:t>Décret 18 février 1852 :</a:t>
                      </a:r>
                      <a:r>
                        <a:rPr lang="fr-FR" dirty="0"/>
                        <a:t> formulaires standardisés</a:t>
                      </a:r>
                    </a:p>
                    <a:p>
                      <a:pPr>
                        <a:lnSpc>
                          <a:spcPct val="150000"/>
                        </a:lnSpc>
                      </a:pPr>
                      <a:endParaRPr lang="fr-FR" dirty="0"/>
                    </a:p>
                  </a:txBody>
                  <a:tcPr/>
                </a:tc>
                <a:tc>
                  <a:txBody>
                    <a:bodyPr/>
                    <a:lstStyle/>
                    <a:p>
                      <a:pPr marL="285750" indent="-285750">
                        <a:lnSpc>
                          <a:spcPct val="150000"/>
                        </a:lnSpc>
                        <a:buFont typeface="Wingdings" panose="05000000000000000000" pitchFamily="2" charset="2"/>
                        <a:buChar char="Ø"/>
                      </a:pPr>
                      <a:r>
                        <a:rPr lang="fr-FR" dirty="0"/>
                        <a:t>Homogénéisation nationale</a:t>
                      </a:r>
                    </a:p>
                    <a:p>
                      <a:pPr marL="285750" indent="-285750">
                        <a:lnSpc>
                          <a:spcPct val="150000"/>
                        </a:lnSpc>
                        <a:buFont typeface="Wingdings" panose="05000000000000000000" pitchFamily="2" charset="2"/>
                        <a:buChar char="Ø"/>
                      </a:pPr>
                      <a:r>
                        <a:rPr lang="fr-FR" dirty="0"/>
                        <a:t>Amélioration de la conservation</a:t>
                      </a:r>
                    </a:p>
                    <a:p>
                      <a:pPr marL="285750" indent="-285750">
                        <a:lnSpc>
                          <a:spcPct val="150000"/>
                        </a:lnSpc>
                        <a:buFont typeface="Wingdings" panose="05000000000000000000" pitchFamily="2" charset="2"/>
                        <a:buChar char="Ø"/>
                      </a:pPr>
                      <a:r>
                        <a:rPr lang="fr-FR" dirty="0"/>
                        <a:t>Facilitation de l'exploitation sérielle</a:t>
                      </a:r>
                    </a:p>
                    <a:p>
                      <a:pPr>
                        <a:lnSpc>
                          <a:spcPct val="150000"/>
                        </a:lnSpc>
                      </a:pPr>
                      <a:endParaRPr lang="fr-FR" dirty="0"/>
                    </a:p>
                  </a:txBody>
                  <a:tcPr/>
                </a:tc>
                <a:extLst>
                  <a:ext uri="{0D108BD9-81ED-4DB2-BD59-A6C34878D82A}">
                    <a16:rowId xmlns:a16="http://schemas.microsoft.com/office/drawing/2014/main" val="927076295"/>
                  </a:ext>
                </a:extLst>
              </a:tr>
            </a:tbl>
          </a:graphicData>
        </a:graphic>
      </p:graphicFrame>
    </p:spTree>
    <p:extLst>
      <p:ext uri="{BB962C8B-B14F-4D97-AF65-F5344CB8AC3E}">
        <p14:creationId xmlns:p14="http://schemas.microsoft.com/office/powerpoint/2010/main" val="142013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068" y="624110"/>
            <a:ext cx="9448133" cy="528799"/>
          </a:xfrm>
        </p:spPr>
        <p:txBody>
          <a:bodyPr>
            <a:normAutofit fontScale="90000"/>
          </a:bodyPr>
          <a:lstStyle/>
          <a:p>
            <a:r>
              <a:rPr lang="fr-FR" b="1" dirty="0"/>
              <a:t>Typologie documentaire pour généalogistes</a:t>
            </a:r>
            <a:br>
              <a:rPr lang="fr-FR" b="1" dirty="0"/>
            </a:b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920182091"/>
              </p:ext>
            </p:extLst>
          </p:nvPr>
        </p:nvGraphicFramePr>
        <p:xfrm>
          <a:off x="806116" y="1258052"/>
          <a:ext cx="11117179" cy="2041058"/>
        </p:xfrm>
        <a:graphic>
          <a:graphicData uri="http://schemas.openxmlformats.org/drawingml/2006/table">
            <a:tbl>
              <a:tblPr firstRow="1" bandRow="1">
                <a:tableStyleId>{5C22544A-7EE6-4342-B048-85BDC9FD1C3A}</a:tableStyleId>
              </a:tblPr>
              <a:tblGrid>
                <a:gridCol w="5883442">
                  <a:extLst>
                    <a:ext uri="{9D8B030D-6E8A-4147-A177-3AD203B41FA5}">
                      <a16:colId xmlns:a16="http://schemas.microsoft.com/office/drawing/2014/main" val="1829092933"/>
                    </a:ext>
                  </a:extLst>
                </a:gridCol>
                <a:gridCol w="5233737">
                  <a:extLst>
                    <a:ext uri="{9D8B030D-6E8A-4147-A177-3AD203B41FA5}">
                      <a16:colId xmlns:a16="http://schemas.microsoft.com/office/drawing/2014/main" val="4264927031"/>
                    </a:ext>
                  </a:extLst>
                </a:gridCol>
              </a:tblGrid>
              <a:tr h="4985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 Tables de succession (3Q)</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 Registres des formalités</a:t>
                      </a:r>
                    </a:p>
                  </a:txBody>
                  <a:tcPr/>
                </a:tc>
                <a:extLst>
                  <a:ext uri="{0D108BD9-81ED-4DB2-BD59-A6C34878D82A}">
                    <a16:rowId xmlns:a16="http://schemas.microsoft.com/office/drawing/2014/main" val="2364123247"/>
                  </a:ext>
                </a:extLst>
              </a:tr>
              <a:tr h="1542500">
                <a:tc>
                  <a:txBody>
                    <a:bodyPr/>
                    <a:lstStyle/>
                    <a:p>
                      <a:pPr marL="285750" indent="-285750" algn="just">
                        <a:buFont typeface="Wingdings" panose="05000000000000000000" pitchFamily="2" charset="2"/>
                        <a:buChar char="Ø"/>
                      </a:pPr>
                      <a:r>
                        <a:rPr lang="fr-FR" b="1" dirty="0"/>
                        <a:t>Contenu :</a:t>
                      </a:r>
                      <a:r>
                        <a:rPr lang="fr-FR" dirty="0"/>
                        <a:t> nom, prénom, date décès, montant, héritiers</a:t>
                      </a:r>
                    </a:p>
                    <a:p>
                      <a:pPr marL="285750" indent="-285750" algn="just">
                        <a:buFont typeface="Wingdings" panose="05000000000000000000" pitchFamily="2" charset="2"/>
                        <a:buChar char="Ø"/>
                      </a:pPr>
                      <a:r>
                        <a:rPr lang="fr-FR" b="1" dirty="0"/>
                        <a:t>Organisation :</a:t>
                      </a:r>
                      <a:r>
                        <a:rPr lang="fr-FR" dirty="0"/>
                        <a:t> alphabétique par bureau</a:t>
                      </a:r>
                    </a:p>
                    <a:p>
                      <a:pPr marL="285750" indent="-285750" algn="just">
                        <a:buFont typeface="Wingdings" panose="05000000000000000000" pitchFamily="2" charset="2"/>
                        <a:buChar char="Ø"/>
                      </a:pPr>
                      <a:r>
                        <a:rPr lang="fr-FR" b="1" dirty="0"/>
                        <a:t>Période :</a:t>
                      </a:r>
                      <a:r>
                        <a:rPr lang="fr-FR" dirty="0"/>
                        <a:t> 1790 à nos jours</a:t>
                      </a:r>
                    </a:p>
                    <a:p>
                      <a:pPr marL="285750" indent="-285750" algn="just">
                        <a:buFont typeface="Wingdings" panose="05000000000000000000" pitchFamily="2" charset="2"/>
                        <a:buChar char="Ø"/>
                      </a:pPr>
                      <a:r>
                        <a:rPr lang="fr-FR" b="1" dirty="0"/>
                        <a:t>Lacunes :</a:t>
                      </a:r>
                      <a:r>
                        <a:rPr lang="fr-FR" dirty="0"/>
                        <a:t> guerres, destructions</a:t>
                      </a:r>
                    </a:p>
                  </a:txBody>
                  <a:tcPr/>
                </a:tc>
                <a:tc>
                  <a:txBody>
                    <a:bodyPr/>
                    <a:lstStyle/>
                    <a:p>
                      <a:pPr marL="285750" indent="-285750" algn="just">
                        <a:buFont typeface="Wingdings" panose="05000000000000000000" pitchFamily="2" charset="2"/>
                        <a:buChar char="Ø"/>
                      </a:pPr>
                      <a:r>
                        <a:rPr lang="fr-FR" b="1" dirty="0"/>
                        <a:t>Contenu :</a:t>
                      </a:r>
                      <a:r>
                        <a:rPr lang="fr-FR" dirty="0"/>
                        <a:t> actes détaillés de mutation</a:t>
                      </a:r>
                    </a:p>
                    <a:p>
                      <a:pPr marL="285750" indent="-285750" algn="just">
                        <a:buFont typeface="Wingdings" panose="05000000000000000000" pitchFamily="2" charset="2"/>
                        <a:buChar char="Ø"/>
                      </a:pPr>
                      <a:r>
                        <a:rPr lang="fr-FR" b="1" dirty="0"/>
                        <a:t>Organisation :</a:t>
                      </a:r>
                      <a:r>
                        <a:rPr lang="fr-FR" dirty="0"/>
                        <a:t> chronologique continue</a:t>
                      </a:r>
                    </a:p>
                    <a:p>
                      <a:pPr marL="285750" indent="-285750" algn="just">
                        <a:buFont typeface="Wingdings" panose="05000000000000000000" pitchFamily="2" charset="2"/>
                        <a:buChar char="Ø"/>
                      </a:pPr>
                      <a:r>
                        <a:rPr lang="fr-FR" b="1" dirty="0"/>
                        <a:t>Mentions :</a:t>
                      </a:r>
                      <a:r>
                        <a:rPr lang="fr-FR" dirty="0"/>
                        <a:t> corrections, annotations</a:t>
                      </a:r>
                    </a:p>
                    <a:p>
                      <a:pPr marL="285750" indent="-285750" algn="just">
                        <a:buFont typeface="Wingdings" panose="05000000000000000000" pitchFamily="2" charset="2"/>
                        <a:buChar char="Ø"/>
                      </a:pPr>
                      <a:r>
                        <a:rPr lang="fr-FR" b="1" dirty="0"/>
                        <a:t>Conservation :</a:t>
                      </a:r>
                      <a:r>
                        <a:rPr lang="fr-FR" dirty="0"/>
                        <a:t> Archives départementales</a:t>
                      </a:r>
                    </a:p>
                    <a:p>
                      <a:endParaRPr lang="fr-FR" dirty="0"/>
                    </a:p>
                  </a:txBody>
                  <a:tcPr/>
                </a:tc>
                <a:extLst>
                  <a:ext uri="{0D108BD9-81ED-4DB2-BD59-A6C34878D82A}">
                    <a16:rowId xmlns:a16="http://schemas.microsoft.com/office/drawing/2014/main" val="4189491444"/>
                  </a:ext>
                </a:extLst>
              </a:tr>
            </a:tbl>
          </a:graphicData>
        </a:graphic>
      </p:graphicFrame>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t>8</a:t>
            </a:fld>
            <a:endParaRPr lang="fr-FR" dirty="0"/>
          </a:p>
        </p:txBody>
      </p:sp>
      <p:sp>
        <p:nvSpPr>
          <p:cNvPr id="7" name="Rectangle 6"/>
          <p:cNvSpPr/>
          <p:nvPr/>
        </p:nvSpPr>
        <p:spPr>
          <a:xfrm>
            <a:off x="743876" y="3391538"/>
            <a:ext cx="11241658" cy="3139321"/>
          </a:xfrm>
          <a:prstGeom prst="rect">
            <a:avLst/>
          </a:prstGeom>
          <a:solidFill>
            <a:srgbClr val="8EB1C3"/>
          </a:solidFill>
        </p:spPr>
        <p:txBody>
          <a:bodyPr wrap="square">
            <a:spAutoFit/>
          </a:bodyPr>
          <a:lstStyle/>
          <a:p>
            <a:r>
              <a:rPr lang="fr-FR" b="1" dirty="0"/>
              <a:t>Inventaires après décès (sources notariales)</a:t>
            </a:r>
          </a:p>
          <a:p>
            <a:r>
              <a:rPr lang="fr-FR" b="1" dirty="0"/>
              <a:t>Cas obligatoires :</a:t>
            </a:r>
          </a:p>
          <a:p>
            <a:pPr marL="742950" lvl="1" indent="-285750">
              <a:buFont typeface="Wingdings" panose="05000000000000000000" pitchFamily="2" charset="2"/>
              <a:buChar char="Ø"/>
            </a:pPr>
            <a:r>
              <a:rPr lang="fr-FR" b="1" dirty="0"/>
              <a:t>Mineurs héritiers :</a:t>
            </a:r>
            <a:r>
              <a:rPr lang="fr-FR" dirty="0"/>
              <a:t> protection juridique</a:t>
            </a:r>
          </a:p>
          <a:p>
            <a:pPr marL="742950" lvl="1" indent="-285750">
              <a:buFont typeface="Wingdings" panose="05000000000000000000" pitchFamily="2" charset="2"/>
              <a:buChar char="Ø"/>
            </a:pPr>
            <a:r>
              <a:rPr lang="fr-FR" b="1" dirty="0"/>
              <a:t>Contestations familiales :</a:t>
            </a:r>
            <a:r>
              <a:rPr lang="fr-FR" dirty="0"/>
              <a:t> arbitrage patrimonial</a:t>
            </a:r>
          </a:p>
          <a:p>
            <a:pPr marL="742950" lvl="1" indent="-285750">
              <a:buFont typeface="Wingdings" panose="05000000000000000000" pitchFamily="2" charset="2"/>
              <a:buChar char="Ø"/>
            </a:pPr>
            <a:r>
              <a:rPr lang="fr-FR" b="1" dirty="0"/>
              <a:t>Créanciers multiples :</a:t>
            </a:r>
            <a:r>
              <a:rPr lang="fr-FR" dirty="0"/>
              <a:t> garantie de paiement</a:t>
            </a:r>
          </a:p>
          <a:p>
            <a:pPr lvl="1"/>
            <a:endParaRPr lang="fr-FR" dirty="0"/>
          </a:p>
          <a:p>
            <a:r>
              <a:rPr lang="fr-FR" b="1" dirty="0"/>
              <a:t>Richesse informative :</a:t>
            </a:r>
          </a:p>
          <a:p>
            <a:pPr marL="742950" lvl="1" indent="-285750">
              <a:buFont typeface="Wingdings" panose="05000000000000000000" pitchFamily="2" charset="2"/>
              <a:buChar char="Ø"/>
            </a:pPr>
            <a:r>
              <a:rPr lang="fr-FR" dirty="0"/>
              <a:t>Estimation détaillée par commissaires-priseurs</a:t>
            </a:r>
          </a:p>
          <a:p>
            <a:pPr marL="742950" lvl="1" indent="-285750">
              <a:buFont typeface="Wingdings" panose="05000000000000000000" pitchFamily="2" charset="2"/>
              <a:buChar char="Ø"/>
            </a:pPr>
            <a:r>
              <a:rPr lang="fr-FR" dirty="0"/>
              <a:t>Description exhaustive mobilier et immobilier</a:t>
            </a:r>
          </a:p>
          <a:p>
            <a:pPr marL="742950" lvl="1" indent="-285750">
              <a:buFont typeface="Wingdings" panose="05000000000000000000" pitchFamily="2" charset="2"/>
              <a:buChar char="Ø"/>
            </a:pPr>
            <a:r>
              <a:rPr lang="fr-FR" dirty="0"/>
              <a:t>Révélation des réseaux sociaux (témoins, experts)</a:t>
            </a:r>
          </a:p>
          <a:p>
            <a:pPr marL="742950" lvl="1" indent="-285750">
              <a:buFont typeface="Wingdings" panose="05000000000000000000" pitchFamily="2" charset="2"/>
              <a:buChar char="Ø"/>
            </a:pPr>
            <a:r>
              <a:rPr lang="fr-FR" dirty="0"/>
              <a:t>Indications sur niveau de vie et mentalités</a:t>
            </a:r>
          </a:p>
        </p:txBody>
      </p:sp>
    </p:spTree>
    <p:extLst>
      <p:ext uri="{BB962C8B-B14F-4D97-AF65-F5344CB8AC3E}">
        <p14:creationId xmlns:p14="http://schemas.microsoft.com/office/powerpoint/2010/main" val="46082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6690" y="624110"/>
            <a:ext cx="9592512" cy="669285"/>
          </a:xfrm>
        </p:spPr>
        <p:txBody>
          <a:bodyPr/>
          <a:lstStyle/>
          <a:p>
            <a:pPr algn="ctr"/>
            <a:r>
              <a:rPr lang="fr-FR" dirty="0"/>
              <a:t>Et pour approfondir</a:t>
            </a:r>
          </a:p>
        </p:txBody>
      </p:sp>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t>9</a:t>
            </a:fld>
            <a:endParaRPr lang="fr-FR" dirty="0"/>
          </a:p>
        </p:txBody>
      </p:sp>
      <p:graphicFrame>
        <p:nvGraphicFramePr>
          <p:cNvPr id="9" name="Tableau 8"/>
          <p:cNvGraphicFramePr>
            <a:graphicFrameLocks noGrp="1"/>
          </p:cNvGraphicFramePr>
          <p:nvPr>
            <p:extLst>
              <p:ext uri="{D42A27DB-BD31-4B8C-83A1-F6EECF244321}">
                <p14:modId xmlns:p14="http://schemas.microsoft.com/office/powerpoint/2010/main" val="2390956886"/>
              </p:ext>
            </p:extLst>
          </p:nvPr>
        </p:nvGraphicFramePr>
        <p:xfrm>
          <a:off x="1334726" y="1349533"/>
          <a:ext cx="10675584" cy="3291840"/>
        </p:xfrm>
        <a:graphic>
          <a:graphicData uri="http://schemas.openxmlformats.org/drawingml/2006/table">
            <a:tbl>
              <a:tblPr firstRow="1" bandRow="1">
                <a:tableStyleId>{5C22544A-7EE6-4342-B048-85BDC9FD1C3A}</a:tableStyleId>
              </a:tblPr>
              <a:tblGrid>
                <a:gridCol w="6417641">
                  <a:extLst>
                    <a:ext uri="{9D8B030D-6E8A-4147-A177-3AD203B41FA5}">
                      <a16:colId xmlns:a16="http://schemas.microsoft.com/office/drawing/2014/main" val="3125613397"/>
                    </a:ext>
                  </a:extLst>
                </a:gridCol>
                <a:gridCol w="4257943">
                  <a:extLst>
                    <a:ext uri="{9D8B030D-6E8A-4147-A177-3AD203B41FA5}">
                      <a16:colId xmlns:a16="http://schemas.microsoft.com/office/drawing/2014/main" val="3615701134"/>
                    </a:ext>
                  </a:extLst>
                </a:gridCol>
              </a:tblGrid>
              <a:tr h="21776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chemeClr val="tx1"/>
                          </a:solidFill>
                          <a:effectLst/>
                          <a:latin typeface="Arial" panose="020B0604020202020204" pitchFamily="34" charset="0"/>
                        </a:rPr>
                        <a:t>Documents à rechercher :</a:t>
                      </a:r>
                    </a:p>
                    <a:p>
                      <a:pPr marL="742950" lvl="1" indent="-285750" algn="just" defTabSz="914400" eaLnBrk="0" fontAlgn="base" hangingPunct="0">
                        <a:spcBef>
                          <a:spcPct val="0"/>
                        </a:spcBef>
                        <a:spcAft>
                          <a:spcPct val="0"/>
                        </a:spcAft>
                        <a:buFont typeface="Wingdings" panose="05000000000000000000" pitchFamily="2" charset="2"/>
                        <a:buChar char="Ø"/>
                      </a:pPr>
                      <a:r>
                        <a:rPr kumimoji="0" lang="fr-FR" altLang="fr-FR" sz="1600" b="1" i="0" u="none" strike="noStrike" cap="none" normalizeH="0" baseline="0" dirty="0">
                          <a:ln>
                            <a:noFill/>
                          </a:ln>
                          <a:solidFill>
                            <a:schemeClr val="tx1"/>
                          </a:solidFill>
                          <a:effectLst/>
                          <a:latin typeface="Arial" panose="020B0604020202020204" pitchFamily="34" charset="0"/>
                        </a:rPr>
                        <a:t>Contrats de mariage :</a:t>
                      </a:r>
                      <a:r>
                        <a:rPr kumimoji="0" lang="fr-FR" altLang="fr-FR" sz="1600" b="0" i="0" u="none" strike="noStrike" cap="none" normalizeH="0" baseline="0" dirty="0">
                          <a:ln>
                            <a:noFill/>
                          </a:ln>
                          <a:solidFill>
                            <a:schemeClr val="tx1"/>
                          </a:solidFill>
                          <a:effectLst/>
                          <a:latin typeface="Arial" panose="020B0604020202020204" pitchFamily="34" charset="0"/>
                        </a:rPr>
                        <a:t> régimes matrimoniaux </a:t>
                      </a:r>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Arial" panose="020B0604020202020204" pitchFamily="34" charset="0"/>
                        </a:rPr>
                        <a:t>Informations obtenues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Stratégies familiales réelles</a:t>
                      </a:r>
                      <a:r>
                        <a:rPr kumimoji="0" lang="fr-FR" altLang="fr-FR" sz="4800" b="0" i="0" u="none" strike="noStrike" cap="none" normalizeH="0" baseline="0" dirty="0">
                          <a:ln>
                            <a:noFill/>
                          </a:ln>
                          <a:solidFill>
                            <a:schemeClr val="tx1"/>
                          </a:solidFill>
                          <a:effectLst/>
                          <a:latin typeface="Arial" panose="020B0604020202020204" pitchFamily="34" charset="0"/>
                        </a:rPr>
                        <a:t> </a:t>
                      </a:r>
                    </a:p>
                    <a:p>
                      <a:endParaRPr lang="fr-FR" dirty="0"/>
                    </a:p>
                  </a:txBody>
                  <a:tcPr/>
                </a:tc>
                <a:extLst>
                  <a:ext uri="{0D108BD9-81ED-4DB2-BD59-A6C34878D82A}">
                    <a16:rowId xmlns:a16="http://schemas.microsoft.com/office/drawing/2014/main" val="1833444520"/>
                  </a:ext>
                </a:extLst>
              </a:tr>
              <a:tr h="5803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cap="none" normalizeH="0" baseline="0" dirty="0">
                          <a:ln>
                            <a:noFill/>
                          </a:ln>
                          <a:solidFill>
                            <a:schemeClr val="tx1"/>
                          </a:solidFill>
                          <a:effectLst/>
                          <a:latin typeface="Arial" panose="020B0604020202020204" pitchFamily="34" charset="0"/>
                        </a:rPr>
                        <a:t>Donations entre vifs :</a:t>
                      </a:r>
                      <a:r>
                        <a:rPr kumimoji="0" lang="fr-FR" altLang="fr-FR" sz="1800" b="0" i="0" u="none" strike="noStrike" cap="none" normalizeH="0" baseline="0" dirty="0">
                          <a:ln>
                            <a:noFill/>
                          </a:ln>
                          <a:solidFill>
                            <a:schemeClr val="tx1"/>
                          </a:solidFill>
                          <a:effectLst/>
                          <a:latin typeface="Arial" panose="020B0604020202020204" pitchFamily="34" charset="0"/>
                        </a:rPr>
                        <a:t> stratégies anticipées </a:t>
                      </a:r>
                    </a:p>
                    <a:p>
                      <a:endParaRPr lang="fr-FR" dirty="0"/>
                    </a:p>
                  </a:txBody>
                  <a:tcPr/>
                </a:tc>
                <a:tc>
                  <a:txBody>
                    <a:bodyPr/>
                    <a:lstStyle/>
                    <a:p>
                      <a:r>
                        <a:rPr kumimoji="0" lang="fr-FR" altLang="fr-FR" sz="1800" b="0" i="0" u="none" strike="noStrike" cap="none" normalizeH="0" baseline="0" dirty="0">
                          <a:ln>
                            <a:noFill/>
                          </a:ln>
                          <a:solidFill>
                            <a:schemeClr val="tx1"/>
                          </a:solidFill>
                          <a:effectLst/>
                          <a:latin typeface="Arial" panose="020B0604020202020204" pitchFamily="34" charset="0"/>
                        </a:rPr>
                        <a:t>Réseaux d'alliance matrimoniale </a:t>
                      </a:r>
                      <a:endParaRPr lang="fr-FR" dirty="0"/>
                    </a:p>
                  </a:txBody>
                  <a:tcPr/>
                </a:tc>
                <a:extLst>
                  <a:ext uri="{0D108BD9-81ED-4DB2-BD59-A6C34878D82A}">
                    <a16:rowId xmlns:a16="http://schemas.microsoft.com/office/drawing/2014/main" val="196045102"/>
                  </a:ext>
                </a:extLst>
              </a:tr>
              <a:tr h="5803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cap="none" normalizeH="0" baseline="0" dirty="0">
                          <a:ln>
                            <a:noFill/>
                          </a:ln>
                          <a:solidFill>
                            <a:schemeClr val="tx1"/>
                          </a:solidFill>
                          <a:effectLst/>
                          <a:latin typeface="Arial" panose="020B0604020202020204" pitchFamily="34" charset="0"/>
                        </a:rPr>
                        <a:t>Constitutions de société :</a:t>
                      </a:r>
                      <a:r>
                        <a:rPr kumimoji="0" lang="fr-FR" altLang="fr-FR" sz="1800" b="0" i="0" u="none" strike="noStrike" cap="none" normalizeH="0" baseline="0" dirty="0">
                          <a:ln>
                            <a:noFill/>
                          </a:ln>
                          <a:solidFill>
                            <a:schemeClr val="tx1"/>
                          </a:solidFill>
                          <a:effectLst/>
                          <a:latin typeface="Arial" panose="020B0604020202020204" pitchFamily="34" charset="0"/>
                        </a:rPr>
                        <a:t> capital familial </a:t>
                      </a:r>
                    </a:p>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Évolution patrimoine sur longue durée </a:t>
                      </a:r>
                    </a:p>
                    <a:p>
                      <a:endParaRPr lang="fr-FR" dirty="0"/>
                    </a:p>
                  </a:txBody>
                  <a:tcPr/>
                </a:tc>
                <a:extLst>
                  <a:ext uri="{0D108BD9-81ED-4DB2-BD59-A6C34878D82A}">
                    <a16:rowId xmlns:a16="http://schemas.microsoft.com/office/drawing/2014/main" val="488096402"/>
                  </a:ext>
                </a:extLst>
              </a:tr>
              <a:tr h="5803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cap="none" normalizeH="0" baseline="0" dirty="0">
                          <a:ln>
                            <a:noFill/>
                          </a:ln>
                          <a:solidFill>
                            <a:schemeClr val="tx1"/>
                          </a:solidFill>
                          <a:effectLst/>
                          <a:latin typeface="Arial" panose="020B0604020202020204" pitchFamily="34" charset="0"/>
                        </a:rPr>
                        <a:t>Ventes/acquisitions :</a:t>
                      </a:r>
                      <a:r>
                        <a:rPr kumimoji="0" lang="fr-FR" altLang="fr-FR" sz="1800" b="0" i="0" u="none" strike="noStrike" cap="none" normalizeH="0" baseline="0" dirty="0">
                          <a:ln>
                            <a:noFill/>
                          </a:ln>
                          <a:solidFill>
                            <a:schemeClr val="tx1"/>
                          </a:solidFill>
                          <a:effectLst/>
                          <a:latin typeface="Arial" panose="020B0604020202020204" pitchFamily="34" charset="0"/>
                        </a:rPr>
                        <a:t> dynamique patrimoniale </a:t>
                      </a:r>
                    </a:p>
                    <a:p>
                      <a:endParaRPr lang="fr-F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Pratiques juridiques d'époque </a:t>
                      </a:r>
                    </a:p>
                    <a:p>
                      <a:endParaRPr lang="fr-FR" dirty="0"/>
                    </a:p>
                  </a:txBody>
                  <a:tcPr/>
                </a:tc>
                <a:extLst>
                  <a:ext uri="{0D108BD9-81ED-4DB2-BD59-A6C34878D82A}">
                    <a16:rowId xmlns:a16="http://schemas.microsoft.com/office/drawing/2014/main" val="746423421"/>
                  </a:ext>
                </a:extLst>
              </a:tr>
            </a:tbl>
          </a:graphicData>
        </a:graphic>
      </p:graphicFrame>
    </p:spTree>
    <p:extLst>
      <p:ext uri="{BB962C8B-B14F-4D97-AF65-F5344CB8AC3E}">
        <p14:creationId xmlns:p14="http://schemas.microsoft.com/office/powerpoint/2010/main" val="20716964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2.xml><?xml version="1.0" encoding="utf-8"?>
<a:theme xmlns:a="http://schemas.openxmlformats.org/drawingml/2006/main" name="1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3.xml><?xml version="1.0" encoding="utf-8"?>
<a:theme xmlns:a="http://schemas.openxmlformats.org/drawingml/2006/main" name="2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4.xml><?xml version="1.0" encoding="utf-8"?>
<a:theme xmlns:a="http://schemas.openxmlformats.org/drawingml/2006/main" name="3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5.xml><?xml version="1.0" encoding="utf-8"?>
<a:theme xmlns:a="http://schemas.openxmlformats.org/drawingml/2006/main" name="4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5620A01-46A3-4ACD-ABF5-C25B5F2E1EBB}">
  <we:reference id="wa200005669" version="2.0.0.0" store="fr-FR" storeType="OMEX"/>
  <we:alternateReferences>
    <we:reference id="wa200005669" version="2.0.0.0" store="wa20000566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13695</TotalTime>
  <Words>7794</Words>
  <Application>Microsoft Office PowerPoint</Application>
  <PresentationFormat>Grand écran</PresentationFormat>
  <Paragraphs>633</Paragraphs>
  <Slides>32</Slides>
  <Notes>15</Notes>
  <HiddenSlides>0</HiddenSlides>
  <MMClips>0</MMClips>
  <ScaleCrop>false</ScaleCrop>
  <HeadingPairs>
    <vt:vector size="6" baseType="variant">
      <vt:variant>
        <vt:lpstr>Polices utilisées</vt:lpstr>
      </vt:variant>
      <vt:variant>
        <vt:i4>9</vt:i4>
      </vt:variant>
      <vt:variant>
        <vt:lpstr>Thème</vt:lpstr>
      </vt:variant>
      <vt:variant>
        <vt:i4>5</vt:i4>
      </vt:variant>
      <vt:variant>
        <vt:lpstr>Titres des diapositives</vt:lpstr>
      </vt:variant>
      <vt:variant>
        <vt:i4>32</vt:i4>
      </vt:variant>
    </vt:vector>
  </HeadingPairs>
  <TitlesOfParts>
    <vt:vector size="46" baseType="lpstr">
      <vt:lpstr>Arial</vt:lpstr>
      <vt:lpstr>Calibri</vt:lpstr>
      <vt:lpstr>Century Gothic</vt:lpstr>
      <vt:lpstr>fkGroteskNeue</vt:lpstr>
      <vt:lpstr>Franklin Gothic Book</vt:lpstr>
      <vt:lpstr>var(--font-fk-grotesk)</vt:lpstr>
      <vt:lpstr>var(--font-fk-grotesk-neue)</vt:lpstr>
      <vt:lpstr>Wingdings</vt:lpstr>
      <vt:lpstr>Wingdings 3</vt:lpstr>
      <vt:lpstr>Thème1</vt:lpstr>
      <vt:lpstr>1_Thème1</vt:lpstr>
      <vt:lpstr>2_Thème1</vt:lpstr>
      <vt:lpstr>3_Thème1</vt:lpstr>
      <vt:lpstr>4_Thème1</vt:lpstr>
      <vt:lpstr>La révolution industrielle à travers les déclarations de succession </vt:lpstr>
      <vt:lpstr>Contexte de l’étude</vt:lpstr>
      <vt:lpstr>Présentation PowerPoint</vt:lpstr>
      <vt:lpstr>Présentation PowerPoint</vt:lpstr>
      <vt:lpstr>Présentation PowerPoint</vt:lpstr>
      <vt:lpstr>Le terme « révolution industrielle »</vt:lpstr>
      <vt:lpstr>LES SOURCES SUCCESSORALES</vt:lpstr>
      <vt:lpstr>Typologie documentaire pour généalogistes </vt:lpstr>
      <vt:lpstr>Et pour approfondir</vt:lpstr>
      <vt:lpstr>Critères de mentions liées à l’industrialisation</vt:lpstr>
      <vt:lpstr>PROBLEMATIQUE</vt:lpstr>
      <vt:lpstr>Le programme de la conférence – Le plan</vt:lpstr>
      <vt:lpstr>Révolution agricole et révolution industrielle </vt:lpstr>
      <vt:lpstr>Les limites de la vision traditionnelle </vt:lpstr>
      <vt:lpstr>Proto-industrialisation – Franklin MENDELS</vt:lpstr>
      <vt:lpstr>BILAN : L'Industrialisation Européenne : France vs Angleterre </vt:lpstr>
      <vt:lpstr>LES SYSTÈMES PROTO-INDUSTRIELS (1) </vt:lpstr>
      <vt:lpstr>LES SYSTÈMES PROTO-INDUSTRIELS (2)</vt:lpstr>
      <vt:lpstr>CAS D’ETUDE : LES FERMIERS PAYEN (1765)</vt:lpstr>
      <vt:lpstr>CAS D’ETUDE : LES FERMIERS PAYEN (1765) (2)</vt:lpstr>
      <vt:lpstr>Équipement et aisance d’une grande ferme du XVIIIe siècle </vt:lpstr>
      <vt:lpstr>LA REVOLUTION DES TRANSPORTS</vt:lpstr>
      <vt:lpstr>Première industrialisation : Emile Boistel</vt:lpstr>
      <vt:lpstr>La deuxième révolution industrielle : 1880-1918 </vt:lpstr>
      <vt:lpstr>L’Accélération « années folles »  : l’émergence des secteurs industriels modernes</vt:lpstr>
      <vt:lpstr>L’Accélération  : l’émergence des secteurs industriels modernes des « années folles »</vt:lpstr>
      <vt:lpstr>LE PORTEFEUILLE DE MARIA DE NABIAS née FILITIS - 1948</vt:lpstr>
      <vt:lpstr>LE PORTEFEUILLE DE MARIA DE NABIAS née FILITIS - 1948</vt:lpstr>
      <vt:lpstr>1948-1949 : RECONSTRUCTION ET MODERNISATION</vt:lpstr>
      <vt:lpstr>1970 - CAPITALISME INDUSTRIEL ET FINANCIER</vt:lpstr>
      <vt:lpstr>LES VALEURS MOBILIERES DU DOCTEUR DE NABIAS</vt:lpstr>
      <vt:lpstr>CONTRASTE ENTRE ANCIENNE ET NOUVELLE SOCIETE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 NABIAS</dc:creator>
  <cp:lastModifiedBy>laurent nabias</cp:lastModifiedBy>
  <cp:revision>395</cp:revision>
  <cp:lastPrinted>2019-10-16T14:01:48Z</cp:lastPrinted>
  <dcterms:created xsi:type="dcterms:W3CDTF">2018-02-28T19:54:03Z</dcterms:created>
  <dcterms:modified xsi:type="dcterms:W3CDTF">2025-10-06T16:04:07Z</dcterms:modified>
</cp:coreProperties>
</file>