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812" r:id="rId1"/>
    <p:sldMasterId id="2147483858" r:id="rId2"/>
    <p:sldMasterId id="2147483924" r:id="rId3"/>
    <p:sldMasterId id="2147483906" r:id="rId4"/>
    <p:sldMasterId id="2147483952" r:id="rId5"/>
    <p:sldMasterId id="2147483841" r:id="rId6"/>
  </p:sldMasterIdLst>
  <p:notesMasterIdLst>
    <p:notesMasterId r:id="rId51"/>
  </p:notesMasterIdLst>
  <p:handoutMasterIdLst>
    <p:handoutMasterId r:id="rId52"/>
  </p:handoutMasterIdLst>
  <p:sldIdLst>
    <p:sldId id="298" r:id="rId7"/>
    <p:sldId id="283" r:id="rId8"/>
    <p:sldId id="284" r:id="rId9"/>
    <p:sldId id="299" r:id="rId10"/>
    <p:sldId id="277" r:id="rId11"/>
    <p:sldId id="278" r:id="rId12"/>
    <p:sldId id="314" r:id="rId13"/>
    <p:sldId id="273" r:id="rId14"/>
    <p:sldId id="300" r:id="rId15"/>
    <p:sldId id="305" r:id="rId16"/>
    <p:sldId id="301" r:id="rId17"/>
    <p:sldId id="303" r:id="rId18"/>
    <p:sldId id="304" r:id="rId19"/>
    <p:sldId id="258" r:id="rId20"/>
    <p:sldId id="313" r:id="rId21"/>
    <p:sldId id="257" r:id="rId22"/>
    <p:sldId id="260" r:id="rId23"/>
    <p:sldId id="315" r:id="rId24"/>
    <p:sldId id="261" r:id="rId25"/>
    <p:sldId id="316" r:id="rId26"/>
    <p:sldId id="265" r:id="rId27"/>
    <p:sldId id="263" r:id="rId28"/>
    <p:sldId id="264" r:id="rId29"/>
    <p:sldId id="266" r:id="rId30"/>
    <p:sldId id="267" r:id="rId31"/>
    <p:sldId id="268" r:id="rId32"/>
    <p:sldId id="269" r:id="rId33"/>
    <p:sldId id="270" r:id="rId34"/>
    <p:sldId id="317" r:id="rId35"/>
    <p:sldId id="318" r:id="rId36"/>
    <p:sldId id="306" r:id="rId37"/>
    <p:sldId id="319" r:id="rId38"/>
    <p:sldId id="272" r:id="rId39"/>
    <p:sldId id="274" r:id="rId40"/>
    <p:sldId id="271" r:id="rId41"/>
    <p:sldId id="307" r:id="rId42"/>
    <p:sldId id="308" r:id="rId43"/>
    <p:sldId id="311" r:id="rId44"/>
    <p:sldId id="312" r:id="rId45"/>
    <p:sldId id="320" r:id="rId46"/>
    <p:sldId id="309" r:id="rId47"/>
    <p:sldId id="321" r:id="rId48"/>
    <p:sldId id="275" r:id="rId49"/>
    <p:sldId id="322" r:id="rId50"/>
  </p:sldIdLst>
  <p:sldSz cx="12192000" cy="6858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sans titre" id="{DB2B7310-B6AD-4765-8AB6-0F75EE3C635B}">
          <p14:sldIdLst>
            <p14:sldId id="298"/>
            <p14:sldId id="283"/>
            <p14:sldId id="284"/>
            <p14:sldId id="299"/>
            <p14:sldId id="277"/>
            <p14:sldId id="278"/>
            <p14:sldId id="314"/>
            <p14:sldId id="273"/>
            <p14:sldId id="300"/>
            <p14:sldId id="305"/>
            <p14:sldId id="301"/>
            <p14:sldId id="303"/>
            <p14:sldId id="304"/>
            <p14:sldId id="258"/>
            <p14:sldId id="313"/>
            <p14:sldId id="257"/>
            <p14:sldId id="260"/>
            <p14:sldId id="315"/>
            <p14:sldId id="261"/>
            <p14:sldId id="316"/>
            <p14:sldId id="265"/>
            <p14:sldId id="263"/>
            <p14:sldId id="264"/>
            <p14:sldId id="266"/>
            <p14:sldId id="267"/>
            <p14:sldId id="268"/>
            <p14:sldId id="269"/>
            <p14:sldId id="270"/>
            <p14:sldId id="317"/>
            <p14:sldId id="318"/>
            <p14:sldId id="306"/>
            <p14:sldId id="319"/>
            <p14:sldId id="272"/>
            <p14:sldId id="274"/>
            <p14:sldId id="271"/>
            <p14:sldId id="307"/>
            <p14:sldId id="308"/>
            <p14:sldId id="311"/>
            <p14:sldId id="312"/>
            <p14:sldId id="320"/>
            <p14:sldId id="309"/>
            <p14:sldId id="321"/>
            <p14:sldId id="275"/>
            <p14:sldId id="32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EDE3"/>
    <a:srgbClr val="F0A22E"/>
    <a:srgbClr val="8EB1C3"/>
    <a:srgbClr val="8C8D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19" autoAdjust="0"/>
    <p:restoredTop sz="68128" autoAdjust="0"/>
  </p:normalViewPr>
  <p:slideViewPr>
    <p:cSldViewPr snapToGrid="0">
      <p:cViewPr varScale="1">
        <p:scale>
          <a:sx n="30" d="100"/>
          <a:sy n="30" d="100"/>
        </p:scale>
        <p:origin x="1190" y="14"/>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notesViewPr>
    <p:cSldViewPr snapToGrid="0">
      <p:cViewPr>
        <p:scale>
          <a:sx n="100" d="100"/>
          <a:sy n="100" d="100"/>
        </p:scale>
        <p:origin x="3390" y="84"/>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diagrams/_rels/data1.xml.rels><?xml version="1.0" encoding="UTF-8" standalone="yes"?>
<Relationships xmlns="http://schemas.openxmlformats.org/package/2006/relationships"><Relationship Id="rId1" Type="http://schemas.openxmlformats.org/officeDocument/2006/relationships/slide" Target="../slides/slide24.xml"/></Relationships>
</file>

<file path=ppt/diagrams/_rels/data10.xml.rels><?xml version="1.0" encoding="UTF-8" standalone="yes"?>
<Relationships xmlns="http://schemas.openxmlformats.org/package/2006/relationships"><Relationship Id="rId1" Type="http://schemas.openxmlformats.org/officeDocument/2006/relationships/slide" Target="../slides/slide24.xml"/></Relationships>
</file>

<file path=ppt/diagrams/_rels/data11.xml.rels><?xml version="1.0" encoding="UTF-8" standalone="yes"?>
<Relationships xmlns="http://schemas.openxmlformats.org/package/2006/relationships"><Relationship Id="rId1" Type="http://schemas.openxmlformats.org/officeDocument/2006/relationships/slide" Target="../slides/slide24.xml"/></Relationships>
</file>

<file path=ppt/diagrams/_rels/data2.xml.rels><?xml version="1.0" encoding="UTF-8" standalone="yes"?>
<Relationships xmlns="http://schemas.openxmlformats.org/package/2006/relationships"><Relationship Id="rId1" Type="http://schemas.openxmlformats.org/officeDocument/2006/relationships/slide" Target="../slides/slide24.xml"/></Relationships>
</file>

<file path=ppt/diagrams/_rels/data3.xml.rels><?xml version="1.0" encoding="UTF-8" standalone="yes"?>
<Relationships xmlns="http://schemas.openxmlformats.org/package/2006/relationships"><Relationship Id="rId1" Type="http://schemas.openxmlformats.org/officeDocument/2006/relationships/slide" Target="../slides/slide24.xml"/></Relationships>
</file>

<file path=ppt/diagrams/_rels/data4.xml.rels><?xml version="1.0" encoding="UTF-8" standalone="yes"?>
<Relationships xmlns="http://schemas.openxmlformats.org/package/2006/relationships"><Relationship Id="rId1" Type="http://schemas.openxmlformats.org/officeDocument/2006/relationships/slide" Target="../slides/slide24.xml"/></Relationships>
</file>

<file path=ppt/diagrams/_rels/data5.xml.rels><?xml version="1.0" encoding="UTF-8" standalone="yes"?>
<Relationships xmlns="http://schemas.openxmlformats.org/package/2006/relationships"><Relationship Id="rId1" Type="http://schemas.openxmlformats.org/officeDocument/2006/relationships/slide" Target="../slides/slide24.xml"/></Relationships>
</file>

<file path=ppt/diagrams/_rels/data6.xml.rels><?xml version="1.0" encoding="UTF-8" standalone="yes"?>
<Relationships xmlns="http://schemas.openxmlformats.org/package/2006/relationships"><Relationship Id="rId1" Type="http://schemas.openxmlformats.org/officeDocument/2006/relationships/slide" Target="../slides/slide24.xml"/></Relationships>
</file>

<file path=ppt/diagrams/_rels/data7.xml.rels><?xml version="1.0" encoding="UTF-8" standalone="yes"?>
<Relationships xmlns="http://schemas.openxmlformats.org/package/2006/relationships"><Relationship Id="rId1" Type="http://schemas.openxmlformats.org/officeDocument/2006/relationships/slide" Target="../slides/slide24.xml"/></Relationships>
</file>

<file path=ppt/diagrams/_rels/data8.xml.rels><?xml version="1.0" encoding="UTF-8" standalone="yes"?>
<Relationships xmlns="http://schemas.openxmlformats.org/package/2006/relationships"><Relationship Id="rId1" Type="http://schemas.openxmlformats.org/officeDocument/2006/relationships/slide" Target="../slides/slide24.xml"/></Relationships>
</file>

<file path=ppt/diagrams/_rels/data9.xml.rels><?xml version="1.0" encoding="UTF-8" standalone="yes"?>
<Relationships xmlns="http://schemas.openxmlformats.org/package/2006/relationships"><Relationship Id="rId1" Type="http://schemas.openxmlformats.org/officeDocument/2006/relationships/slide" Target="../slides/slide2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264D26-C737-424E-8883-FB8D044BE09E}" type="doc">
      <dgm:prSet loTypeId="urn:microsoft.com/office/officeart/2005/8/layout/hChevron3" loCatId="process" qsTypeId="urn:microsoft.com/office/officeart/2005/8/quickstyle/simple1" qsCatId="simple" csTypeId="urn:microsoft.com/office/officeart/2005/8/colors/accent1_2" csCatId="accent1" phldr="1"/>
      <dgm:spPr/>
    </dgm:pt>
    <dgm:pt modelId="{D8DB52DC-E88B-4B9B-A2F3-A040C0219333}">
      <dgm:prSet phldrT="[Texte]" custT="1">
        <dgm:style>
          <a:lnRef idx="2">
            <a:schemeClr val="dk1">
              <a:shade val="50000"/>
            </a:schemeClr>
          </a:lnRef>
          <a:fillRef idx="1">
            <a:schemeClr val="dk1"/>
          </a:fillRef>
          <a:effectRef idx="0">
            <a:schemeClr val="dk1"/>
          </a:effectRef>
          <a:fontRef idx="minor">
            <a:schemeClr val="lt1"/>
          </a:fontRef>
        </dgm:style>
      </dgm:prSet>
      <dgm:spPr>
        <a:ln/>
      </dgm:spPr>
      <dgm:t>
        <a:bodyPr spcFirstLastPara="0" vert="horz" wrap="square" lIns="149352" tIns="74676" rIns="37338" bIns="74676" numCol="1" spcCol="1270" anchor="ctr" anchorCtr="0"/>
        <a:lstStyle/>
        <a:p>
          <a:pPr marL="0" lvl="0" indent="0" algn="ctr" defTabSz="1244600">
            <a:lnSpc>
              <a:spcPct val="90000"/>
            </a:lnSpc>
            <a:spcBef>
              <a:spcPct val="0"/>
            </a:spcBef>
            <a:spcAft>
              <a:spcPct val="35000"/>
            </a:spcAft>
            <a:buNone/>
          </a:pPr>
          <a:r>
            <a:rPr lang="fr-FR" sz="2800" kern="1200" dirty="0">
              <a:solidFill>
                <a:srgbClr val="8EB1C3"/>
              </a:solidFill>
              <a:latin typeface="Franklin Gothic Book" panose="020B0503020102020204"/>
              <a:ea typeface="+mn-ea"/>
              <a:cs typeface="+mn-cs"/>
            </a:rPr>
            <a:t>Introduction</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B034E90-F1FC-446B-82A2-5851EBAA8F83}" type="parTrans" cxnId="{8F047080-4569-4097-949A-903E9FA5369B}">
      <dgm:prSet/>
      <dgm:spPr/>
      <dgm:t>
        <a:bodyPr/>
        <a:lstStyle/>
        <a:p>
          <a:endParaRPr lang="fr-FR">
            <a:solidFill>
              <a:schemeClr val="tx1"/>
            </a:solidFill>
          </a:endParaRPr>
        </a:p>
      </dgm:t>
    </dgm:pt>
    <dgm:pt modelId="{B5992E1B-3AD9-467A-9863-3B8B9593CF96}" type="sibTrans" cxnId="{8F047080-4569-4097-949A-903E9FA5369B}">
      <dgm:prSet/>
      <dgm:spPr/>
      <dgm:t>
        <a:bodyPr/>
        <a:lstStyle/>
        <a:p>
          <a:endParaRPr lang="fr-FR">
            <a:solidFill>
              <a:schemeClr val="tx1"/>
            </a:solidFill>
          </a:endParaRPr>
        </a:p>
      </dgm:t>
    </dgm:pt>
    <dgm:pt modelId="{A80B8D84-C7E3-4474-936F-EA4F685D2ED8}">
      <dgm:prSet phldrT="[Texte]"/>
      <dgm:spPr>
        <a:noFill/>
        <a:ln>
          <a:solidFill>
            <a:schemeClr val="tx1"/>
          </a:solidFill>
        </a:ln>
      </dgm:spPr>
      <dgm:t>
        <a:bodyPr/>
        <a:lstStyle/>
        <a:p>
          <a:r>
            <a:rPr lang="fr-FR" b="1" dirty="0">
              <a:solidFill>
                <a:srgbClr val="8EB1C3"/>
              </a:solidFill>
            </a:rPr>
            <a:t>Interdits de consanguinité</a:t>
          </a:r>
        </a:p>
      </dgm:t>
    </dgm:pt>
    <dgm:pt modelId="{E146D94B-B433-43FC-A388-BA0323810D45}" type="parTrans" cxnId="{DF0E1759-872C-4486-BE58-83C273D829BF}">
      <dgm:prSet/>
      <dgm:spPr/>
      <dgm:t>
        <a:bodyPr/>
        <a:lstStyle/>
        <a:p>
          <a:endParaRPr lang="fr-FR"/>
        </a:p>
      </dgm:t>
    </dgm:pt>
    <dgm:pt modelId="{A8BEE50A-4E91-45B8-8F53-6555CB9E9380}" type="sibTrans" cxnId="{DF0E1759-872C-4486-BE58-83C273D829BF}">
      <dgm:prSet/>
      <dgm:spPr/>
      <dgm:t>
        <a:bodyPr/>
        <a:lstStyle/>
        <a:p>
          <a:endParaRPr lang="fr-FR"/>
        </a:p>
      </dgm:t>
    </dgm:pt>
    <dgm:pt modelId="{565E850F-C417-4A02-81ED-2457C6C4FCF9}">
      <dgm:prSet phldrT="[Texte]"/>
      <dgm:spPr>
        <a:noFill/>
        <a:ln>
          <a:solidFill>
            <a:schemeClr val="tx1"/>
          </a:solidFill>
        </a:ln>
      </dgm:spPr>
      <dgm:t>
        <a:bodyPr/>
        <a:lstStyle/>
        <a:p>
          <a:r>
            <a:rPr lang="fr-FR" b="1" dirty="0">
              <a:solidFill>
                <a:srgbClr val="8EB1C3"/>
              </a:solidFill>
            </a:rPr>
            <a:t>Circuits matrimoniaux</a:t>
          </a:r>
        </a:p>
      </dgm:t>
    </dgm:pt>
    <dgm:pt modelId="{974F6401-170C-48F2-8596-56F37782E9B1}" type="parTrans" cxnId="{760772AD-A88E-48BE-8975-868D3EE566AE}">
      <dgm:prSet/>
      <dgm:spPr/>
      <dgm:t>
        <a:bodyPr/>
        <a:lstStyle/>
        <a:p>
          <a:endParaRPr lang="fr-FR"/>
        </a:p>
      </dgm:t>
    </dgm:pt>
    <dgm:pt modelId="{2AE6B8E1-204A-4E8A-A03A-34BF266E0268}" type="sibTrans" cxnId="{760772AD-A88E-48BE-8975-868D3EE566AE}">
      <dgm:prSet/>
      <dgm:spPr/>
      <dgm:t>
        <a:bodyPr/>
        <a:lstStyle/>
        <a:p>
          <a:endParaRPr lang="fr-FR"/>
        </a:p>
      </dgm:t>
    </dgm:pt>
    <dgm:pt modelId="{67D44A1F-7DD8-45F3-939E-2353238CDD7E}">
      <dgm:prSet phldrT="[Texte]"/>
      <dgm:spPr>
        <a:noFill/>
        <a:ln>
          <a:solidFill>
            <a:schemeClr val="tx1"/>
          </a:solidFill>
        </a:ln>
      </dgm:spPr>
      <dgm:t>
        <a:bodyPr/>
        <a:lstStyle/>
        <a:p>
          <a:r>
            <a:rPr lang="fr-FR" b="1" dirty="0">
              <a:solidFill>
                <a:schemeClr val="tx1"/>
              </a:solidFill>
              <a:hlinkClick xmlns:r="http://schemas.openxmlformats.org/officeDocument/2006/relationships" r:id="" action="ppaction://noaction"/>
            </a:rPr>
            <a:t>Conclusion</a:t>
          </a:r>
          <a:endParaRPr lang="fr-FR" b="1" dirty="0">
            <a:solidFill>
              <a:srgbClr val="8EB1C3"/>
            </a:solidFill>
          </a:endParaRPr>
        </a:p>
      </dgm:t>
    </dgm:pt>
    <dgm:pt modelId="{8EC6AB2B-7641-4BAE-A068-6D8BAB942D18}" type="parTrans" cxnId="{BA7E69E9-E53A-433A-A8D7-AE84C4B8D042}">
      <dgm:prSet/>
      <dgm:spPr/>
      <dgm:t>
        <a:bodyPr/>
        <a:lstStyle/>
        <a:p>
          <a:endParaRPr lang="fr-FR"/>
        </a:p>
      </dgm:t>
    </dgm:pt>
    <dgm:pt modelId="{F019A9A2-4A87-484B-B600-BEE8014C8E37}" type="sibTrans" cxnId="{BA7E69E9-E53A-433A-A8D7-AE84C4B8D042}">
      <dgm:prSet/>
      <dgm:spPr/>
      <dgm:t>
        <a:bodyPr/>
        <a:lstStyle/>
        <a:p>
          <a:endParaRPr lang="fr-FR"/>
        </a:p>
      </dgm:t>
    </dgm:pt>
    <dgm:pt modelId="{9BE4C15F-1AD9-45EB-821D-9996E18CEED0}">
      <dgm:prSet phldrT="[Texte]"/>
      <dgm:spPr>
        <a:noFill/>
        <a:ln>
          <a:solidFill>
            <a:schemeClr val="tx1"/>
          </a:solidFill>
        </a:ln>
      </dgm:spPr>
      <dgm:t>
        <a:bodyPr/>
        <a:lstStyle/>
        <a:p>
          <a:r>
            <a:rPr lang="fr-FR" b="1" dirty="0">
              <a:solidFill>
                <a:srgbClr val="8EB1C3"/>
              </a:solidFill>
            </a:rPr>
            <a:t>Réseaux d’alliance</a:t>
          </a:r>
        </a:p>
      </dgm:t>
    </dgm:pt>
    <dgm:pt modelId="{0467D708-92CB-4D85-984D-314BFD4EB346}" type="parTrans" cxnId="{8C38336E-999C-4AB4-9A4D-76E2668192EF}">
      <dgm:prSet/>
      <dgm:spPr/>
      <dgm:t>
        <a:bodyPr/>
        <a:lstStyle/>
        <a:p>
          <a:endParaRPr lang="fr-FR"/>
        </a:p>
      </dgm:t>
    </dgm:pt>
    <dgm:pt modelId="{3A62809D-B8F4-4D53-A138-6A5CA407F2F2}" type="sibTrans" cxnId="{8C38336E-999C-4AB4-9A4D-76E2668192EF}">
      <dgm:prSet/>
      <dgm:spPr/>
      <dgm:t>
        <a:bodyPr/>
        <a:lstStyle/>
        <a:p>
          <a:endParaRPr lang="fr-FR"/>
        </a:p>
      </dgm:t>
    </dgm:pt>
    <dgm:pt modelId="{CF3CFDC7-DB5E-469E-A5D7-EC25EA2A317E}" type="pres">
      <dgm:prSet presAssocID="{C8264D26-C737-424E-8883-FB8D044BE09E}" presName="Name0" presStyleCnt="0">
        <dgm:presLayoutVars>
          <dgm:dir/>
          <dgm:resizeHandles val="exact"/>
        </dgm:presLayoutVars>
      </dgm:prSet>
      <dgm:spPr/>
    </dgm:pt>
    <dgm:pt modelId="{F95053BB-446C-4F6A-87D5-D52D0900D5EC}" type="pres">
      <dgm:prSet presAssocID="{D8DB52DC-E88B-4B9B-A2F3-A040C0219333}" presName="parTxOnly" presStyleLbl="node1" presStyleIdx="0" presStyleCnt="5">
        <dgm:presLayoutVars>
          <dgm:bulletEnabled val="1"/>
        </dgm:presLayoutVars>
      </dgm:prSet>
      <dgm:spPr>
        <a:xfrm>
          <a:off x="1488" y="0"/>
          <a:ext cx="2437804" cy="634028"/>
        </a:xfrm>
        <a:prstGeom prst="homePlate">
          <a:avLst/>
        </a:prstGeom>
      </dgm:spPr>
    </dgm:pt>
    <dgm:pt modelId="{54D9B2F6-BB83-4DFA-A6E8-D0BEBE51F31E}" type="pres">
      <dgm:prSet presAssocID="{B5992E1B-3AD9-467A-9863-3B8B9593CF96}" presName="parSpace" presStyleCnt="0"/>
      <dgm:spPr/>
    </dgm:pt>
    <dgm:pt modelId="{69731557-40A9-4271-A58C-FA1A7B09AEAC}" type="pres">
      <dgm:prSet presAssocID="{A80B8D84-C7E3-4474-936F-EA4F685D2ED8}" presName="parTxOnly" presStyleLbl="node1" presStyleIdx="1" presStyleCnt="5" custScaleX="144232">
        <dgm:presLayoutVars>
          <dgm:bulletEnabled val="1"/>
        </dgm:presLayoutVars>
      </dgm:prSet>
      <dgm:spPr/>
    </dgm:pt>
    <dgm:pt modelId="{F80B3436-1A07-4BDF-93C5-173DC3323A35}" type="pres">
      <dgm:prSet presAssocID="{A8BEE50A-4E91-45B8-8F53-6555CB9E9380}" presName="parSpace" presStyleCnt="0"/>
      <dgm:spPr/>
    </dgm:pt>
    <dgm:pt modelId="{782060DB-0C39-4237-9363-325747D89F11}" type="pres">
      <dgm:prSet presAssocID="{565E850F-C417-4A02-81ED-2457C6C4FCF9}" presName="parTxOnly" presStyleLbl="node1" presStyleIdx="2" presStyleCnt="5" custScaleX="123289">
        <dgm:presLayoutVars>
          <dgm:bulletEnabled val="1"/>
        </dgm:presLayoutVars>
      </dgm:prSet>
      <dgm:spPr/>
    </dgm:pt>
    <dgm:pt modelId="{88430870-FB28-42B8-A8B2-B8718BFB23C3}" type="pres">
      <dgm:prSet presAssocID="{2AE6B8E1-204A-4E8A-A03A-34BF266E0268}" presName="parSpace" presStyleCnt="0"/>
      <dgm:spPr/>
    </dgm:pt>
    <dgm:pt modelId="{C61F99DE-CEA3-4218-979E-75A0EB3FF18C}" type="pres">
      <dgm:prSet presAssocID="{9BE4C15F-1AD9-45EB-821D-9996E18CEED0}" presName="parTxOnly" presStyleLbl="node1" presStyleIdx="3" presStyleCnt="5">
        <dgm:presLayoutVars>
          <dgm:bulletEnabled val="1"/>
        </dgm:presLayoutVars>
      </dgm:prSet>
      <dgm:spPr/>
    </dgm:pt>
    <dgm:pt modelId="{6FFB85C4-911B-4C4E-AB52-13848930CD49}" type="pres">
      <dgm:prSet presAssocID="{3A62809D-B8F4-4D53-A138-6A5CA407F2F2}" presName="parSpace" presStyleCnt="0"/>
      <dgm:spPr/>
    </dgm:pt>
    <dgm:pt modelId="{FAA0B391-D599-4899-B9AD-E464A0C1F98D}" type="pres">
      <dgm:prSet presAssocID="{67D44A1F-7DD8-45F3-939E-2353238CDD7E}" presName="parTxOnly" presStyleLbl="node1" presStyleIdx="4" presStyleCnt="5" custScaleX="120318">
        <dgm:presLayoutVars>
          <dgm:bulletEnabled val="1"/>
        </dgm:presLayoutVars>
      </dgm:prSet>
      <dgm:spPr/>
    </dgm:pt>
  </dgm:ptLst>
  <dgm:cxnLst>
    <dgm:cxn modelId="{3D396B18-85DB-434D-954B-04F7F4321319}" type="presOf" srcId="{565E850F-C417-4A02-81ED-2457C6C4FCF9}" destId="{782060DB-0C39-4237-9363-325747D89F11}" srcOrd="0" destOrd="0" presId="urn:microsoft.com/office/officeart/2005/8/layout/hChevron3"/>
    <dgm:cxn modelId="{873A7F2D-13D6-45E7-B764-E102FA2C42B2}" type="presOf" srcId="{C8264D26-C737-424E-8883-FB8D044BE09E}" destId="{CF3CFDC7-DB5E-469E-A5D7-EC25EA2A317E}" srcOrd="0" destOrd="0" presId="urn:microsoft.com/office/officeart/2005/8/layout/hChevron3"/>
    <dgm:cxn modelId="{8317AF4D-8A19-4F9B-A826-7F926A7CCCE2}" type="presOf" srcId="{D8DB52DC-E88B-4B9B-A2F3-A040C0219333}" destId="{F95053BB-446C-4F6A-87D5-D52D0900D5EC}" srcOrd="0" destOrd="0" presId="urn:microsoft.com/office/officeart/2005/8/layout/hChevron3"/>
    <dgm:cxn modelId="{8C38336E-999C-4AB4-9A4D-76E2668192EF}" srcId="{C8264D26-C737-424E-8883-FB8D044BE09E}" destId="{9BE4C15F-1AD9-45EB-821D-9996E18CEED0}" srcOrd="3" destOrd="0" parTransId="{0467D708-92CB-4D85-984D-314BFD4EB346}" sibTransId="{3A62809D-B8F4-4D53-A138-6A5CA407F2F2}"/>
    <dgm:cxn modelId="{9640D06F-0998-4D3F-A37C-428E32FB5504}" type="presOf" srcId="{A80B8D84-C7E3-4474-936F-EA4F685D2ED8}" destId="{69731557-40A9-4271-A58C-FA1A7B09AEAC}" srcOrd="0" destOrd="0" presId="urn:microsoft.com/office/officeart/2005/8/layout/hChevron3"/>
    <dgm:cxn modelId="{DF0E1759-872C-4486-BE58-83C273D829BF}" srcId="{C8264D26-C737-424E-8883-FB8D044BE09E}" destId="{A80B8D84-C7E3-4474-936F-EA4F685D2ED8}" srcOrd="1" destOrd="0" parTransId="{E146D94B-B433-43FC-A388-BA0323810D45}" sibTransId="{A8BEE50A-4E91-45B8-8F53-6555CB9E9380}"/>
    <dgm:cxn modelId="{8F047080-4569-4097-949A-903E9FA5369B}" srcId="{C8264D26-C737-424E-8883-FB8D044BE09E}" destId="{D8DB52DC-E88B-4B9B-A2F3-A040C0219333}" srcOrd="0" destOrd="0" parTransId="{3B034E90-F1FC-446B-82A2-5851EBAA8F83}" sibTransId="{B5992E1B-3AD9-467A-9863-3B8B9593CF96}"/>
    <dgm:cxn modelId="{4CA69591-60C3-41E5-91A2-6C2039B13D6E}" type="presOf" srcId="{67D44A1F-7DD8-45F3-939E-2353238CDD7E}" destId="{FAA0B391-D599-4899-B9AD-E464A0C1F98D}" srcOrd="0" destOrd="0" presId="urn:microsoft.com/office/officeart/2005/8/layout/hChevron3"/>
    <dgm:cxn modelId="{760772AD-A88E-48BE-8975-868D3EE566AE}" srcId="{C8264D26-C737-424E-8883-FB8D044BE09E}" destId="{565E850F-C417-4A02-81ED-2457C6C4FCF9}" srcOrd="2" destOrd="0" parTransId="{974F6401-170C-48F2-8596-56F37782E9B1}" sibTransId="{2AE6B8E1-204A-4E8A-A03A-34BF266E0268}"/>
    <dgm:cxn modelId="{384F19B7-D455-4C8D-90A6-F6284719E6B8}" type="presOf" srcId="{9BE4C15F-1AD9-45EB-821D-9996E18CEED0}" destId="{C61F99DE-CEA3-4218-979E-75A0EB3FF18C}" srcOrd="0" destOrd="0" presId="urn:microsoft.com/office/officeart/2005/8/layout/hChevron3"/>
    <dgm:cxn modelId="{BA7E69E9-E53A-433A-A8D7-AE84C4B8D042}" srcId="{C8264D26-C737-424E-8883-FB8D044BE09E}" destId="{67D44A1F-7DD8-45F3-939E-2353238CDD7E}" srcOrd="4" destOrd="0" parTransId="{8EC6AB2B-7641-4BAE-A068-6D8BAB942D18}" sibTransId="{F019A9A2-4A87-484B-B600-BEE8014C8E37}"/>
    <dgm:cxn modelId="{D5E7FA55-BB6A-46C1-95BC-270F50E695D2}" type="presParOf" srcId="{CF3CFDC7-DB5E-469E-A5D7-EC25EA2A317E}" destId="{F95053BB-446C-4F6A-87D5-D52D0900D5EC}" srcOrd="0" destOrd="0" presId="urn:microsoft.com/office/officeart/2005/8/layout/hChevron3"/>
    <dgm:cxn modelId="{3A29958E-E2B6-4BDC-9FB7-51E3A3777C85}" type="presParOf" srcId="{CF3CFDC7-DB5E-469E-A5D7-EC25EA2A317E}" destId="{54D9B2F6-BB83-4DFA-A6E8-D0BEBE51F31E}" srcOrd="1" destOrd="0" presId="urn:microsoft.com/office/officeart/2005/8/layout/hChevron3"/>
    <dgm:cxn modelId="{BF51BE2A-32F2-455F-95E1-5260740810D8}" type="presParOf" srcId="{CF3CFDC7-DB5E-469E-A5D7-EC25EA2A317E}" destId="{69731557-40A9-4271-A58C-FA1A7B09AEAC}" srcOrd="2" destOrd="0" presId="urn:microsoft.com/office/officeart/2005/8/layout/hChevron3"/>
    <dgm:cxn modelId="{3C7FA763-A6B8-4583-B6C2-2C906FEE0E19}" type="presParOf" srcId="{CF3CFDC7-DB5E-469E-A5D7-EC25EA2A317E}" destId="{F80B3436-1A07-4BDF-93C5-173DC3323A35}" srcOrd="3" destOrd="0" presId="urn:microsoft.com/office/officeart/2005/8/layout/hChevron3"/>
    <dgm:cxn modelId="{4B4793A0-4114-45BD-8890-BAB7724FC0EC}" type="presParOf" srcId="{CF3CFDC7-DB5E-469E-A5D7-EC25EA2A317E}" destId="{782060DB-0C39-4237-9363-325747D89F11}" srcOrd="4" destOrd="0" presId="urn:microsoft.com/office/officeart/2005/8/layout/hChevron3"/>
    <dgm:cxn modelId="{0958171F-7320-4257-8F3C-C4036922DA3C}" type="presParOf" srcId="{CF3CFDC7-DB5E-469E-A5D7-EC25EA2A317E}" destId="{88430870-FB28-42B8-A8B2-B8718BFB23C3}" srcOrd="5" destOrd="0" presId="urn:microsoft.com/office/officeart/2005/8/layout/hChevron3"/>
    <dgm:cxn modelId="{2B1BF470-D2A9-4ECD-9209-C9D140A52668}" type="presParOf" srcId="{CF3CFDC7-DB5E-469E-A5D7-EC25EA2A317E}" destId="{C61F99DE-CEA3-4218-979E-75A0EB3FF18C}" srcOrd="6" destOrd="0" presId="urn:microsoft.com/office/officeart/2005/8/layout/hChevron3"/>
    <dgm:cxn modelId="{FC6488A8-BE58-41F1-8F9D-D4A12B976C19}" type="presParOf" srcId="{CF3CFDC7-DB5E-469E-A5D7-EC25EA2A317E}" destId="{6FFB85C4-911B-4C4E-AB52-13848930CD49}" srcOrd="7" destOrd="0" presId="urn:microsoft.com/office/officeart/2005/8/layout/hChevron3"/>
    <dgm:cxn modelId="{B2BFBCA9-7A04-40AE-9304-FF5DCE5C5DAB}" type="presParOf" srcId="{CF3CFDC7-DB5E-469E-A5D7-EC25EA2A317E}" destId="{FAA0B391-D599-4899-B9AD-E464A0C1F98D}" srcOrd="8" destOrd="0" presId="urn:microsoft.com/office/officeart/2005/8/layout/hChevron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8264D26-C737-424E-8883-FB8D044BE09E}" type="doc">
      <dgm:prSet loTypeId="urn:microsoft.com/office/officeart/2005/8/layout/hChevron3" loCatId="process" qsTypeId="urn:microsoft.com/office/officeart/2005/8/quickstyle/simple1" qsCatId="simple" csTypeId="urn:microsoft.com/office/officeart/2005/8/colors/accent1_2" csCatId="accent1" phldr="1"/>
      <dgm:spPr/>
    </dgm:pt>
    <dgm:pt modelId="{1C3131E7-9331-4C8D-ADDC-B7591A8FE449}">
      <dgm:prSet phldrT="[Texte]"/>
      <dgm:spPr>
        <a:solidFill>
          <a:srgbClr val="EFEDE3"/>
        </a:solidFill>
        <a:ln>
          <a:solidFill>
            <a:schemeClr val="tx1"/>
          </a:solidFill>
        </a:ln>
      </dgm:spPr>
      <dgm:t>
        <a:bodyPr/>
        <a:lstStyle/>
        <a:p>
          <a:r>
            <a:rPr lang="fr-FR" b="1" dirty="0">
              <a:solidFill>
                <a:srgbClr val="8EB1C3"/>
              </a:solidFill>
            </a:rPr>
            <a:t>Réseaux d’alliance</a:t>
          </a:r>
        </a:p>
      </dgm:t>
    </dgm:pt>
    <dgm:pt modelId="{25380C7A-408C-4FA4-824B-F57B1B92728E}" type="parTrans" cxnId="{A650B97C-1330-4C48-ADF1-E183F5D276BF}">
      <dgm:prSet/>
      <dgm:spPr/>
      <dgm:t>
        <a:bodyPr/>
        <a:lstStyle/>
        <a:p>
          <a:endParaRPr lang="fr-FR">
            <a:solidFill>
              <a:schemeClr val="tx1"/>
            </a:solidFill>
          </a:endParaRPr>
        </a:p>
      </dgm:t>
    </dgm:pt>
    <dgm:pt modelId="{5AA60941-8173-4F57-B7D1-3F0573384F05}" type="sibTrans" cxnId="{A650B97C-1330-4C48-ADF1-E183F5D276BF}">
      <dgm:prSet/>
      <dgm:spPr/>
      <dgm:t>
        <a:bodyPr/>
        <a:lstStyle/>
        <a:p>
          <a:endParaRPr lang="fr-FR">
            <a:solidFill>
              <a:schemeClr val="tx1"/>
            </a:solidFill>
          </a:endParaRPr>
        </a:p>
      </dgm:t>
    </dgm:pt>
    <dgm:pt modelId="{30CED9B3-22D5-4FD8-B7B9-89C5B5865A2E}">
      <dgm:prSet phldrT="[Texte]"/>
      <dgm:spPr>
        <a:solidFill>
          <a:schemeClr val="tx1"/>
        </a:solidFill>
        <a:ln>
          <a:solidFill>
            <a:schemeClr val="tx1"/>
          </a:solidFill>
        </a:ln>
      </dgm:spPr>
      <dgm:t>
        <a:bodyPr/>
        <a:lstStyle/>
        <a:p>
          <a:r>
            <a:rPr lang="fr-FR" dirty="0">
              <a:solidFill>
                <a:schemeClr val="tx1"/>
              </a:solidFill>
              <a:hlinkClick xmlns:r="http://schemas.openxmlformats.org/officeDocument/2006/relationships" r:id="" action="ppaction://noaction"/>
            </a:rPr>
            <a:t>Conclusion</a:t>
          </a:r>
          <a:endParaRPr lang="fr-FR" dirty="0">
            <a:solidFill>
              <a:schemeClr val="tx1"/>
            </a:solidFill>
          </a:endParaRPr>
        </a:p>
      </dgm:t>
    </dgm:pt>
    <dgm:pt modelId="{D6F490DA-09E4-44BA-ACB5-2226E971181D}" type="parTrans" cxnId="{541E4AE2-5143-43F4-8A46-6D07BEED2B00}">
      <dgm:prSet/>
      <dgm:spPr/>
      <dgm:t>
        <a:bodyPr/>
        <a:lstStyle/>
        <a:p>
          <a:endParaRPr lang="fr-FR">
            <a:solidFill>
              <a:schemeClr val="tx1"/>
            </a:solidFill>
          </a:endParaRPr>
        </a:p>
      </dgm:t>
    </dgm:pt>
    <dgm:pt modelId="{049F6769-CC7A-478E-A964-894AEE3868BF}" type="sibTrans" cxnId="{541E4AE2-5143-43F4-8A46-6D07BEED2B00}">
      <dgm:prSet/>
      <dgm:spPr/>
      <dgm:t>
        <a:bodyPr/>
        <a:lstStyle/>
        <a:p>
          <a:endParaRPr lang="fr-FR">
            <a:solidFill>
              <a:schemeClr val="tx1"/>
            </a:solidFill>
          </a:endParaRPr>
        </a:p>
      </dgm:t>
    </dgm:pt>
    <dgm:pt modelId="{D8DB52DC-E88B-4B9B-A2F3-A040C0219333}">
      <dgm:prSet phldrT="[Texte]">
        <dgm:style>
          <a:lnRef idx="2">
            <a:schemeClr val="dk1">
              <a:shade val="50000"/>
            </a:schemeClr>
          </a:lnRef>
          <a:fillRef idx="1">
            <a:schemeClr val="dk1"/>
          </a:fillRef>
          <a:effectRef idx="0">
            <a:schemeClr val="dk1"/>
          </a:effectRef>
          <a:fontRef idx="minor">
            <a:schemeClr val="lt1"/>
          </a:fontRef>
        </dgm:style>
      </dgm:prSet>
      <dgm:spPr>
        <a:noFill/>
        <a:ln/>
      </dgm:spPr>
      <dgm:t>
        <a:bodyPr/>
        <a:lstStyle/>
        <a:p>
          <a:r>
            <a:rPr lang="fr-FR" dirty="0">
              <a:solidFill>
                <a:schemeClr val="bg1"/>
              </a:solidFill>
              <a:hlinkClick xmlns:r="http://schemas.openxmlformats.org/officeDocument/2006/relationships" r:id="rId1" action="ppaction://hlinksldjump"/>
            </a:rPr>
            <a:t>Introduction</a:t>
          </a:r>
          <a:endParaRPr lang="fr-FR" dirty="0">
            <a:solidFill>
              <a:schemeClr val="bg1"/>
            </a:solidFill>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B5992E1B-3AD9-467A-9863-3B8B9593CF96}" type="sibTrans" cxnId="{8F047080-4569-4097-949A-903E9FA5369B}">
      <dgm:prSet/>
      <dgm:spPr/>
      <dgm:t>
        <a:bodyPr/>
        <a:lstStyle/>
        <a:p>
          <a:endParaRPr lang="fr-FR">
            <a:solidFill>
              <a:schemeClr val="tx1"/>
            </a:solidFill>
          </a:endParaRPr>
        </a:p>
      </dgm:t>
    </dgm:pt>
    <dgm:pt modelId="{3B034E90-F1FC-446B-82A2-5851EBAA8F83}" type="parTrans" cxnId="{8F047080-4569-4097-949A-903E9FA5369B}">
      <dgm:prSet/>
      <dgm:spPr/>
      <dgm:t>
        <a:bodyPr/>
        <a:lstStyle/>
        <a:p>
          <a:endParaRPr lang="fr-FR">
            <a:solidFill>
              <a:schemeClr val="tx1"/>
            </a:solidFill>
          </a:endParaRPr>
        </a:p>
      </dgm:t>
    </dgm:pt>
    <dgm:pt modelId="{94777D3C-155B-48CB-AF11-7BFE2B34EEEF}">
      <dgm:prSet phldrT="[Texte]"/>
      <dgm:spPr>
        <a:solidFill>
          <a:srgbClr val="EFEDE3"/>
        </a:solidFill>
        <a:ln>
          <a:solidFill>
            <a:schemeClr val="tx1"/>
          </a:solidFill>
        </a:ln>
      </dgm:spPr>
      <dgm:t>
        <a:bodyPr/>
        <a:lstStyle/>
        <a:p>
          <a:r>
            <a:rPr lang="fr-FR" b="1" dirty="0">
              <a:solidFill>
                <a:srgbClr val="8EB1C3"/>
              </a:solidFill>
            </a:rPr>
            <a:t>Circuits matrimoniaux</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5F8C9165-CB80-401B-8EEC-FECA68E6E263}" type="parTrans" cxnId="{D1B460B4-6834-4135-A18E-B39C067C2DBE}">
      <dgm:prSet/>
      <dgm:spPr/>
      <dgm:t>
        <a:bodyPr/>
        <a:lstStyle/>
        <a:p>
          <a:endParaRPr lang="fr-FR"/>
        </a:p>
      </dgm:t>
    </dgm:pt>
    <dgm:pt modelId="{501FD9C7-675E-4F3A-94E9-9C65E7F8262A}" type="sibTrans" cxnId="{D1B460B4-6834-4135-A18E-B39C067C2DBE}">
      <dgm:prSet/>
      <dgm:spPr/>
      <dgm:t>
        <a:bodyPr/>
        <a:lstStyle/>
        <a:p>
          <a:endParaRPr lang="fr-FR"/>
        </a:p>
      </dgm:t>
    </dgm:pt>
    <dgm:pt modelId="{CE6C70D1-FA37-4600-BCB7-C512E035AEE2}">
      <dgm:prSet phldrT="[Texte]"/>
      <dgm:spPr>
        <a:noFill/>
        <a:ln>
          <a:solidFill>
            <a:schemeClr val="tx1"/>
          </a:solidFill>
        </a:ln>
      </dgm:spPr>
      <dgm:t>
        <a:bodyPr/>
        <a:lstStyle/>
        <a:p>
          <a:r>
            <a:rPr lang="fr-FR" b="1" dirty="0">
              <a:solidFill>
                <a:srgbClr val="8EB1C3"/>
              </a:solidFill>
            </a:rPr>
            <a:t>Interdits de consanguinité</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9870426E-05A7-4A76-A9DC-03E54401BBD0}" type="parTrans" cxnId="{5A2877B9-86C4-41E9-BAF0-DE6544A98782}">
      <dgm:prSet/>
      <dgm:spPr/>
      <dgm:t>
        <a:bodyPr/>
        <a:lstStyle/>
        <a:p>
          <a:endParaRPr lang="fr-FR"/>
        </a:p>
      </dgm:t>
    </dgm:pt>
    <dgm:pt modelId="{1C5D124F-8EC4-403A-A95E-CF3E583229C8}" type="sibTrans" cxnId="{5A2877B9-86C4-41E9-BAF0-DE6544A98782}">
      <dgm:prSet/>
      <dgm:spPr/>
      <dgm:t>
        <a:bodyPr/>
        <a:lstStyle/>
        <a:p>
          <a:endParaRPr lang="fr-FR"/>
        </a:p>
      </dgm:t>
    </dgm:pt>
    <dgm:pt modelId="{CF3CFDC7-DB5E-469E-A5D7-EC25EA2A317E}" type="pres">
      <dgm:prSet presAssocID="{C8264D26-C737-424E-8883-FB8D044BE09E}" presName="Name0" presStyleCnt="0">
        <dgm:presLayoutVars>
          <dgm:dir/>
          <dgm:resizeHandles val="exact"/>
        </dgm:presLayoutVars>
      </dgm:prSet>
      <dgm:spPr/>
    </dgm:pt>
    <dgm:pt modelId="{2DC5691F-B49D-49E9-A89F-3E8A06F2C876}" type="pres">
      <dgm:prSet presAssocID="{D8DB52DC-E88B-4B9B-A2F3-A040C0219333}" presName="parTxOnly" presStyleLbl="node1" presStyleIdx="0" presStyleCnt="5">
        <dgm:presLayoutVars>
          <dgm:bulletEnabled val="1"/>
        </dgm:presLayoutVars>
      </dgm:prSet>
      <dgm:spPr/>
    </dgm:pt>
    <dgm:pt modelId="{50EDFBD2-25BC-4C0C-A417-FA8AE91A640E}" type="pres">
      <dgm:prSet presAssocID="{B5992E1B-3AD9-467A-9863-3B8B9593CF96}" presName="parSpace" presStyleCnt="0"/>
      <dgm:spPr/>
    </dgm:pt>
    <dgm:pt modelId="{52B37B26-340A-4334-95A4-16F6EB706E22}" type="pres">
      <dgm:prSet presAssocID="{CE6C70D1-FA37-4600-BCB7-C512E035AEE2}" presName="parTxOnly" presStyleLbl="node1" presStyleIdx="1" presStyleCnt="5">
        <dgm:presLayoutVars>
          <dgm:bulletEnabled val="1"/>
        </dgm:presLayoutVars>
      </dgm:prSet>
      <dgm:spPr/>
    </dgm:pt>
    <dgm:pt modelId="{00A32EF4-18B0-4FF6-A7B1-74A4F6D6D192}" type="pres">
      <dgm:prSet presAssocID="{1C5D124F-8EC4-403A-A95E-CF3E583229C8}" presName="parSpace" presStyleCnt="0"/>
      <dgm:spPr/>
    </dgm:pt>
    <dgm:pt modelId="{88E2B099-1D7D-4BD4-B300-E48B508C771E}" type="pres">
      <dgm:prSet presAssocID="{94777D3C-155B-48CB-AF11-7BFE2B34EEEF}" presName="parTxOnly" presStyleLbl="node1" presStyleIdx="2" presStyleCnt="5">
        <dgm:presLayoutVars>
          <dgm:bulletEnabled val="1"/>
        </dgm:presLayoutVars>
      </dgm:prSet>
      <dgm:spPr/>
    </dgm:pt>
    <dgm:pt modelId="{0D261E44-FE4C-4C43-A213-2D3CD0D8FBF0}" type="pres">
      <dgm:prSet presAssocID="{501FD9C7-675E-4F3A-94E9-9C65E7F8262A}" presName="parSpace" presStyleCnt="0"/>
      <dgm:spPr/>
    </dgm:pt>
    <dgm:pt modelId="{0F9DEC43-98D7-4079-8FE8-5B8E1B7CD4A4}" type="pres">
      <dgm:prSet presAssocID="{1C3131E7-9331-4C8D-ADDC-B7591A8FE449}" presName="parTxOnly" presStyleLbl="node1" presStyleIdx="3" presStyleCnt="5">
        <dgm:presLayoutVars>
          <dgm:bulletEnabled val="1"/>
        </dgm:presLayoutVars>
      </dgm:prSet>
      <dgm:spPr/>
    </dgm:pt>
    <dgm:pt modelId="{1BF9B487-8DBC-447A-8553-A44DC1D8FB40}" type="pres">
      <dgm:prSet presAssocID="{5AA60941-8173-4F57-B7D1-3F0573384F05}" presName="parSpace" presStyleCnt="0"/>
      <dgm:spPr/>
    </dgm:pt>
    <dgm:pt modelId="{91A98861-CE9F-4D78-A15C-33A2A96CB398}" type="pres">
      <dgm:prSet presAssocID="{30CED9B3-22D5-4FD8-B7B9-89C5B5865A2E}" presName="parTxOnly" presStyleLbl="node1" presStyleIdx="4" presStyleCnt="5">
        <dgm:presLayoutVars>
          <dgm:bulletEnabled val="1"/>
        </dgm:presLayoutVars>
      </dgm:prSet>
      <dgm:spPr/>
    </dgm:pt>
  </dgm:ptLst>
  <dgm:cxnLst>
    <dgm:cxn modelId="{32FF391D-7481-4E9E-B387-12ACF90C3A52}" type="presOf" srcId="{D8DB52DC-E88B-4B9B-A2F3-A040C0219333}" destId="{2DC5691F-B49D-49E9-A89F-3E8A06F2C876}" srcOrd="0" destOrd="0" presId="urn:microsoft.com/office/officeart/2005/8/layout/hChevron3"/>
    <dgm:cxn modelId="{873A7F2D-13D6-45E7-B764-E102FA2C42B2}" type="presOf" srcId="{C8264D26-C737-424E-8883-FB8D044BE09E}" destId="{CF3CFDC7-DB5E-469E-A5D7-EC25EA2A317E}" srcOrd="0" destOrd="0" presId="urn:microsoft.com/office/officeart/2005/8/layout/hChevron3"/>
    <dgm:cxn modelId="{A650B97C-1330-4C48-ADF1-E183F5D276BF}" srcId="{C8264D26-C737-424E-8883-FB8D044BE09E}" destId="{1C3131E7-9331-4C8D-ADDC-B7591A8FE449}" srcOrd="3" destOrd="0" parTransId="{25380C7A-408C-4FA4-824B-F57B1B92728E}" sibTransId="{5AA60941-8173-4F57-B7D1-3F0573384F05}"/>
    <dgm:cxn modelId="{8F047080-4569-4097-949A-903E9FA5369B}" srcId="{C8264D26-C737-424E-8883-FB8D044BE09E}" destId="{D8DB52DC-E88B-4B9B-A2F3-A040C0219333}" srcOrd="0" destOrd="0" parTransId="{3B034E90-F1FC-446B-82A2-5851EBAA8F83}" sibTransId="{B5992E1B-3AD9-467A-9863-3B8B9593CF96}"/>
    <dgm:cxn modelId="{35C4F188-0522-4BC8-AFB8-681654D4D055}" type="presOf" srcId="{94777D3C-155B-48CB-AF11-7BFE2B34EEEF}" destId="{88E2B099-1D7D-4BD4-B300-E48B508C771E}" srcOrd="0" destOrd="0" presId="urn:microsoft.com/office/officeart/2005/8/layout/hChevron3"/>
    <dgm:cxn modelId="{3CC5FC8A-679F-4CA6-A9AE-A4F87B5E3027}" type="presOf" srcId="{1C3131E7-9331-4C8D-ADDC-B7591A8FE449}" destId="{0F9DEC43-98D7-4079-8FE8-5B8E1B7CD4A4}" srcOrd="0" destOrd="0" presId="urn:microsoft.com/office/officeart/2005/8/layout/hChevron3"/>
    <dgm:cxn modelId="{A8E36E9F-B847-4391-8089-C9FB0E848039}" type="presOf" srcId="{30CED9B3-22D5-4FD8-B7B9-89C5B5865A2E}" destId="{91A98861-CE9F-4D78-A15C-33A2A96CB398}" srcOrd="0" destOrd="0" presId="urn:microsoft.com/office/officeart/2005/8/layout/hChevron3"/>
    <dgm:cxn modelId="{D1B460B4-6834-4135-A18E-B39C067C2DBE}" srcId="{C8264D26-C737-424E-8883-FB8D044BE09E}" destId="{94777D3C-155B-48CB-AF11-7BFE2B34EEEF}" srcOrd="2" destOrd="0" parTransId="{5F8C9165-CB80-401B-8EEC-FECA68E6E263}" sibTransId="{501FD9C7-675E-4F3A-94E9-9C65E7F8262A}"/>
    <dgm:cxn modelId="{5A2877B9-86C4-41E9-BAF0-DE6544A98782}" srcId="{C8264D26-C737-424E-8883-FB8D044BE09E}" destId="{CE6C70D1-FA37-4600-BCB7-C512E035AEE2}" srcOrd="1" destOrd="0" parTransId="{9870426E-05A7-4A76-A9DC-03E54401BBD0}" sibTransId="{1C5D124F-8EC4-403A-A95E-CF3E583229C8}"/>
    <dgm:cxn modelId="{4FE508CF-5071-43E0-9C19-3191833A2516}" type="presOf" srcId="{CE6C70D1-FA37-4600-BCB7-C512E035AEE2}" destId="{52B37B26-340A-4334-95A4-16F6EB706E22}" srcOrd="0" destOrd="0" presId="urn:microsoft.com/office/officeart/2005/8/layout/hChevron3"/>
    <dgm:cxn modelId="{541E4AE2-5143-43F4-8A46-6D07BEED2B00}" srcId="{C8264D26-C737-424E-8883-FB8D044BE09E}" destId="{30CED9B3-22D5-4FD8-B7B9-89C5B5865A2E}" srcOrd="4" destOrd="0" parTransId="{D6F490DA-09E4-44BA-ACB5-2226E971181D}" sibTransId="{049F6769-CC7A-478E-A964-894AEE3868BF}"/>
    <dgm:cxn modelId="{2614120E-1CFF-4FE7-823D-1BE37E4ECF04}" type="presParOf" srcId="{CF3CFDC7-DB5E-469E-A5D7-EC25EA2A317E}" destId="{2DC5691F-B49D-49E9-A89F-3E8A06F2C876}" srcOrd="0" destOrd="0" presId="urn:microsoft.com/office/officeart/2005/8/layout/hChevron3"/>
    <dgm:cxn modelId="{DFEE90E2-E138-41B2-9B37-815E95F4F746}" type="presParOf" srcId="{CF3CFDC7-DB5E-469E-A5D7-EC25EA2A317E}" destId="{50EDFBD2-25BC-4C0C-A417-FA8AE91A640E}" srcOrd="1" destOrd="0" presId="urn:microsoft.com/office/officeart/2005/8/layout/hChevron3"/>
    <dgm:cxn modelId="{60F44342-D52E-4A66-A8D4-8EE4D9DF3FDA}" type="presParOf" srcId="{CF3CFDC7-DB5E-469E-A5D7-EC25EA2A317E}" destId="{52B37B26-340A-4334-95A4-16F6EB706E22}" srcOrd="2" destOrd="0" presId="urn:microsoft.com/office/officeart/2005/8/layout/hChevron3"/>
    <dgm:cxn modelId="{6FB31108-5928-46C9-9408-47CF6BD09511}" type="presParOf" srcId="{CF3CFDC7-DB5E-469E-A5D7-EC25EA2A317E}" destId="{00A32EF4-18B0-4FF6-A7B1-74A4F6D6D192}" srcOrd="3" destOrd="0" presId="urn:microsoft.com/office/officeart/2005/8/layout/hChevron3"/>
    <dgm:cxn modelId="{1B0A27DB-925E-4D2F-BA9E-6141B8BC77A7}" type="presParOf" srcId="{CF3CFDC7-DB5E-469E-A5D7-EC25EA2A317E}" destId="{88E2B099-1D7D-4BD4-B300-E48B508C771E}" srcOrd="4" destOrd="0" presId="urn:microsoft.com/office/officeart/2005/8/layout/hChevron3"/>
    <dgm:cxn modelId="{6BA13F35-CC7F-40D9-89F6-422278B08D15}" type="presParOf" srcId="{CF3CFDC7-DB5E-469E-A5D7-EC25EA2A317E}" destId="{0D261E44-FE4C-4C43-A213-2D3CD0D8FBF0}" srcOrd="5" destOrd="0" presId="urn:microsoft.com/office/officeart/2005/8/layout/hChevron3"/>
    <dgm:cxn modelId="{FD93A0A2-51C0-4B69-BF24-EDE134739A48}" type="presParOf" srcId="{CF3CFDC7-DB5E-469E-A5D7-EC25EA2A317E}" destId="{0F9DEC43-98D7-4079-8FE8-5B8E1B7CD4A4}" srcOrd="6" destOrd="0" presId="urn:microsoft.com/office/officeart/2005/8/layout/hChevron3"/>
    <dgm:cxn modelId="{B06B1E34-7EFC-481A-9F4E-7DF405C9EB05}" type="presParOf" srcId="{CF3CFDC7-DB5E-469E-A5D7-EC25EA2A317E}" destId="{1BF9B487-8DBC-447A-8553-A44DC1D8FB40}" srcOrd="7" destOrd="0" presId="urn:microsoft.com/office/officeart/2005/8/layout/hChevron3"/>
    <dgm:cxn modelId="{C6705CF3-B389-4D28-850A-4D47F750DFB7}" type="presParOf" srcId="{CF3CFDC7-DB5E-469E-A5D7-EC25EA2A317E}" destId="{91A98861-CE9F-4D78-A15C-33A2A96CB398}" srcOrd="8" destOrd="0" presId="urn:microsoft.com/office/officeart/2005/8/layout/hChevron3"/>
  </dgm:cxnLst>
  <dgm:bg>
    <a:solidFill>
      <a:srgbClr val="EFEDE3"/>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8264D26-C737-424E-8883-FB8D044BE09E}" type="doc">
      <dgm:prSet loTypeId="urn:microsoft.com/office/officeart/2005/8/layout/hChevron3" loCatId="process" qsTypeId="urn:microsoft.com/office/officeart/2005/8/quickstyle/simple1" qsCatId="simple" csTypeId="urn:microsoft.com/office/officeart/2005/8/colors/accent1_2" csCatId="accent1" phldr="1"/>
      <dgm:spPr/>
    </dgm:pt>
    <dgm:pt modelId="{DC28CE77-9556-4722-8656-7EA825BC9D72}">
      <dgm:prSet phldrT="[Texte]"/>
      <dgm:spPr>
        <a:noFill/>
        <a:ln>
          <a:solidFill>
            <a:schemeClr val="tx1"/>
          </a:solidFill>
        </a:ln>
      </dgm:spPr>
      <dgm:t>
        <a:bodyPr/>
        <a:lstStyle/>
        <a:p>
          <a:r>
            <a:rPr lang="fr-FR" b="1" dirty="0">
              <a:solidFill>
                <a:srgbClr val="8EB1C3"/>
              </a:solidFill>
            </a:rPr>
            <a:t>Circuits matrimoniaux</a:t>
          </a:r>
        </a:p>
      </dgm:t>
    </dgm:pt>
    <dgm:pt modelId="{9B8352EE-B535-45E8-B2D3-6A2FBD8E1A43}" type="parTrans" cxnId="{2EC119ED-2FB9-4624-9E1A-BDE24A3327E1}">
      <dgm:prSet/>
      <dgm:spPr/>
      <dgm:t>
        <a:bodyPr/>
        <a:lstStyle/>
        <a:p>
          <a:endParaRPr lang="fr-FR"/>
        </a:p>
      </dgm:t>
    </dgm:pt>
    <dgm:pt modelId="{385DF54D-1B9C-48AD-8E2A-8ABEDAF52508}" type="sibTrans" cxnId="{2EC119ED-2FB9-4624-9E1A-BDE24A3327E1}">
      <dgm:prSet/>
      <dgm:spPr/>
      <dgm:t>
        <a:bodyPr/>
        <a:lstStyle/>
        <a:p>
          <a:endParaRPr lang="fr-FR"/>
        </a:p>
      </dgm:t>
    </dgm:pt>
    <dgm:pt modelId="{44C5E612-732C-411E-AF80-CA1B33CEFB92}">
      <dgm:prSet phldrT="[Texte]"/>
      <dgm:spPr>
        <a:solidFill>
          <a:schemeClr val="tx1"/>
        </a:solidFill>
        <a:ln>
          <a:solidFill>
            <a:schemeClr val="tx1"/>
          </a:solidFill>
        </a:ln>
      </dgm:spPr>
      <dgm:t>
        <a:bodyPr/>
        <a:lstStyle/>
        <a:p>
          <a:r>
            <a:rPr lang="fr-FR" b="1" dirty="0">
              <a:solidFill>
                <a:srgbClr val="8EB1C3"/>
              </a:solidFill>
            </a:rPr>
            <a:t>Réseaux d’alliance</a:t>
          </a:r>
        </a:p>
      </dgm:t>
    </dgm:pt>
    <dgm:pt modelId="{0568790A-6072-4CFE-A39B-3F24D9C29040}" type="parTrans" cxnId="{A409C5BA-6E41-44DE-BB77-B9BF4FA48E03}">
      <dgm:prSet/>
      <dgm:spPr/>
      <dgm:t>
        <a:bodyPr/>
        <a:lstStyle/>
        <a:p>
          <a:endParaRPr lang="fr-FR"/>
        </a:p>
      </dgm:t>
    </dgm:pt>
    <dgm:pt modelId="{E781468A-E144-4A57-B443-5D8E0D71824C}" type="sibTrans" cxnId="{A409C5BA-6E41-44DE-BB77-B9BF4FA48E03}">
      <dgm:prSet/>
      <dgm:spPr/>
      <dgm:t>
        <a:bodyPr/>
        <a:lstStyle/>
        <a:p>
          <a:endParaRPr lang="fr-FR"/>
        </a:p>
      </dgm:t>
    </dgm:pt>
    <dgm:pt modelId="{194F6987-F611-449B-BD85-EC836BA07722}">
      <dgm:prSet phldrT="[Texte]"/>
      <dgm:spPr>
        <a:solidFill>
          <a:srgbClr val="EFEDE3"/>
        </a:solidFill>
        <a:ln>
          <a:solidFill>
            <a:schemeClr val="tx1"/>
          </a:solidFill>
        </a:ln>
      </dgm:spPr>
      <dgm:t>
        <a:bodyPr/>
        <a:lstStyle/>
        <a:p>
          <a:r>
            <a:rPr lang="fr-FR" b="1" dirty="0">
              <a:solidFill>
                <a:schemeClr val="tx1"/>
              </a:solidFill>
              <a:hlinkClick xmlns:r="http://schemas.openxmlformats.org/officeDocument/2006/relationships" r:id="" action="ppaction://noaction"/>
            </a:rPr>
            <a:t>Conclusion</a:t>
          </a:r>
          <a:endParaRPr lang="fr-FR" b="1" dirty="0">
            <a:solidFill>
              <a:schemeClr val="tx1"/>
            </a:solidFill>
          </a:endParaRPr>
        </a:p>
      </dgm:t>
    </dgm:pt>
    <dgm:pt modelId="{7D8703BC-5708-42E6-9063-B3417149120B}" type="parTrans" cxnId="{BD40E715-42E6-4FC2-992F-640CDCCFA937}">
      <dgm:prSet/>
      <dgm:spPr/>
      <dgm:t>
        <a:bodyPr/>
        <a:lstStyle/>
        <a:p>
          <a:endParaRPr lang="fr-FR"/>
        </a:p>
      </dgm:t>
    </dgm:pt>
    <dgm:pt modelId="{FF80CE60-4BE0-4AB6-AC09-7D85DD2E0384}" type="sibTrans" cxnId="{BD40E715-42E6-4FC2-992F-640CDCCFA937}">
      <dgm:prSet/>
      <dgm:spPr/>
      <dgm:t>
        <a:bodyPr/>
        <a:lstStyle/>
        <a:p>
          <a:endParaRPr lang="fr-FR"/>
        </a:p>
      </dgm:t>
    </dgm:pt>
    <dgm:pt modelId="{A45A4923-B4D5-4B26-AF73-227BF180354F}">
      <dgm:prSet phldrT="[Texte]" custT="1">
        <dgm:style>
          <a:lnRef idx="2">
            <a:schemeClr val="dk1">
              <a:shade val="50000"/>
            </a:schemeClr>
          </a:lnRef>
          <a:fillRef idx="1">
            <a:schemeClr val="dk1"/>
          </a:fillRef>
          <a:effectRef idx="0">
            <a:schemeClr val="dk1"/>
          </a:effectRef>
          <a:fontRef idx="minor">
            <a:schemeClr val="lt1"/>
          </a:fontRef>
        </dgm:style>
      </dgm:prSet>
      <dgm:spPr>
        <a:noFill/>
        <a:ln/>
      </dgm:spPr>
      <dgm:t>
        <a:bodyPr spcFirstLastPara="0" vert="horz" wrap="square" lIns="149352" tIns="74676" rIns="37338" bIns="74676" numCol="1" spcCol="1270" anchor="ctr" anchorCtr="0"/>
        <a:lstStyle/>
        <a:p>
          <a:pPr marL="0" lvl="0" indent="0" algn="ctr" defTabSz="1244600">
            <a:lnSpc>
              <a:spcPct val="90000"/>
            </a:lnSpc>
            <a:spcBef>
              <a:spcPct val="0"/>
            </a:spcBef>
            <a:spcAft>
              <a:spcPct val="35000"/>
            </a:spcAft>
            <a:buNone/>
          </a:pPr>
          <a:r>
            <a:rPr lang="fr-FR" sz="2800" kern="1200" dirty="0">
              <a:solidFill>
                <a:srgbClr val="8EB1C3"/>
              </a:solidFill>
              <a:latin typeface="Franklin Gothic Book" panose="020B0503020102020204"/>
              <a:ea typeface="+mn-ea"/>
              <a:cs typeface="+mn-cs"/>
            </a:rPr>
            <a:t>Introduction</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73AF9561-2CCA-4C73-91B0-8729BB51858E}" type="parTrans" cxnId="{BA12DEA3-2DB2-4058-A439-2AF2C97DBEEB}">
      <dgm:prSet/>
      <dgm:spPr/>
      <dgm:t>
        <a:bodyPr/>
        <a:lstStyle/>
        <a:p>
          <a:endParaRPr lang="fr-FR"/>
        </a:p>
      </dgm:t>
    </dgm:pt>
    <dgm:pt modelId="{EF908C24-B7B8-4EEF-9866-31C0CF840584}" type="sibTrans" cxnId="{BA12DEA3-2DB2-4058-A439-2AF2C97DBEEB}">
      <dgm:prSet/>
      <dgm:spPr/>
      <dgm:t>
        <a:bodyPr/>
        <a:lstStyle/>
        <a:p>
          <a:endParaRPr lang="fr-FR"/>
        </a:p>
      </dgm:t>
    </dgm:pt>
    <dgm:pt modelId="{D8DB52DC-E88B-4B9B-A2F3-A040C0219333}">
      <dgm:prSet phldrT="[Texte]" custT="1">
        <dgm:style>
          <a:lnRef idx="2">
            <a:schemeClr val="dk1">
              <a:shade val="50000"/>
            </a:schemeClr>
          </a:lnRef>
          <a:fillRef idx="1">
            <a:schemeClr val="dk1"/>
          </a:fillRef>
          <a:effectRef idx="0">
            <a:schemeClr val="dk1"/>
          </a:effectRef>
          <a:fontRef idx="minor">
            <a:schemeClr val="lt1"/>
          </a:fontRef>
        </dgm:style>
      </dgm:prSet>
      <dgm:spPr>
        <a:noFill/>
        <a:ln>
          <a:noFill/>
        </a:ln>
      </dgm:spPr>
      <dgm:t>
        <a:bodyPr spcFirstLastPara="0" vert="horz" wrap="square" lIns="149352" tIns="74676" rIns="37338" bIns="74676" numCol="1" spcCol="1270" anchor="ctr" anchorCtr="0"/>
        <a:lstStyle/>
        <a:p>
          <a:pPr marL="0" lvl="0" indent="0" algn="ctr" defTabSz="1244600">
            <a:lnSpc>
              <a:spcPct val="90000"/>
            </a:lnSpc>
            <a:spcBef>
              <a:spcPct val="0"/>
            </a:spcBef>
            <a:spcAft>
              <a:spcPct val="35000"/>
            </a:spcAft>
            <a:buNone/>
          </a:pPr>
          <a:r>
            <a:rPr lang="fr-FR" sz="2800" kern="1200" dirty="0">
              <a:solidFill>
                <a:srgbClr val="8EB1C3"/>
              </a:solidFill>
              <a:latin typeface="Franklin Gothic Book" panose="020B0503020102020204"/>
              <a:ea typeface="+mn-ea"/>
              <a:cs typeface="+mn-cs"/>
            </a:rPr>
            <a:t>Interdits de consanguinité</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B5992E1B-3AD9-467A-9863-3B8B9593CF96}" type="sibTrans" cxnId="{8F047080-4569-4097-949A-903E9FA5369B}">
      <dgm:prSet/>
      <dgm:spPr/>
      <dgm:t>
        <a:bodyPr/>
        <a:lstStyle/>
        <a:p>
          <a:endParaRPr lang="fr-FR">
            <a:solidFill>
              <a:schemeClr val="tx1"/>
            </a:solidFill>
          </a:endParaRPr>
        </a:p>
      </dgm:t>
    </dgm:pt>
    <dgm:pt modelId="{3B034E90-F1FC-446B-82A2-5851EBAA8F83}" type="parTrans" cxnId="{8F047080-4569-4097-949A-903E9FA5369B}">
      <dgm:prSet/>
      <dgm:spPr/>
      <dgm:t>
        <a:bodyPr/>
        <a:lstStyle/>
        <a:p>
          <a:endParaRPr lang="fr-FR">
            <a:solidFill>
              <a:schemeClr val="tx1"/>
            </a:solidFill>
          </a:endParaRPr>
        </a:p>
      </dgm:t>
    </dgm:pt>
    <dgm:pt modelId="{CF3CFDC7-DB5E-469E-A5D7-EC25EA2A317E}" type="pres">
      <dgm:prSet presAssocID="{C8264D26-C737-424E-8883-FB8D044BE09E}" presName="Name0" presStyleCnt="0">
        <dgm:presLayoutVars>
          <dgm:dir/>
          <dgm:resizeHandles val="exact"/>
        </dgm:presLayoutVars>
      </dgm:prSet>
      <dgm:spPr/>
    </dgm:pt>
    <dgm:pt modelId="{949BB676-4E4C-4B63-93A4-F075EC6E088D}" type="pres">
      <dgm:prSet presAssocID="{A45A4923-B4D5-4B26-AF73-227BF180354F}" presName="parTxOnly" presStyleLbl="node1" presStyleIdx="0" presStyleCnt="5" custScaleX="100144">
        <dgm:presLayoutVars>
          <dgm:bulletEnabled val="1"/>
        </dgm:presLayoutVars>
      </dgm:prSet>
      <dgm:spPr/>
    </dgm:pt>
    <dgm:pt modelId="{EE8F5AA3-CA63-40A7-A721-347CDE68F15E}" type="pres">
      <dgm:prSet presAssocID="{EF908C24-B7B8-4EEF-9866-31C0CF840584}" presName="parSpace" presStyleCnt="0"/>
      <dgm:spPr/>
    </dgm:pt>
    <dgm:pt modelId="{F95053BB-446C-4F6A-87D5-D52D0900D5EC}" type="pres">
      <dgm:prSet presAssocID="{D8DB52DC-E88B-4B9B-A2F3-A040C0219333}" presName="parTxOnly" presStyleLbl="node1" presStyleIdx="1" presStyleCnt="5" custScaleX="140585">
        <dgm:presLayoutVars>
          <dgm:bulletEnabled val="1"/>
        </dgm:presLayoutVars>
      </dgm:prSet>
      <dgm:spPr>
        <a:xfrm>
          <a:off x="1488" y="0"/>
          <a:ext cx="2437804" cy="634028"/>
        </a:xfrm>
        <a:prstGeom prst="homePlate">
          <a:avLst/>
        </a:prstGeom>
      </dgm:spPr>
    </dgm:pt>
    <dgm:pt modelId="{54D9B2F6-BB83-4DFA-A6E8-D0BEBE51F31E}" type="pres">
      <dgm:prSet presAssocID="{B5992E1B-3AD9-467A-9863-3B8B9593CF96}" presName="parSpace" presStyleCnt="0"/>
      <dgm:spPr/>
    </dgm:pt>
    <dgm:pt modelId="{7CC86653-D013-42F3-9EF7-A90F1C481332}" type="pres">
      <dgm:prSet presAssocID="{DC28CE77-9556-4722-8656-7EA825BC9D72}" presName="parTxOnly" presStyleLbl="node1" presStyleIdx="2" presStyleCnt="5" custScaleX="120891">
        <dgm:presLayoutVars>
          <dgm:bulletEnabled val="1"/>
        </dgm:presLayoutVars>
      </dgm:prSet>
      <dgm:spPr/>
    </dgm:pt>
    <dgm:pt modelId="{3814295F-05CD-4EC3-83B4-D00ECCD6395F}" type="pres">
      <dgm:prSet presAssocID="{385DF54D-1B9C-48AD-8E2A-8ABEDAF52508}" presName="parSpace" presStyleCnt="0"/>
      <dgm:spPr/>
    </dgm:pt>
    <dgm:pt modelId="{FC3B8CEF-9420-4E26-A20B-E9BFFDDB63EC}" type="pres">
      <dgm:prSet presAssocID="{44C5E612-732C-411E-AF80-CA1B33CEFB92}" presName="parTxOnly" presStyleLbl="node1" presStyleIdx="3" presStyleCnt="5" custScaleX="116457">
        <dgm:presLayoutVars>
          <dgm:bulletEnabled val="1"/>
        </dgm:presLayoutVars>
      </dgm:prSet>
      <dgm:spPr/>
    </dgm:pt>
    <dgm:pt modelId="{E96E2825-3F96-42F3-8E67-82439EBDD5E1}" type="pres">
      <dgm:prSet presAssocID="{E781468A-E144-4A57-B443-5D8E0D71824C}" presName="parSpace" presStyleCnt="0"/>
      <dgm:spPr/>
    </dgm:pt>
    <dgm:pt modelId="{87D398BC-079E-46A9-BDAF-B125A730E2AE}" type="pres">
      <dgm:prSet presAssocID="{194F6987-F611-449B-BD85-EC836BA07722}" presName="parTxOnly" presStyleLbl="node1" presStyleIdx="4" presStyleCnt="5">
        <dgm:presLayoutVars>
          <dgm:bulletEnabled val="1"/>
        </dgm:presLayoutVars>
      </dgm:prSet>
      <dgm:spPr/>
    </dgm:pt>
  </dgm:ptLst>
  <dgm:cxnLst>
    <dgm:cxn modelId="{BD40E715-42E6-4FC2-992F-640CDCCFA937}" srcId="{C8264D26-C737-424E-8883-FB8D044BE09E}" destId="{194F6987-F611-449B-BD85-EC836BA07722}" srcOrd="4" destOrd="0" parTransId="{7D8703BC-5708-42E6-9063-B3417149120B}" sibTransId="{FF80CE60-4BE0-4AB6-AC09-7D85DD2E0384}"/>
    <dgm:cxn modelId="{B7EB2718-D3B3-466A-91A3-40D8F3C8A660}" type="presOf" srcId="{44C5E612-732C-411E-AF80-CA1B33CEFB92}" destId="{FC3B8CEF-9420-4E26-A20B-E9BFFDDB63EC}" srcOrd="0" destOrd="0" presId="urn:microsoft.com/office/officeart/2005/8/layout/hChevron3"/>
    <dgm:cxn modelId="{2DCEE723-89C4-47D3-AC0B-7A33BB2DA9E5}" type="presOf" srcId="{DC28CE77-9556-4722-8656-7EA825BC9D72}" destId="{7CC86653-D013-42F3-9EF7-A90F1C481332}" srcOrd="0" destOrd="0" presId="urn:microsoft.com/office/officeart/2005/8/layout/hChevron3"/>
    <dgm:cxn modelId="{873A7F2D-13D6-45E7-B764-E102FA2C42B2}" type="presOf" srcId="{C8264D26-C737-424E-8883-FB8D044BE09E}" destId="{CF3CFDC7-DB5E-469E-A5D7-EC25EA2A317E}" srcOrd="0" destOrd="0" presId="urn:microsoft.com/office/officeart/2005/8/layout/hChevron3"/>
    <dgm:cxn modelId="{FDD6976B-DAD3-4398-BB26-271A4CAA1A0A}" type="presOf" srcId="{A45A4923-B4D5-4B26-AF73-227BF180354F}" destId="{949BB676-4E4C-4B63-93A4-F075EC6E088D}" srcOrd="0" destOrd="0" presId="urn:microsoft.com/office/officeart/2005/8/layout/hChevron3"/>
    <dgm:cxn modelId="{8317AF4D-8A19-4F9B-A826-7F926A7CCCE2}" type="presOf" srcId="{D8DB52DC-E88B-4B9B-A2F3-A040C0219333}" destId="{F95053BB-446C-4F6A-87D5-D52D0900D5EC}" srcOrd="0" destOrd="0" presId="urn:microsoft.com/office/officeart/2005/8/layout/hChevron3"/>
    <dgm:cxn modelId="{8F047080-4569-4097-949A-903E9FA5369B}" srcId="{C8264D26-C737-424E-8883-FB8D044BE09E}" destId="{D8DB52DC-E88B-4B9B-A2F3-A040C0219333}" srcOrd="1" destOrd="0" parTransId="{3B034E90-F1FC-446B-82A2-5851EBAA8F83}" sibTransId="{B5992E1B-3AD9-467A-9863-3B8B9593CF96}"/>
    <dgm:cxn modelId="{BA12DEA3-2DB2-4058-A439-2AF2C97DBEEB}" srcId="{C8264D26-C737-424E-8883-FB8D044BE09E}" destId="{A45A4923-B4D5-4B26-AF73-227BF180354F}" srcOrd="0" destOrd="0" parTransId="{73AF9561-2CCA-4C73-91B0-8729BB51858E}" sibTransId="{EF908C24-B7B8-4EEF-9866-31C0CF840584}"/>
    <dgm:cxn modelId="{A409C5BA-6E41-44DE-BB77-B9BF4FA48E03}" srcId="{C8264D26-C737-424E-8883-FB8D044BE09E}" destId="{44C5E612-732C-411E-AF80-CA1B33CEFB92}" srcOrd="3" destOrd="0" parTransId="{0568790A-6072-4CFE-A39B-3F24D9C29040}" sibTransId="{E781468A-E144-4A57-B443-5D8E0D71824C}"/>
    <dgm:cxn modelId="{26AD69DF-5984-4C4A-BA3D-522AA9CD55A9}" type="presOf" srcId="{194F6987-F611-449B-BD85-EC836BA07722}" destId="{87D398BC-079E-46A9-BDAF-B125A730E2AE}" srcOrd="0" destOrd="0" presId="urn:microsoft.com/office/officeart/2005/8/layout/hChevron3"/>
    <dgm:cxn modelId="{2EC119ED-2FB9-4624-9E1A-BDE24A3327E1}" srcId="{C8264D26-C737-424E-8883-FB8D044BE09E}" destId="{DC28CE77-9556-4722-8656-7EA825BC9D72}" srcOrd="2" destOrd="0" parTransId="{9B8352EE-B535-45E8-B2D3-6A2FBD8E1A43}" sibTransId="{385DF54D-1B9C-48AD-8E2A-8ABEDAF52508}"/>
    <dgm:cxn modelId="{C2AB5401-1EC7-48BE-A4F4-D99861595FCD}" type="presParOf" srcId="{CF3CFDC7-DB5E-469E-A5D7-EC25EA2A317E}" destId="{949BB676-4E4C-4B63-93A4-F075EC6E088D}" srcOrd="0" destOrd="0" presId="urn:microsoft.com/office/officeart/2005/8/layout/hChevron3"/>
    <dgm:cxn modelId="{4ACC772A-21D3-4C48-A1E5-CD562A73F7EC}" type="presParOf" srcId="{CF3CFDC7-DB5E-469E-A5D7-EC25EA2A317E}" destId="{EE8F5AA3-CA63-40A7-A721-347CDE68F15E}" srcOrd="1" destOrd="0" presId="urn:microsoft.com/office/officeart/2005/8/layout/hChevron3"/>
    <dgm:cxn modelId="{D5E7FA55-BB6A-46C1-95BC-270F50E695D2}" type="presParOf" srcId="{CF3CFDC7-DB5E-469E-A5D7-EC25EA2A317E}" destId="{F95053BB-446C-4F6A-87D5-D52D0900D5EC}" srcOrd="2" destOrd="0" presId="urn:microsoft.com/office/officeart/2005/8/layout/hChevron3"/>
    <dgm:cxn modelId="{3A29958E-E2B6-4BDC-9FB7-51E3A3777C85}" type="presParOf" srcId="{CF3CFDC7-DB5E-469E-A5D7-EC25EA2A317E}" destId="{54D9B2F6-BB83-4DFA-A6E8-D0BEBE51F31E}" srcOrd="3" destOrd="0" presId="urn:microsoft.com/office/officeart/2005/8/layout/hChevron3"/>
    <dgm:cxn modelId="{4C64A0AE-FDD7-4C84-91DB-8D2F8BBCA184}" type="presParOf" srcId="{CF3CFDC7-DB5E-469E-A5D7-EC25EA2A317E}" destId="{7CC86653-D013-42F3-9EF7-A90F1C481332}" srcOrd="4" destOrd="0" presId="urn:microsoft.com/office/officeart/2005/8/layout/hChevron3"/>
    <dgm:cxn modelId="{22BB4A76-92FF-413C-B5AE-13956E612CB1}" type="presParOf" srcId="{CF3CFDC7-DB5E-469E-A5D7-EC25EA2A317E}" destId="{3814295F-05CD-4EC3-83B4-D00ECCD6395F}" srcOrd="5" destOrd="0" presId="urn:microsoft.com/office/officeart/2005/8/layout/hChevron3"/>
    <dgm:cxn modelId="{BC0757D6-FF76-43B2-B7E0-9B6C9F855FA7}" type="presParOf" srcId="{CF3CFDC7-DB5E-469E-A5D7-EC25EA2A317E}" destId="{FC3B8CEF-9420-4E26-A20B-E9BFFDDB63EC}" srcOrd="6" destOrd="0" presId="urn:microsoft.com/office/officeart/2005/8/layout/hChevron3"/>
    <dgm:cxn modelId="{A5BE03F0-BA50-437E-A928-3C98B9C6F3C8}" type="presParOf" srcId="{CF3CFDC7-DB5E-469E-A5D7-EC25EA2A317E}" destId="{E96E2825-3F96-42F3-8E67-82439EBDD5E1}" srcOrd="7" destOrd="0" presId="urn:microsoft.com/office/officeart/2005/8/layout/hChevron3"/>
    <dgm:cxn modelId="{51652CF4-6B4F-4187-BB87-1A00D9CD62A7}" type="presParOf" srcId="{CF3CFDC7-DB5E-469E-A5D7-EC25EA2A317E}" destId="{87D398BC-079E-46A9-BDAF-B125A730E2AE}" srcOrd="8" destOrd="0" presId="urn:microsoft.com/office/officeart/2005/8/layout/hChevron3"/>
  </dgm:cxnLst>
  <dgm:bg/>
  <dgm:whole>
    <a:ln>
      <a:solidFill>
        <a:schemeClr val="dk1">
          <a:shade val="50000"/>
        </a:schemeClr>
      </a:solidFill>
    </a:ln>
  </dgm:whole>
  <dgm:extLst>
    <a:ext uri="http://schemas.microsoft.com/office/drawing/2008/diagram">
      <dsp:dataModelExt xmlns:dsp="http://schemas.microsoft.com/office/drawing/2008/diagram" relId="rId2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264D26-C737-424E-8883-FB8D044BE09E}" type="doc">
      <dgm:prSet loTypeId="urn:microsoft.com/office/officeart/2005/8/layout/hChevron3" loCatId="process" qsTypeId="urn:microsoft.com/office/officeart/2005/8/quickstyle/simple1" qsCatId="simple" csTypeId="urn:microsoft.com/office/officeart/2005/8/colors/accent1_2" csCatId="accent1" phldr="1"/>
      <dgm:spPr/>
    </dgm:pt>
    <dgm:pt modelId="{1C3131E7-9331-4C8D-ADDC-B7591A8FE449}">
      <dgm:prSet phldrT="[Texte]"/>
      <dgm:spPr>
        <a:solidFill>
          <a:srgbClr val="EFEDE3"/>
        </a:solidFill>
        <a:ln>
          <a:solidFill>
            <a:schemeClr val="tx1"/>
          </a:solidFill>
        </a:ln>
      </dgm:spPr>
      <dgm:t>
        <a:bodyPr/>
        <a:lstStyle/>
        <a:p>
          <a:r>
            <a:rPr lang="fr-FR" b="1" dirty="0">
              <a:solidFill>
                <a:srgbClr val="8EB1C3"/>
              </a:solidFill>
            </a:rPr>
            <a:t>Réseaux d’alliance</a:t>
          </a:r>
        </a:p>
      </dgm:t>
    </dgm:pt>
    <dgm:pt modelId="{25380C7A-408C-4FA4-824B-F57B1B92728E}" type="parTrans" cxnId="{A650B97C-1330-4C48-ADF1-E183F5D276BF}">
      <dgm:prSet/>
      <dgm:spPr/>
      <dgm:t>
        <a:bodyPr/>
        <a:lstStyle/>
        <a:p>
          <a:endParaRPr lang="fr-FR">
            <a:solidFill>
              <a:schemeClr val="tx1"/>
            </a:solidFill>
          </a:endParaRPr>
        </a:p>
      </dgm:t>
    </dgm:pt>
    <dgm:pt modelId="{5AA60941-8173-4F57-B7D1-3F0573384F05}" type="sibTrans" cxnId="{A650B97C-1330-4C48-ADF1-E183F5D276BF}">
      <dgm:prSet/>
      <dgm:spPr/>
      <dgm:t>
        <a:bodyPr/>
        <a:lstStyle/>
        <a:p>
          <a:endParaRPr lang="fr-FR">
            <a:solidFill>
              <a:schemeClr val="tx1"/>
            </a:solidFill>
          </a:endParaRPr>
        </a:p>
      </dgm:t>
    </dgm:pt>
    <dgm:pt modelId="{30CED9B3-22D5-4FD8-B7B9-89C5B5865A2E}">
      <dgm:prSet phldrT="[Texte]"/>
      <dgm:spPr>
        <a:solidFill>
          <a:srgbClr val="EFEDE3"/>
        </a:solidFill>
        <a:ln>
          <a:solidFill>
            <a:schemeClr val="tx1"/>
          </a:solidFill>
        </a:ln>
      </dgm:spPr>
      <dgm:t>
        <a:bodyPr/>
        <a:lstStyle/>
        <a:p>
          <a:r>
            <a:rPr lang="fr-FR" dirty="0">
              <a:solidFill>
                <a:schemeClr val="tx1"/>
              </a:solidFill>
              <a:hlinkClick xmlns:r="http://schemas.openxmlformats.org/officeDocument/2006/relationships" r:id="" action="ppaction://noaction"/>
            </a:rPr>
            <a:t>Conclusion</a:t>
          </a:r>
          <a:endParaRPr lang="fr-FR" dirty="0">
            <a:solidFill>
              <a:schemeClr val="tx1"/>
            </a:solidFill>
          </a:endParaRPr>
        </a:p>
      </dgm:t>
    </dgm:pt>
    <dgm:pt modelId="{D6F490DA-09E4-44BA-ACB5-2226E971181D}" type="parTrans" cxnId="{541E4AE2-5143-43F4-8A46-6D07BEED2B00}">
      <dgm:prSet/>
      <dgm:spPr/>
      <dgm:t>
        <a:bodyPr/>
        <a:lstStyle/>
        <a:p>
          <a:endParaRPr lang="fr-FR">
            <a:solidFill>
              <a:schemeClr val="tx1"/>
            </a:solidFill>
          </a:endParaRPr>
        </a:p>
      </dgm:t>
    </dgm:pt>
    <dgm:pt modelId="{049F6769-CC7A-478E-A964-894AEE3868BF}" type="sibTrans" cxnId="{541E4AE2-5143-43F4-8A46-6D07BEED2B00}">
      <dgm:prSet/>
      <dgm:spPr/>
      <dgm:t>
        <a:bodyPr/>
        <a:lstStyle/>
        <a:p>
          <a:endParaRPr lang="fr-FR">
            <a:solidFill>
              <a:schemeClr val="tx1"/>
            </a:solidFill>
          </a:endParaRPr>
        </a:p>
      </dgm:t>
    </dgm:pt>
    <dgm:pt modelId="{D8DB52DC-E88B-4B9B-A2F3-A040C0219333}">
      <dgm:prSet phldrT="[Texte]">
        <dgm:style>
          <a:lnRef idx="2">
            <a:schemeClr val="dk1">
              <a:shade val="50000"/>
            </a:schemeClr>
          </a:lnRef>
          <a:fillRef idx="1">
            <a:schemeClr val="dk1"/>
          </a:fillRef>
          <a:effectRef idx="0">
            <a:schemeClr val="dk1"/>
          </a:effectRef>
          <a:fontRef idx="minor">
            <a:schemeClr val="lt1"/>
          </a:fontRef>
        </dgm:style>
      </dgm:prSet>
      <dgm:spPr>
        <a:solidFill>
          <a:schemeClr val="tx1"/>
        </a:solidFill>
        <a:ln/>
      </dgm:spPr>
      <dgm:t>
        <a:bodyPr/>
        <a:lstStyle/>
        <a:p>
          <a:r>
            <a:rPr lang="fr-FR" dirty="0">
              <a:solidFill>
                <a:schemeClr val="bg1"/>
              </a:solidFill>
              <a:hlinkClick xmlns:r="http://schemas.openxmlformats.org/officeDocument/2006/relationships" r:id="rId1" action="ppaction://hlinksldjump"/>
            </a:rPr>
            <a:t>Introduction</a:t>
          </a:r>
          <a:endParaRPr lang="fr-FR" dirty="0">
            <a:solidFill>
              <a:schemeClr val="bg1"/>
            </a:solidFill>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B5992E1B-3AD9-467A-9863-3B8B9593CF96}" type="sibTrans" cxnId="{8F047080-4569-4097-949A-903E9FA5369B}">
      <dgm:prSet/>
      <dgm:spPr/>
      <dgm:t>
        <a:bodyPr/>
        <a:lstStyle/>
        <a:p>
          <a:endParaRPr lang="fr-FR">
            <a:solidFill>
              <a:schemeClr val="tx1"/>
            </a:solidFill>
          </a:endParaRPr>
        </a:p>
      </dgm:t>
    </dgm:pt>
    <dgm:pt modelId="{3B034E90-F1FC-446B-82A2-5851EBAA8F83}" type="parTrans" cxnId="{8F047080-4569-4097-949A-903E9FA5369B}">
      <dgm:prSet/>
      <dgm:spPr/>
      <dgm:t>
        <a:bodyPr/>
        <a:lstStyle/>
        <a:p>
          <a:endParaRPr lang="fr-FR">
            <a:solidFill>
              <a:schemeClr val="tx1"/>
            </a:solidFill>
          </a:endParaRPr>
        </a:p>
      </dgm:t>
    </dgm:pt>
    <dgm:pt modelId="{94777D3C-155B-48CB-AF11-7BFE2B34EEEF}">
      <dgm:prSet phldrT="[Texte]"/>
      <dgm:spPr>
        <a:solidFill>
          <a:srgbClr val="EFEDE3"/>
        </a:solidFill>
        <a:ln>
          <a:solidFill>
            <a:schemeClr val="tx1"/>
          </a:solidFill>
        </a:ln>
      </dgm:spPr>
      <dgm:t>
        <a:bodyPr/>
        <a:lstStyle/>
        <a:p>
          <a:r>
            <a:rPr lang="fr-FR" b="1" dirty="0">
              <a:solidFill>
                <a:srgbClr val="8EB1C3"/>
              </a:solidFill>
            </a:rPr>
            <a:t>Circuits matrimoniaux</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5F8C9165-CB80-401B-8EEC-FECA68E6E263}" type="parTrans" cxnId="{D1B460B4-6834-4135-A18E-B39C067C2DBE}">
      <dgm:prSet/>
      <dgm:spPr/>
      <dgm:t>
        <a:bodyPr/>
        <a:lstStyle/>
        <a:p>
          <a:endParaRPr lang="fr-FR"/>
        </a:p>
      </dgm:t>
    </dgm:pt>
    <dgm:pt modelId="{501FD9C7-675E-4F3A-94E9-9C65E7F8262A}" type="sibTrans" cxnId="{D1B460B4-6834-4135-A18E-B39C067C2DBE}">
      <dgm:prSet/>
      <dgm:spPr/>
      <dgm:t>
        <a:bodyPr/>
        <a:lstStyle/>
        <a:p>
          <a:endParaRPr lang="fr-FR"/>
        </a:p>
      </dgm:t>
    </dgm:pt>
    <dgm:pt modelId="{CE6C70D1-FA37-4600-BCB7-C512E035AEE2}">
      <dgm:prSet phldrT="[Texte]"/>
      <dgm:spPr>
        <a:solidFill>
          <a:srgbClr val="EFEDE3"/>
        </a:solidFill>
        <a:ln>
          <a:solidFill>
            <a:schemeClr val="tx1"/>
          </a:solidFill>
        </a:ln>
      </dgm:spPr>
      <dgm:t>
        <a:bodyPr/>
        <a:lstStyle/>
        <a:p>
          <a:r>
            <a:rPr lang="fr-FR" b="1" dirty="0">
              <a:solidFill>
                <a:srgbClr val="8EB1C3"/>
              </a:solidFill>
            </a:rPr>
            <a:t>Interdits de consanguinité</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9870426E-05A7-4A76-A9DC-03E54401BBD0}" type="parTrans" cxnId="{5A2877B9-86C4-41E9-BAF0-DE6544A98782}">
      <dgm:prSet/>
      <dgm:spPr/>
      <dgm:t>
        <a:bodyPr/>
        <a:lstStyle/>
        <a:p>
          <a:endParaRPr lang="fr-FR"/>
        </a:p>
      </dgm:t>
    </dgm:pt>
    <dgm:pt modelId="{1C5D124F-8EC4-403A-A95E-CF3E583229C8}" type="sibTrans" cxnId="{5A2877B9-86C4-41E9-BAF0-DE6544A98782}">
      <dgm:prSet/>
      <dgm:spPr/>
      <dgm:t>
        <a:bodyPr/>
        <a:lstStyle/>
        <a:p>
          <a:endParaRPr lang="fr-FR"/>
        </a:p>
      </dgm:t>
    </dgm:pt>
    <dgm:pt modelId="{CF3CFDC7-DB5E-469E-A5D7-EC25EA2A317E}" type="pres">
      <dgm:prSet presAssocID="{C8264D26-C737-424E-8883-FB8D044BE09E}" presName="Name0" presStyleCnt="0">
        <dgm:presLayoutVars>
          <dgm:dir/>
          <dgm:resizeHandles val="exact"/>
        </dgm:presLayoutVars>
      </dgm:prSet>
      <dgm:spPr/>
    </dgm:pt>
    <dgm:pt modelId="{2DC5691F-B49D-49E9-A89F-3E8A06F2C876}" type="pres">
      <dgm:prSet presAssocID="{D8DB52DC-E88B-4B9B-A2F3-A040C0219333}" presName="parTxOnly" presStyleLbl="node1" presStyleIdx="0" presStyleCnt="5">
        <dgm:presLayoutVars>
          <dgm:bulletEnabled val="1"/>
        </dgm:presLayoutVars>
      </dgm:prSet>
      <dgm:spPr/>
    </dgm:pt>
    <dgm:pt modelId="{50EDFBD2-25BC-4C0C-A417-FA8AE91A640E}" type="pres">
      <dgm:prSet presAssocID="{B5992E1B-3AD9-467A-9863-3B8B9593CF96}" presName="parSpace" presStyleCnt="0"/>
      <dgm:spPr/>
    </dgm:pt>
    <dgm:pt modelId="{52B37B26-340A-4334-95A4-16F6EB706E22}" type="pres">
      <dgm:prSet presAssocID="{CE6C70D1-FA37-4600-BCB7-C512E035AEE2}" presName="parTxOnly" presStyleLbl="node1" presStyleIdx="1" presStyleCnt="5">
        <dgm:presLayoutVars>
          <dgm:bulletEnabled val="1"/>
        </dgm:presLayoutVars>
      </dgm:prSet>
      <dgm:spPr/>
    </dgm:pt>
    <dgm:pt modelId="{00A32EF4-18B0-4FF6-A7B1-74A4F6D6D192}" type="pres">
      <dgm:prSet presAssocID="{1C5D124F-8EC4-403A-A95E-CF3E583229C8}" presName="parSpace" presStyleCnt="0"/>
      <dgm:spPr/>
    </dgm:pt>
    <dgm:pt modelId="{88E2B099-1D7D-4BD4-B300-E48B508C771E}" type="pres">
      <dgm:prSet presAssocID="{94777D3C-155B-48CB-AF11-7BFE2B34EEEF}" presName="parTxOnly" presStyleLbl="node1" presStyleIdx="2" presStyleCnt="5">
        <dgm:presLayoutVars>
          <dgm:bulletEnabled val="1"/>
        </dgm:presLayoutVars>
      </dgm:prSet>
      <dgm:spPr/>
    </dgm:pt>
    <dgm:pt modelId="{0D261E44-FE4C-4C43-A213-2D3CD0D8FBF0}" type="pres">
      <dgm:prSet presAssocID="{501FD9C7-675E-4F3A-94E9-9C65E7F8262A}" presName="parSpace" presStyleCnt="0"/>
      <dgm:spPr/>
    </dgm:pt>
    <dgm:pt modelId="{0F9DEC43-98D7-4079-8FE8-5B8E1B7CD4A4}" type="pres">
      <dgm:prSet presAssocID="{1C3131E7-9331-4C8D-ADDC-B7591A8FE449}" presName="parTxOnly" presStyleLbl="node1" presStyleIdx="3" presStyleCnt="5">
        <dgm:presLayoutVars>
          <dgm:bulletEnabled val="1"/>
        </dgm:presLayoutVars>
      </dgm:prSet>
      <dgm:spPr/>
    </dgm:pt>
    <dgm:pt modelId="{1BF9B487-8DBC-447A-8553-A44DC1D8FB40}" type="pres">
      <dgm:prSet presAssocID="{5AA60941-8173-4F57-B7D1-3F0573384F05}" presName="parSpace" presStyleCnt="0"/>
      <dgm:spPr/>
    </dgm:pt>
    <dgm:pt modelId="{91A98861-CE9F-4D78-A15C-33A2A96CB398}" type="pres">
      <dgm:prSet presAssocID="{30CED9B3-22D5-4FD8-B7B9-89C5B5865A2E}" presName="parTxOnly" presStyleLbl="node1" presStyleIdx="4" presStyleCnt="5">
        <dgm:presLayoutVars>
          <dgm:bulletEnabled val="1"/>
        </dgm:presLayoutVars>
      </dgm:prSet>
      <dgm:spPr/>
    </dgm:pt>
  </dgm:ptLst>
  <dgm:cxnLst>
    <dgm:cxn modelId="{32FF391D-7481-4E9E-B387-12ACF90C3A52}" type="presOf" srcId="{D8DB52DC-E88B-4B9B-A2F3-A040C0219333}" destId="{2DC5691F-B49D-49E9-A89F-3E8A06F2C876}" srcOrd="0" destOrd="0" presId="urn:microsoft.com/office/officeart/2005/8/layout/hChevron3"/>
    <dgm:cxn modelId="{873A7F2D-13D6-45E7-B764-E102FA2C42B2}" type="presOf" srcId="{C8264D26-C737-424E-8883-FB8D044BE09E}" destId="{CF3CFDC7-DB5E-469E-A5D7-EC25EA2A317E}" srcOrd="0" destOrd="0" presId="urn:microsoft.com/office/officeart/2005/8/layout/hChevron3"/>
    <dgm:cxn modelId="{A650B97C-1330-4C48-ADF1-E183F5D276BF}" srcId="{C8264D26-C737-424E-8883-FB8D044BE09E}" destId="{1C3131E7-9331-4C8D-ADDC-B7591A8FE449}" srcOrd="3" destOrd="0" parTransId="{25380C7A-408C-4FA4-824B-F57B1B92728E}" sibTransId="{5AA60941-8173-4F57-B7D1-3F0573384F05}"/>
    <dgm:cxn modelId="{8F047080-4569-4097-949A-903E9FA5369B}" srcId="{C8264D26-C737-424E-8883-FB8D044BE09E}" destId="{D8DB52DC-E88B-4B9B-A2F3-A040C0219333}" srcOrd="0" destOrd="0" parTransId="{3B034E90-F1FC-446B-82A2-5851EBAA8F83}" sibTransId="{B5992E1B-3AD9-467A-9863-3B8B9593CF96}"/>
    <dgm:cxn modelId="{35C4F188-0522-4BC8-AFB8-681654D4D055}" type="presOf" srcId="{94777D3C-155B-48CB-AF11-7BFE2B34EEEF}" destId="{88E2B099-1D7D-4BD4-B300-E48B508C771E}" srcOrd="0" destOrd="0" presId="urn:microsoft.com/office/officeart/2005/8/layout/hChevron3"/>
    <dgm:cxn modelId="{3CC5FC8A-679F-4CA6-A9AE-A4F87B5E3027}" type="presOf" srcId="{1C3131E7-9331-4C8D-ADDC-B7591A8FE449}" destId="{0F9DEC43-98D7-4079-8FE8-5B8E1B7CD4A4}" srcOrd="0" destOrd="0" presId="urn:microsoft.com/office/officeart/2005/8/layout/hChevron3"/>
    <dgm:cxn modelId="{A8E36E9F-B847-4391-8089-C9FB0E848039}" type="presOf" srcId="{30CED9B3-22D5-4FD8-B7B9-89C5B5865A2E}" destId="{91A98861-CE9F-4D78-A15C-33A2A96CB398}" srcOrd="0" destOrd="0" presId="urn:microsoft.com/office/officeart/2005/8/layout/hChevron3"/>
    <dgm:cxn modelId="{D1B460B4-6834-4135-A18E-B39C067C2DBE}" srcId="{C8264D26-C737-424E-8883-FB8D044BE09E}" destId="{94777D3C-155B-48CB-AF11-7BFE2B34EEEF}" srcOrd="2" destOrd="0" parTransId="{5F8C9165-CB80-401B-8EEC-FECA68E6E263}" sibTransId="{501FD9C7-675E-4F3A-94E9-9C65E7F8262A}"/>
    <dgm:cxn modelId="{5A2877B9-86C4-41E9-BAF0-DE6544A98782}" srcId="{C8264D26-C737-424E-8883-FB8D044BE09E}" destId="{CE6C70D1-FA37-4600-BCB7-C512E035AEE2}" srcOrd="1" destOrd="0" parTransId="{9870426E-05A7-4A76-A9DC-03E54401BBD0}" sibTransId="{1C5D124F-8EC4-403A-A95E-CF3E583229C8}"/>
    <dgm:cxn modelId="{4FE508CF-5071-43E0-9C19-3191833A2516}" type="presOf" srcId="{CE6C70D1-FA37-4600-BCB7-C512E035AEE2}" destId="{52B37B26-340A-4334-95A4-16F6EB706E22}" srcOrd="0" destOrd="0" presId="urn:microsoft.com/office/officeart/2005/8/layout/hChevron3"/>
    <dgm:cxn modelId="{541E4AE2-5143-43F4-8A46-6D07BEED2B00}" srcId="{C8264D26-C737-424E-8883-FB8D044BE09E}" destId="{30CED9B3-22D5-4FD8-B7B9-89C5B5865A2E}" srcOrd="4" destOrd="0" parTransId="{D6F490DA-09E4-44BA-ACB5-2226E971181D}" sibTransId="{049F6769-CC7A-478E-A964-894AEE3868BF}"/>
    <dgm:cxn modelId="{2614120E-1CFF-4FE7-823D-1BE37E4ECF04}" type="presParOf" srcId="{CF3CFDC7-DB5E-469E-A5D7-EC25EA2A317E}" destId="{2DC5691F-B49D-49E9-A89F-3E8A06F2C876}" srcOrd="0" destOrd="0" presId="urn:microsoft.com/office/officeart/2005/8/layout/hChevron3"/>
    <dgm:cxn modelId="{DFEE90E2-E138-41B2-9B37-815E95F4F746}" type="presParOf" srcId="{CF3CFDC7-DB5E-469E-A5D7-EC25EA2A317E}" destId="{50EDFBD2-25BC-4C0C-A417-FA8AE91A640E}" srcOrd="1" destOrd="0" presId="urn:microsoft.com/office/officeart/2005/8/layout/hChevron3"/>
    <dgm:cxn modelId="{60F44342-D52E-4A66-A8D4-8EE4D9DF3FDA}" type="presParOf" srcId="{CF3CFDC7-DB5E-469E-A5D7-EC25EA2A317E}" destId="{52B37B26-340A-4334-95A4-16F6EB706E22}" srcOrd="2" destOrd="0" presId="urn:microsoft.com/office/officeart/2005/8/layout/hChevron3"/>
    <dgm:cxn modelId="{6FB31108-5928-46C9-9408-47CF6BD09511}" type="presParOf" srcId="{CF3CFDC7-DB5E-469E-A5D7-EC25EA2A317E}" destId="{00A32EF4-18B0-4FF6-A7B1-74A4F6D6D192}" srcOrd="3" destOrd="0" presId="urn:microsoft.com/office/officeart/2005/8/layout/hChevron3"/>
    <dgm:cxn modelId="{1B0A27DB-925E-4D2F-BA9E-6141B8BC77A7}" type="presParOf" srcId="{CF3CFDC7-DB5E-469E-A5D7-EC25EA2A317E}" destId="{88E2B099-1D7D-4BD4-B300-E48B508C771E}" srcOrd="4" destOrd="0" presId="urn:microsoft.com/office/officeart/2005/8/layout/hChevron3"/>
    <dgm:cxn modelId="{6BA13F35-CC7F-40D9-89F6-422278B08D15}" type="presParOf" srcId="{CF3CFDC7-DB5E-469E-A5D7-EC25EA2A317E}" destId="{0D261E44-FE4C-4C43-A213-2D3CD0D8FBF0}" srcOrd="5" destOrd="0" presId="urn:microsoft.com/office/officeart/2005/8/layout/hChevron3"/>
    <dgm:cxn modelId="{FD93A0A2-51C0-4B69-BF24-EDE134739A48}" type="presParOf" srcId="{CF3CFDC7-DB5E-469E-A5D7-EC25EA2A317E}" destId="{0F9DEC43-98D7-4079-8FE8-5B8E1B7CD4A4}" srcOrd="6" destOrd="0" presId="urn:microsoft.com/office/officeart/2005/8/layout/hChevron3"/>
    <dgm:cxn modelId="{B06B1E34-7EFC-481A-9F4E-7DF405C9EB05}" type="presParOf" srcId="{CF3CFDC7-DB5E-469E-A5D7-EC25EA2A317E}" destId="{1BF9B487-8DBC-447A-8553-A44DC1D8FB40}" srcOrd="7" destOrd="0" presId="urn:microsoft.com/office/officeart/2005/8/layout/hChevron3"/>
    <dgm:cxn modelId="{C6705CF3-B389-4D28-850A-4D47F750DFB7}" type="presParOf" srcId="{CF3CFDC7-DB5E-469E-A5D7-EC25EA2A317E}" destId="{91A98861-CE9F-4D78-A15C-33A2A96CB398}" srcOrd="8" destOrd="0" presId="urn:microsoft.com/office/officeart/2005/8/layout/hChevron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264D26-C737-424E-8883-FB8D044BE09E}" type="doc">
      <dgm:prSet loTypeId="urn:microsoft.com/office/officeart/2005/8/layout/hChevron3" loCatId="process" qsTypeId="urn:microsoft.com/office/officeart/2005/8/quickstyle/simple1" qsCatId="simple" csTypeId="urn:microsoft.com/office/officeart/2005/8/colors/accent1_2" csCatId="accent1" phldr="1"/>
      <dgm:spPr/>
    </dgm:pt>
    <dgm:pt modelId="{D8DB52DC-E88B-4B9B-A2F3-A040C0219333}">
      <dgm:prSet phldrT="[Texte]" custT="1">
        <dgm:style>
          <a:lnRef idx="2">
            <a:schemeClr val="dk1">
              <a:shade val="50000"/>
            </a:schemeClr>
          </a:lnRef>
          <a:fillRef idx="1">
            <a:schemeClr val="dk1"/>
          </a:fillRef>
          <a:effectRef idx="0">
            <a:schemeClr val="dk1"/>
          </a:effectRef>
          <a:fontRef idx="minor">
            <a:schemeClr val="lt1"/>
          </a:fontRef>
        </dgm:style>
      </dgm:prSet>
      <dgm:spPr>
        <a:noFill/>
        <a:ln/>
      </dgm:spPr>
      <dgm:t>
        <a:bodyPr spcFirstLastPara="0" vert="horz" wrap="square" lIns="149352" tIns="74676" rIns="37338" bIns="74676" numCol="1" spcCol="1270" anchor="ctr" anchorCtr="0"/>
        <a:lstStyle/>
        <a:p>
          <a:pPr marL="0" lvl="0" indent="0" algn="ctr" defTabSz="1244600">
            <a:lnSpc>
              <a:spcPct val="90000"/>
            </a:lnSpc>
            <a:spcBef>
              <a:spcPct val="0"/>
            </a:spcBef>
            <a:spcAft>
              <a:spcPct val="35000"/>
            </a:spcAft>
            <a:buNone/>
          </a:pPr>
          <a:r>
            <a:rPr lang="fr-FR" sz="2800" kern="1200" dirty="0">
              <a:solidFill>
                <a:srgbClr val="8EB1C3"/>
              </a:solidFill>
              <a:latin typeface="Franklin Gothic Book" panose="020B0503020102020204"/>
              <a:ea typeface="+mn-ea"/>
              <a:cs typeface="+mn-cs"/>
            </a:rPr>
            <a:t>Introduction</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B034E90-F1FC-446B-82A2-5851EBAA8F83}" type="parTrans" cxnId="{8F047080-4569-4097-949A-903E9FA5369B}">
      <dgm:prSet/>
      <dgm:spPr/>
      <dgm:t>
        <a:bodyPr/>
        <a:lstStyle/>
        <a:p>
          <a:endParaRPr lang="fr-FR">
            <a:solidFill>
              <a:schemeClr val="tx1"/>
            </a:solidFill>
          </a:endParaRPr>
        </a:p>
      </dgm:t>
    </dgm:pt>
    <dgm:pt modelId="{B5992E1B-3AD9-467A-9863-3B8B9593CF96}" type="sibTrans" cxnId="{8F047080-4569-4097-949A-903E9FA5369B}">
      <dgm:prSet/>
      <dgm:spPr/>
      <dgm:t>
        <a:bodyPr/>
        <a:lstStyle/>
        <a:p>
          <a:endParaRPr lang="fr-FR">
            <a:solidFill>
              <a:schemeClr val="tx1"/>
            </a:solidFill>
          </a:endParaRPr>
        </a:p>
      </dgm:t>
    </dgm:pt>
    <dgm:pt modelId="{A017DE7E-8273-4B1F-9D58-FFC1EF819902}">
      <dgm:prSet phldrT="[Texte]"/>
      <dgm:spPr>
        <a:noFill/>
        <a:ln>
          <a:solidFill>
            <a:schemeClr val="tx1"/>
          </a:solidFill>
        </a:ln>
      </dgm:spPr>
      <dgm:t>
        <a:bodyPr/>
        <a:lstStyle/>
        <a:p>
          <a:r>
            <a:rPr lang="fr-FR" b="1" dirty="0">
              <a:solidFill>
                <a:srgbClr val="8EB1C3"/>
              </a:solidFill>
            </a:rPr>
            <a:t>Circuits matrimoniaux</a:t>
          </a:r>
        </a:p>
      </dgm:t>
    </dgm:pt>
    <dgm:pt modelId="{04F0F0F2-15D5-41CC-BF27-7C46EC7EC285}" type="parTrans" cxnId="{81EDAE72-0365-4F8A-95C2-4852D6326450}">
      <dgm:prSet/>
      <dgm:spPr/>
      <dgm:t>
        <a:bodyPr/>
        <a:lstStyle/>
        <a:p>
          <a:endParaRPr lang="fr-FR"/>
        </a:p>
      </dgm:t>
    </dgm:pt>
    <dgm:pt modelId="{7CAFBC0D-2780-41A3-9154-2999C75B7A99}" type="sibTrans" cxnId="{81EDAE72-0365-4F8A-95C2-4852D6326450}">
      <dgm:prSet/>
      <dgm:spPr/>
      <dgm:t>
        <a:bodyPr/>
        <a:lstStyle/>
        <a:p>
          <a:endParaRPr lang="fr-FR"/>
        </a:p>
      </dgm:t>
    </dgm:pt>
    <dgm:pt modelId="{880132D5-7B54-4FAF-B6A3-74BEEA7AC5AF}">
      <dgm:prSet phldrT="[Texte]"/>
      <dgm:spPr>
        <a:noFill/>
        <a:ln>
          <a:solidFill>
            <a:schemeClr val="tx1"/>
          </a:solidFill>
        </a:ln>
      </dgm:spPr>
      <dgm:t>
        <a:bodyPr/>
        <a:lstStyle/>
        <a:p>
          <a:r>
            <a:rPr lang="fr-FR" b="1" dirty="0">
              <a:solidFill>
                <a:srgbClr val="8EB1C3"/>
              </a:solidFill>
            </a:rPr>
            <a:t>Réseaux d’alliance</a:t>
          </a:r>
        </a:p>
      </dgm:t>
    </dgm:pt>
    <dgm:pt modelId="{DF9D3FB9-F573-49D6-A701-E0F028A9FA65}" type="parTrans" cxnId="{620432E9-BD97-4031-A98D-8D329CAC71BA}">
      <dgm:prSet/>
      <dgm:spPr/>
      <dgm:t>
        <a:bodyPr/>
        <a:lstStyle/>
        <a:p>
          <a:endParaRPr lang="fr-FR"/>
        </a:p>
      </dgm:t>
    </dgm:pt>
    <dgm:pt modelId="{588BDBFD-96A7-4E88-A6E1-C2774CE9470B}" type="sibTrans" cxnId="{620432E9-BD97-4031-A98D-8D329CAC71BA}">
      <dgm:prSet/>
      <dgm:spPr/>
      <dgm:t>
        <a:bodyPr/>
        <a:lstStyle/>
        <a:p>
          <a:endParaRPr lang="fr-FR"/>
        </a:p>
      </dgm:t>
    </dgm:pt>
    <dgm:pt modelId="{D6ED8DC6-5FBD-4D60-8E10-7DD67AF74B5D}">
      <dgm:prSet phldrT="[Texte]"/>
      <dgm:spPr>
        <a:solidFill>
          <a:srgbClr val="EFEDE3"/>
        </a:solidFill>
        <a:ln>
          <a:solidFill>
            <a:schemeClr val="tx1"/>
          </a:solidFill>
        </a:ln>
      </dgm:spPr>
      <dgm:t>
        <a:bodyPr/>
        <a:lstStyle/>
        <a:p>
          <a:r>
            <a:rPr lang="fr-FR" b="1" dirty="0">
              <a:solidFill>
                <a:schemeClr val="tx1"/>
              </a:solidFill>
              <a:hlinkClick xmlns:r="http://schemas.openxmlformats.org/officeDocument/2006/relationships" r:id="" action="ppaction://noaction"/>
            </a:rPr>
            <a:t>Conclusion</a:t>
          </a:r>
          <a:endParaRPr lang="fr-FR" b="1" dirty="0">
            <a:solidFill>
              <a:schemeClr val="tx1"/>
            </a:solidFill>
          </a:endParaRPr>
        </a:p>
      </dgm:t>
    </dgm:pt>
    <dgm:pt modelId="{FCB223D0-5B1A-46EA-B035-3CF59037A792}" type="parTrans" cxnId="{609E39B6-EB36-49A1-A0E9-58268EDF7487}">
      <dgm:prSet/>
      <dgm:spPr/>
      <dgm:t>
        <a:bodyPr/>
        <a:lstStyle/>
        <a:p>
          <a:endParaRPr lang="fr-FR"/>
        </a:p>
      </dgm:t>
    </dgm:pt>
    <dgm:pt modelId="{1FC54C81-D602-4944-A21D-DF8AEDCF965A}" type="sibTrans" cxnId="{609E39B6-EB36-49A1-A0E9-58268EDF7487}">
      <dgm:prSet/>
      <dgm:spPr/>
      <dgm:t>
        <a:bodyPr/>
        <a:lstStyle/>
        <a:p>
          <a:endParaRPr lang="fr-FR"/>
        </a:p>
      </dgm:t>
    </dgm:pt>
    <dgm:pt modelId="{128057A8-70F7-481C-8969-3F7569AC8615}">
      <dgm:prSet phldrT="[Texte]" custT="1">
        <dgm:style>
          <a:lnRef idx="2">
            <a:schemeClr val="dk1">
              <a:shade val="50000"/>
            </a:schemeClr>
          </a:lnRef>
          <a:fillRef idx="1">
            <a:schemeClr val="dk1"/>
          </a:fillRef>
          <a:effectRef idx="0">
            <a:schemeClr val="dk1"/>
          </a:effectRef>
          <a:fontRef idx="minor">
            <a:schemeClr val="lt1"/>
          </a:fontRef>
        </dgm:style>
      </dgm:prSet>
      <dgm:spPr>
        <a:solidFill>
          <a:schemeClr val="tx1"/>
        </a:solidFill>
        <a:ln/>
      </dgm:spPr>
      <dgm:t>
        <a:bodyPr spcFirstLastPara="0" vert="horz" wrap="square" lIns="149352" tIns="74676" rIns="37338" bIns="74676" numCol="1" spcCol="1270" anchor="ctr" anchorCtr="0"/>
        <a:lstStyle/>
        <a:p>
          <a:pPr marL="0" lvl="0" indent="0" algn="ctr" defTabSz="1244600">
            <a:lnSpc>
              <a:spcPct val="90000"/>
            </a:lnSpc>
            <a:spcBef>
              <a:spcPct val="0"/>
            </a:spcBef>
            <a:spcAft>
              <a:spcPct val="35000"/>
            </a:spcAft>
            <a:buNone/>
          </a:pPr>
          <a:r>
            <a:rPr lang="fr-FR" sz="2800" kern="1200" dirty="0">
              <a:solidFill>
                <a:srgbClr val="8EB1C3"/>
              </a:solidFill>
              <a:latin typeface="Franklin Gothic Book" panose="020B0503020102020204"/>
              <a:ea typeface="+mn-ea"/>
              <a:cs typeface="+mn-cs"/>
            </a:rPr>
            <a:t>Interdits de consanguinité</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B39E2CBB-25CF-495C-84B6-8C89F327CCD2}" type="parTrans" cxnId="{EF16B0F8-81D8-431D-B4EA-8113E24F7BC5}">
      <dgm:prSet/>
      <dgm:spPr/>
      <dgm:t>
        <a:bodyPr/>
        <a:lstStyle/>
        <a:p>
          <a:endParaRPr lang="fr-FR"/>
        </a:p>
      </dgm:t>
    </dgm:pt>
    <dgm:pt modelId="{FF654A7C-D450-401E-9E60-95EDC8F3167C}" type="sibTrans" cxnId="{EF16B0F8-81D8-431D-B4EA-8113E24F7BC5}">
      <dgm:prSet/>
      <dgm:spPr/>
      <dgm:t>
        <a:bodyPr/>
        <a:lstStyle/>
        <a:p>
          <a:endParaRPr lang="fr-FR"/>
        </a:p>
      </dgm:t>
    </dgm:pt>
    <dgm:pt modelId="{CF3CFDC7-DB5E-469E-A5D7-EC25EA2A317E}" type="pres">
      <dgm:prSet presAssocID="{C8264D26-C737-424E-8883-FB8D044BE09E}" presName="Name0" presStyleCnt="0">
        <dgm:presLayoutVars>
          <dgm:dir/>
          <dgm:resizeHandles val="exact"/>
        </dgm:presLayoutVars>
      </dgm:prSet>
      <dgm:spPr/>
    </dgm:pt>
    <dgm:pt modelId="{F95053BB-446C-4F6A-87D5-D52D0900D5EC}" type="pres">
      <dgm:prSet presAssocID="{D8DB52DC-E88B-4B9B-A2F3-A040C0219333}" presName="parTxOnly" presStyleLbl="node1" presStyleIdx="0" presStyleCnt="5">
        <dgm:presLayoutVars>
          <dgm:bulletEnabled val="1"/>
        </dgm:presLayoutVars>
      </dgm:prSet>
      <dgm:spPr>
        <a:xfrm>
          <a:off x="1488" y="0"/>
          <a:ext cx="2437804" cy="634028"/>
        </a:xfrm>
        <a:prstGeom prst="homePlate">
          <a:avLst/>
        </a:prstGeom>
      </dgm:spPr>
    </dgm:pt>
    <dgm:pt modelId="{54D9B2F6-BB83-4DFA-A6E8-D0BEBE51F31E}" type="pres">
      <dgm:prSet presAssocID="{B5992E1B-3AD9-467A-9863-3B8B9593CF96}" presName="parSpace" presStyleCnt="0"/>
      <dgm:spPr/>
    </dgm:pt>
    <dgm:pt modelId="{EBC7C94B-A2FE-41AD-8A92-DC9BEA7D7590}" type="pres">
      <dgm:prSet presAssocID="{128057A8-70F7-481C-8969-3F7569AC8615}" presName="parTxOnly" presStyleLbl="node1" presStyleIdx="1" presStyleCnt="5" custScaleX="126323">
        <dgm:presLayoutVars>
          <dgm:bulletEnabled val="1"/>
        </dgm:presLayoutVars>
      </dgm:prSet>
      <dgm:spPr/>
    </dgm:pt>
    <dgm:pt modelId="{E805FAD2-72CA-4072-96E8-1A66D40CBDEB}" type="pres">
      <dgm:prSet presAssocID="{FF654A7C-D450-401E-9E60-95EDC8F3167C}" presName="parSpace" presStyleCnt="0"/>
      <dgm:spPr/>
    </dgm:pt>
    <dgm:pt modelId="{7B4D403F-367B-4106-A283-CD94E7FDC70F}" type="pres">
      <dgm:prSet presAssocID="{A017DE7E-8273-4B1F-9D58-FFC1EF819902}" presName="parTxOnly" presStyleLbl="node1" presStyleIdx="2" presStyleCnt="5" custScaleX="115410">
        <dgm:presLayoutVars>
          <dgm:bulletEnabled val="1"/>
        </dgm:presLayoutVars>
      </dgm:prSet>
      <dgm:spPr/>
    </dgm:pt>
    <dgm:pt modelId="{405874BB-348D-491B-AAD4-F40E40B94BD2}" type="pres">
      <dgm:prSet presAssocID="{7CAFBC0D-2780-41A3-9154-2999C75B7A99}" presName="parSpace" presStyleCnt="0"/>
      <dgm:spPr/>
    </dgm:pt>
    <dgm:pt modelId="{AA83D720-51B5-479F-AA15-2465DA75663D}" type="pres">
      <dgm:prSet presAssocID="{880132D5-7B54-4FAF-B6A3-74BEEA7AC5AF}" presName="parTxOnly" presStyleLbl="node1" presStyleIdx="3" presStyleCnt="5" custScaleX="103897">
        <dgm:presLayoutVars>
          <dgm:bulletEnabled val="1"/>
        </dgm:presLayoutVars>
      </dgm:prSet>
      <dgm:spPr/>
    </dgm:pt>
    <dgm:pt modelId="{9CC9DF29-E69F-4BEB-9FE4-A29B893E5EB0}" type="pres">
      <dgm:prSet presAssocID="{588BDBFD-96A7-4E88-A6E1-C2774CE9470B}" presName="parSpace" presStyleCnt="0"/>
      <dgm:spPr/>
    </dgm:pt>
    <dgm:pt modelId="{3C4B8402-92BD-4DCE-94B3-6AD955300AE6}" type="pres">
      <dgm:prSet presAssocID="{D6ED8DC6-5FBD-4D60-8E10-7DD67AF74B5D}" presName="parTxOnly" presStyleLbl="node1" presStyleIdx="4" presStyleCnt="5">
        <dgm:presLayoutVars>
          <dgm:bulletEnabled val="1"/>
        </dgm:presLayoutVars>
      </dgm:prSet>
      <dgm:spPr/>
    </dgm:pt>
  </dgm:ptLst>
  <dgm:cxnLst>
    <dgm:cxn modelId="{21963D0A-8C4F-456B-ADA8-BDA140ECA1EF}" type="presOf" srcId="{880132D5-7B54-4FAF-B6A3-74BEEA7AC5AF}" destId="{AA83D720-51B5-479F-AA15-2465DA75663D}" srcOrd="0" destOrd="0" presId="urn:microsoft.com/office/officeart/2005/8/layout/hChevron3"/>
    <dgm:cxn modelId="{873A7F2D-13D6-45E7-B764-E102FA2C42B2}" type="presOf" srcId="{C8264D26-C737-424E-8883-FB8D044BE09E}" destId="{CF3CFDC7-DB5E-469E-A5D7-EC25EA2A317E}" srcOrd="0" destOrd="0" presId="urn:microsoft.com/office/officeart/2005/8/layout/hChevron3"/>
    <dgm:cxn modelId="{8317AF4D-8A19-4F9B-A826-7F926A7CCCE2}" type="presOf" srcId="{D8DB52DC-E88B-4B9B-A2F3-A040C0219333}" destId="{F95053BB-446C-4F6A-87D5-D52D0900D5EC}" srcOrd="0" destOrd="0" presId="urn:microsoft.com/office/officeart/2005/8/layout/hChevron3"/>
    <dgm:cxn modelId="{441C1072-2700-4734-B036-7CD38C32BD3F}" type="presOf" srcId="{D6ED8DC6-5FBD-4D60-8E10-7DD67AF74B5D}" destId="{3C4B8402-92BD-4DCE-94B3-6AD955300AE6}" srcOrd="0" destOrd="0" presId="urn:microsoft.com/office/officeart/2005/8/layout/hChevron3"/>
    <dgm:cxn modelId="{81EDAE72-0365-4F8A-95C2-4852D6326450}" srcId="{C8264D26-C737-424E-8883-FB8D044BE09E}" destId="{A017DE7E-8273-4B1F-9D58-FFC1EF819902}" srcOrd="2" destOrd="0" parTransId="{04F0F0F2-15D5-41CC-BF27-7C46EC7EC285}" sibTransId="{7CAFBC0D-2780-41A3-9154-2999C75B7A99}"/>
    <dgm:cxn modelId="{8F047080-4569-4097-949A-903E9FA5369B}" srcId="{C8264D26-C737-424E-8883-FB8D044BE09E}" destId="{D8DB52DC-E88B-4B9B-A2F3-A040C0219333}" srcOrd="0" destOrd="0" parTransId="{3B034E90-F1FC-446B-82A2-5851EBAA8F83}" sibTransId="{B5992E1B-3AD9-467A-9863-3B8B9593CF96}"/>
    <dgm:cxn modelId="{7E685596-C1E5-41A4-9A23-FD0683F8BBA3}" type="presOf" srcId="{128057A8-70F7-481C-8969-3F7569AC8615}" destId="{EBC7C94B-A2FE-41AD-8A92-DC9BEA7D7590}" srcOrd="0" destOrd="0" presId="urn:microsoft.com/office/officeart/2005/8/layout/hChevron3"/>
    <dgm:cxn modelId="{7A238FB0-F3FF-4A9F-ACAD-6644566C8862}" type="presOf" srcId="{A017DE7E-8273-4B1F-9D58-FFC1EF819902}" destId="{7B4D403F-367B-4106-A283-CD94E7FDC70F}" srcOrd="0" destOrd="0" presId="urn:microsoft.com/office/officeart/2005/8/layout/hChevron3"/>
    <dgm:cxn modelId="{609E39B6-EB36-49A1-A0E9-58268EDF7487}" srcId="{C8264D26-C737-424E-8883-FB8D044BE09E}" destId="{D6ED8DC6-5FBD-4D60-8E10-7DD67AF74B5D}" srcOrd="4" destOrd="0" parTransId="{FCB223D0-5B1A-46EA-B035-3CF59037A792}" sibTransId="{1FC54C81-D602-4944-A21D-DF8AEDCF965A}"/>
    <dgm:cxn modelId="{620432E9-BD97-4031-A98D-8D329CAC71BA}" srcId="{C8264D26-C737-424E-8883-FB8D044BE09E}" destId="{880132D5-7B54-4FAF-B6A3-74BEEA7AC5AF}" srcOrd="3" destOrd="0" parTransId="{DF9D3FB9-F573-49D6-A701-E0F028A9FA65}" sibTransId="{588BDBFD-96A7-4E88-A6E1-C2774CE9470B}"/>
    <dgm:cxn modelId="{EF16B0F8-81D8-431D-B4EA-8113E24F7BC5}" srcId="{C8264D26-C737-424E-8883-FB8D044BE09E}" destId="{128057A8-70F7-481C-8969-3F7569AC8615}" srcOrd="1" destOrd="0" parTransId="{B39E2CBB-25CF-495C-84B6-8C89F327CCD2}" sibTransId="{FF654A7C-D450-401E-9E60-95EDC8F3167C}"/>
    <dgm:cxn modelId="{D5E7FA55-BB6A-46C1-95BC-270F50E695D2}" type="presParOf" srcId="{CF3CFDC7-DB5E-469E-A5D7-EC25EA2A317E}" destId="{F95053BB-446C-4F6A-87D5-D52D0900D5EC}" srcOrd="0" destOrd="0" presId="urn:microsoft.com/office/officeart/2005/8/layout/hChevron3"/>
    <dgm:cxn modelId="{3A29958E-E2B6-4BDC-9FB7-51E3A3777C85}" type="presParOf" srcId="{CF3CFDC7-DB5E-469E-A5D7-EC25EA2A317E}" destId="{54D9B2F6-BB83-4DFA-A6E8-D0BEBE51F31E}" srcOrd="1" destOrd="0" presId="urn:microsoft.com/office/officeart/2005/8/layout/hChevron3"/>
    <dgm:cxn modelId="{83560F34-E90F-4591-8E2A-F0A0C496867D}" type="presParOf" srcId="{CF3CFDC7-DB5E-469E-A5D7-EC25EA2A317E}" destId="{EBC7C94B-A2FE-41AD-8A92-DC9BEA7D7590}" srcOrd="2" destOrd="0" presId="urn:microsoft.com/office/officeart/2005/8/layout/hChevron3"/>
    <dgm:cxn modelId="{E0D03D81-80BB-4B4E-9DC5-9B6CCBF33CA1}" type="presParOf" srcId="{CF3CFDC7-DB5E-469E-A5D7-EC25EA2A317E}" destId="{E805FAD2-72CA-4072-96E8-1A66D40CBDEB}" srcOrd="3" destOrd="0" presId="urn:microsoft.com/office/officeart/2005/8/layout/hChevron3"/>
    <dgm:cxn modelId="{1FA671BF-996F-442E-B0EA-25151976B97B}" type="presParOf" srcId="{CF3CFDC7-DB5E-469E-A5D7-EC25EA2A317E}" destId="{7B4D403F-367B-4106-A283-CD94E7FDC70F}" srcOrd="4" destOrd="0" presId="urn:microsoft.com/office/officeart/2005/8/layout/hChevron3"/>
    <dgm:cxn modelId="{A433A839-753E-4D3E-81DD-A667F4AF1222}" type="presParOf" srcId="{CF3CFDC7-DB5E-469E-A5D7-EC25EA2A317E}" destId="{405874BB-348D-491B-AAD4-F40E40B94BD2}" srcOrd="5" destOrd="0" presId="urn:microsoft.com/office/officeart/2005/8/layout/hChevron3"/>
    <dgm:cxn modelId="{B9C8C80A-F6C9-4D49-9659-EF8B5836E177}" type="presParOf" srcId="{CF3CFDC7-DB5E-469E-A5D7-EC25EA2A317E}" destId="{AA83D720-51B5-479F-AA15-2465DA75663D}" srcOrd="6" destOrd="0" presId="urn:microsoft.com/office/officeart/2005/8/layout/hChevron3"/>
    <dgm:cxn modelId="{F640F225-4973-414E-8DB7-104715BB9F10}" type="presParOf" srcId="{CF3CFDC7-DB5E-469E-A5D7-EC25EA2A317E}" destId="{9CC9DF29-E69F-4BEB-9FE4-A29B893E5EB0}" srcOrd="7" destOrd="0" presId="urn:microsoft.com/office/officeart/2005/8/layout/hChevron3"/>
    <dgm:cxn modelId="{F62D2918-544D-4706-96E9-A0FC8A503A75}" type="presParOf" srcId="{CF3CFDC7-DB5E-469E-A5D7-EC25EA2A317E}" destId="{3C4B8402-92BD-4DCE-94B3-6AD955300AE6}" srcOrd="8" destOrd="0" presId="urn:microsoft.com/office/officeart/2005/8/layout/hChevron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264D26-C737-424E-8883-FB8D044BE09E}" type="doc">
      <dgm:prSet loTypeId="urn:microsoft.com/office/officeart/2005/8/layout/hChevron3" loCatId="process" qsTypeId="urn:microsoft.com/office/officeart/2005/8/quickstyle/simple1" qsCatId="simple" csTypeId="urn:microsoft.com/office/officeart/2005/8/colors/accent1_2" csCatId="accent1" phldr="1"/>
      <dgm:spPr/>
    </dgm:pt>
    <dgm:pt modelId="{1C3131E7-9331-4C8D-ADDC-B7591A8FE449}">
      <dgm:prSet phldrT="[Texte]"/>
      <dgm:spPr>
        <a:solidFill>
          <a:srgbClr val="EFEDE3"/>
        </a:solidFill>
        <a:ln>
          <a:solidFill>
            <a:schemeClr val="tx1"/>
          </a:solidFill>
        </a:ln>
      </dgm:spPr>
      <dgm:t>
        <a:bodyPr/>
        <a:lstStyle/>
        <a:p>
          <a:r>
            <a:rPr lang="fr-FR" b="1" dirty="0">
              <a:solidFill>
                <a:srgbClr val="8EB1C3"/>
              </a:solidFill>
            </a:rPr>
            <a:t>Réseaux d’alliance</a:t>
          </a:r>
        </a:p>
      </dgm:t>
    </dgm:pt>
    <dgm:pt modelId="{25380C7A-408C-4FA4-824B-F57B1B92728E}" type="parTrans" cxnId="{A650B97C-1330-4C48-ADF1-E183F5D276BF}">
      <dgm:prSet/>
      <dgm:spPr/>
      <dgm:t>
        <a:bodyPr/>
        <a:lstStyle/>
        <a:p>
          <a:endParaRPr lang="fr-FR">
            <a:solidFill>
              <a:schemeClr val="tx1"/>
            </a:solidFill>
          </a:endParaRPr>
        </a:p>
      </dgm:t>
    </dgm:pt>
    <dgm:pt modelId="{5AA60941-8173-4F57-B7D1-3F0573384F05}" type="sibTrans" cxnId="{A650B97C-1330-4C48-ADF1-E183F5D276BF}">
      <dgm:prSet/>
      <dgm:spPr/>
      <dgm:t>
        <a:bodyPr/>
        <a:lstStyle/>
        <a:p>
          <a:endParaRPr lang="fr-FR">
            <a:solidFill>
              <a:schemeClr val="tx1"/>
            </a:solidFill>
          </a:endParaRPr>
        </a:p>
      </dgm:t>
    </dgm:pt>
    <dgm:pt modelId="{30CED9B3-22D5-4FD8-B7B9-89C5B5865A2E}">
      <dgm:prSet phldrT="[Texte]"/>
      <dgm:spPr>
        <a:solidFill>
          <a:srgbClr val="EFEDE3"/>
        </a:solidFill>
        <a:ln>
          <a:solidFill>
            <a:schemeClr val="tx1"/>
          </a:solidFill>
        </a:ln>
      </dgm:spPr>
      <dgm:t>
        <a:bodyPr/>
        <a:lstStyle/>
        <a:p>
          <a:r>
            <a:rPr lang="fr-FR" dirty="0">
              <a:solidFill>
                <a:schemeClr val="tx1"/>
              </a:solidFill>
              <a:hlinkClick xmlns:r="http://schemas.openxmlformats.org/officeDocument/2006/relationships" r:id="" action="ppaction://noaction"/>
            </a:rPr>
            <a:t>Conclusion</a:t>
          </a:r>
          <a:endParaRPr lang="fr-FR" dirty="0">
            <a:solidFill>
              <a:schemeClr val="tx1"/>
            </a:solidFill>
          </a:endParaRPr>
        </a:p>
      </dgm:t>
    </dgm:pt>
    <dgm:pt modelId="{D6F490DA-09E4-44BA-ACB5-2226E971181D}" type="parTrans" cxnId="{541E4AE2-5143-43F4-8A46-6D07BEED2B00}">
      <dgm:prSet/>
      <dgm:spPr/>
      <dgm:t>
        <a:bodyPr/>
        <a:lstStyle/>
        <a:p>
          <a:endParaRPr lang="fr-FR">
            <a:solidFill>
              <a:schemeClr val="tx1"/>
            </a:solidFill>
          </a:endParaRPr>
        </a:p>
      </dgm:t>
    </dgm:pt>
    <dgm:pt modelId="{049F6769-CC7A-478E-A964-894AEE3868BF}" type="sibTrans" cxnId="{541E4AE2-5143-43F4-8A46-6D07BEED2B00}">
      <dgm:prSet/>
      <dgm:spPr/>
      <dgm:t>
        <a:bodyPr/>
        <a:lstStyle/>
        <a:p>
          <a:endParaRPr lang="fr-FR">
            <a:solidFill>
              <a:schemeClr val="tx1"/>
            </a:solidFill>
          </a:endParaRPr>
        </a:p>
      </dgm:t>
    </dgm:pt>
    <dgm:pt modelId="{D8DB52DC-E88B-4B9B-A2F3-A040C0219333}">
      <dgm:prSet phldrT="[Texte]">
        <dgm:style>
          <a:lnRef idx="2">
            <a:schemeClr val="dk1">
              <a:shade val="50000"/>
            </a:schemeClr>
          </a:lnRef>
          <a:fillRef idx="1">
            <a:schemeClr val="dk1"/>
          </a:fillRef>
          <a:effectRef idx="0">
            <a:schemeClr val="dk1"/>
          </a:effectRef>
          <a:fontRef idx="minor">
            <a:schemeClr val="lt1"/>
          </a:fontRef>
        </dgm:style>
      </dgm:prSet>
      <dgm:spPr>
        <a:noFill/>
        <a:ln/>
      </dgm:spPr>
      <dgm:t>
        <a:bodyPr/>
        <a:lstStyle/>
        <a:p>
          <a:r>
            <a:rPr lang="fr-FR" dirty="0">
              <a:solidFill>
                <a:schemeClr val="bg1"/>
              </a:solidFill>
              <a:hlinkClick xmlns:r="http://schemas.openxmlformats.org/officeDocument/2006/relationships" r:id="rId1" action="ppaction://hlinksldjump"/>
            </a:rPr>
            <a:t>Introduction</a:t>
          </a:r>
          <a:endParaRPr lang="fr-FR" dirty="0">
            <a:solidFill>
              <a:schemeClr val="bg1"/>
            </a:solidFill>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B5992E1B-3AD9-467A-9863-3B8B9593CF96}" type="sibTrans" cxnId="{8F047080-4569-4097-949A-903E9FA5369B}">
      <dgm:prSet/>
      <dgm:spPr/>
      <dgm:t>
        <a:bodyPr/>
        <a:lstStyle/>
        <a:p>
          <a:endParaRPr lang="fr-FR">
            <a:solidFill>
              <a:schemeClr val="tx1"/>
            </a:solidFill>
          </a:endParaRPr>
        </a:p>
      </dgm:t>
    </dgm:pt>
    <dgm:pt modelId="{3B034E90-F1FC-446B-82A2-5851EBAA8F83}" type="parTrans" cxnId="{8F047080-4569-4097-949A-903E9FA5369B}">
      <dgm:prSet/>
      <dgm:spPr/>
      <dgm:t>
        <a:bodyPr/>
        <a:lstStyle/>
        <a:p>
          <a:endParaRPr lang="fr-FR">
            <a:solidFill>
              <a:schemeClr val="tx1"/>
            </a:solidFill>
          </a:endParaRPr>
        </a:p>
      </dgm:t>
    </dgm:pt>
    <dgm:pt modelId="{94777D3C-155B-48CB-AF11-7BFE2B34EEEF}">
      <dgm:prSet phldrT="[Texte]"/>
      <dgm:spPr>
        <a:solidFill>
          <a:srgbClr val="EFEDE3"/>
        </a:solidFill>
        <a:ln>
          <a:solidFill>
            <a:schemeClr val="tx1"/>
          </a:solidFill>
        </a:ln>
      </dgm:spPr>
      <dgm:t>
        <a:bodyPr/>
        <a:lstStyle/>
        <a:p>
          <a:r>
            <a:rPr lang="fr-FR" b="1" dirty="0">
              <a:solidFill>
                <a:srgbClr val="8EB1C3"/>
              </a:solidFill>
            </a:rPr>
            <a:t>Circuits matrimoniaux</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5F8C9165-CB80-401B-8EEC-FECA68E6E263}" type="parTrans" cxnId="{D1B460B4-6834-4135-A18E-B39C067C2DBE}">
      <dgm:prSet/>
      <dgm:spPr/>
      <dgm:t>
        <a:bodyPr/>
        <a:lstStyle/>
        <a:p>
          <a:endParaRPr lang="fr-FR"/>
        </a:p>
      </dgm:t>
    </dgm:pt>
    <dgm:pt modelId="{501FD9C7-675E-4F3A-94E9-9C65E7F8262A}" type="sibTrans" cxnId="{D1B460B4-6834-4135-A18E-B39C067C2DBE}">
      <dgm:prSet/>
      <dgm:spPr/>
      <dgm:t>
        <a:bodyPr/>
        <a:lstStyle/>
        <a:p>
          <a:endParaRPr lang="fr-FR"/>
        </a:p>
      </dgm:t>
    </dgm:pt>
    <dgm:pt modelId="{CE6C70D1-FA37-4600-BCB7-C512E035AEE2}">
      <dgm:prSet phldrT="[Texte]"/>
      <dgm:spPr>
        <a:solidFill>
          <a:schemeClr val="tx1"/>
        </a:solidFill>
        <a:ln>
          <a:solidFill>
            <a:schemeClr val="tx1"/>
          </a:solidFill>
        </a:ln>
      </dgm:spPr>
      <dgm:t>
        <a:bodyPr/>
        <a:lstStyle/>
        <a:p>
          <a:r>
            <a:rPr lang="fr-FR" b="1" dirty="0">
              <a:solidFill>
                <a:srgbClr val="8EB1C3"/>
              </a:solidFill>
            </a:rPr>
            <a:t>Interdits de consanguinité</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9870426E-05A7-4A76-A9DC-03E54401BBD0}" type="parTrans" cxnId="{5A2877B9-86C4-41E9-BAF0-DE6544A98782}">
      <dgm:prSet/>
      <dgm:spPr/>
      <dgm:t>
        <a:bodyPr/>
        <a:lstStyle/>
        <a:p>
          <a:endParaRPr lang="fr-FR"/>
        </a:p>
      </dgm:t>
    </dgm:pt>
    <dgm:pt modelId="{1C5D124F-8EC4-403A-A95E-CF3E583229C8}" type="sibTrans" cxnId="{5A2877B9-86C4-41E9-BAF0-DE6544A98782}">
      <dgm:prSet/>
      <dgm:spPr/>
      <dgm:t>
        <a:bodyPr/>
        <a:lstStyle/>
        <a:p>
          <a:endParaRPr lang="fr-FR"/>
        </a:p>
      </dgm:t>
    </dgm:pt>
    <dgm:pt modelId="{CF3CFDC7-DB5E-469E-A5D7-EC25EA2A317E}" type="pres">
      <dgm:prSet presAssocID="{C8264D26-C737-424E-8883-FB8D044BE09E}" presName="Name0" presStyleCnt="0">
        <dgm:presLayoutVars>
          <dgm:dir/>
          <dgm:resizeHandles val="exact"/>
        </dgm:presLayoutVars>
      </dgm:prSet>
      <dgm:spPr/>
    </dgm:pt>
    <dgm:pt modelId="{2DC5691F-B49D-49E9-A89F-3E8A06F2C876}" type="pres">
      <dgm:prSet presAssocID="{D8DB52DC-E88B-4B9B-A2F3-A040C0219333}" presName="parTxOnly" presStyleLbl="node1" presStyleIdx="0" presStyleCnt="5">
        <dgm:presLayoutVars>
          <dgm:bulletEnabled val="1"/>
        </dgm:presLayoutVars>
      </dgm:prSet>
      <dgm:spPr/>
    </dgm:pt>
    <dgm:pt modelId="{50EDFBD2-25BC-4C0C-A417-FA8AE91A640E}" type="pres">
      <dgm:prSet presAssocID="{B5992E1B-3AD9-467A-9863-3B8B9593CF96}" presName="parSpace" presStyleCnt="0"/>
      <dgm:spPr/>
    </dgm:pt>
    <dgm:pt modelId="{52B37B26-340A-4334-95A4-16F6EB706E22}" type="pres">
      <dgm:prSet presAssocID="{CE6C70D1-FA37-4600-BCB7-C512E035AEE2}" presName="parTxOnly" presStyleLbl="node1" presStyleIdx="1" presStyleCnt="5">
        <dgm:presLayoutVars>
          <dgm:bulletEnabled val="1"/>
        </dgm:presLayoutVars>
      </dgm:prSet>
      <dgm:spPr/>
    </dgm:pt>
    <dgm:pt modelId="{00A32EF4-18B0-4FF6-A7B1-74A4F6D6D192}" type="pres">
      <dgm:prSet presAssocID="{1C5D124F-8EC4-403A-A95E-CF3E583229C8}" presName="parSpace" presStyleCnt="0"/>
      <dgm:spPr/>
    </dgm:pt>
    <dgm:pt modelId="{88E2B099-1D7D-4BD4-B300-E48B508C771E}" type="pres">
      <dgm:prSet presAssocID="{94777D3C-155B-48CB-AF11-7BFE2B34EEEF}" presName="parTxOnly" presStyleLbl="node1" presStyleIdx="2" presStyleCnt="5">
        <dgm:presLayoutVars>
          <dgm:bulletEnabled val="1"/>
        </dgm:presLayoutVars>
      </dgm:prSet>
      <dgm:spPr/>
    </dgm:pt>
    <dgm:pt modelId="{0D261E44-FE4C-4C43-A213-2D3CD0D8FBF0}" type="pres">
      <dgm:prSet presAssocID="{501FD9C7-675E-4F3A-94E9-9C65E7F8262A}" presName="parSpace" presStyleCnt="0"/>
      <dgm:spPr/>
    </dgm:pt>
    <dgm:pt modelId="{0F9DEC43-98D7-4079-8FE8-5B8E1B7CD4A4}" type="pres">
      <dgm:prSet presAssocID="{1C3131E7-9331-4C8D-ADDC-B7591A8FE449}" presName="parTxOnly" presStyleLbl="node1" presStyleIdx="3" presStyleCnt="5">
        <dgm:presLayoutVars>
          <dgm:bulletEnabled val="1"/>
        </dgm:presLayoutVars>
      </dgm:prSet>
      <dgm:spPr/>
    </dgm:pt>
    <dgm:pt modelId="{1BF9B487-8DBC-447A-8553-A44DC1D8FB40}" type="pres">
      <dgm:prSet presAssocID="{5AA60941-8173-4F57-B7D1-3F0573384F05}" presName="parSpace" presStyleCnt="0"/>
      <dgm:spPr/>
    </dgm:pt>
    <dgm:pt modelId="{91A98861-CE9F-4D78-A15C-33A2A96CB398}" type="pres">
      <dgm:prSet presAssocID="{30CED9B3-22D5-4FD8-B7B9-89C5B5865A2E}" presName="parTxOnly" presStyleLbl="node1" presStyleIdx="4" presStyleCnt="5">
        <dgm:presLayoutVars>
          <dgm:bulletEnabled val="1"/>
        </dgm:presLayoutVars>
      </dgm:prSet>
      <dgm:spPr/>
    </dgm:pt>
  </dgm:ptLst>
  <dgm:cxnLst>
    <dgm:cxn modelId="{32FF391D-7481-4E9E-B387-12ACF90C3A52}" type="presOf" srcId="{D8DB52DC-E88B-4B9B-A2F3-A040C0219333}" destId="{2DC5691F-B49D-49E9-A89F-3E8A06F2C876}" srcOrd="0" destOrd="0" presId="urn:microsoft.com/office/officeart/2005/8/layout/hChevron3"/>
    <dgm:cxn modelId="{873A7F2D-13D6-45E7-B764-E102FA2C42B2}" type="presOf" srcId="{C8264D26-C737-424E-8883-FB8D044BE09E}" destId="{CF3CFDC7-DB5E-469E-A5D7-EC25EA2A317E}" srcOrd="0" destOrd="0" presId="urn:microsoft.com/office/officeart/2005/8/layout/hChevron3"/>
    <dgm:cxn modelId="{A650B97C-1330-4C48-ADF1-E183F5D276BF}" srcId="{C8264D26-C737-424E-8883-FB8D044BE09E}" destId="{1C3131E7-9331-4C8D-ADDC-B7591A8FE449}" srcOrd="3" destOrd="0" parTransId="{25380C7A-408C-4FA4-824B-F57B1B92728E}" sibTransId="{5AA60941-8173-4F57-B7D1-3F0573384F05}"/>
    <dgm:cxn modelId="{8F047080-4569-4097-949A-903E9FA5369B}" srcId="{C8264D26-C737-424E-8883-FB8D044BE09E}" destId="{D8DB52DC-E88B-4B9B-A2F3-A040C0219333}" srcOrd="0" destOrd="0" parTransId="{3B034E90-F1FC-446B-82A2-5851EBAA8F83}" sibTransId="{B5992E1B-3AD9-467A-9863-3B8B9593CF96}"/>
    <dgm:cxn modelId="{35C4F188-0522-4BC8-AFB8-681654D4D055}" type="presOf" srcId="{94777D3C-155B-48CB-AF11-7BFE2B34EEEF}" destId="{88E2B099-1D7D-4BD4-B300-E48B508C771E}" srcOrd="0" destOrd="0" presId="urn:microsoft.com/office/officeart/2005/8/layout/hChevron3"/>
    <dgm:cxn modelId="{3CC5FC8A-679F-4CA6-A9AE-A4F87B5E3027}" type="presOf" srcId="{1C3131E7-9331-4C8D-ADDC-B7591A8FE449}" destId="{0F9DEC43-98D7-4079-8FE8-5B8E1B7CD4A4}" srcOrd="0" destOrd="0" presId="urn:microsoft.com/office/officeart/2005/8/layout/hChevron3"/>
    <dgm:cxn modelId="{A8E36E9F-B847-4391-8089-C9FB0E848039}" type="presOf" srcId="{30CED9B3-22D5-4FD8-B7B9-89C5B5865A2E}" destId="{91A98861-CE9F-4D78-A15C-33A2A96CB398}" srcOrd="0" destOrd="0" presId="urn:microsoft.com/office/officeart/2005/8/layout/hChevron3"/>
    <dgm:cxn modelId="{D1B460B4-6834-4135-A18E-B39C067C2DBE}" srcId="{C8264D26-C737-424E-8883-FB8D044BE09E}" destId="{94777D3C-155B-48CB-AF11-7BFE2B34EEEF}" srcOrd="2" destOrd="0" parTransId="{5F8C9165-CB80-401B-8EEC-FECA68E6E263}" sibTransId="{501FD9C7-675E-4F3A-94E9-9C65E7F8262A}"/>
    <dgm:cxn modelId="{5A2877B9-86C4-41E9-BAF0-DE6544A98782}" srcId="{C8264D26-C737-424E-8883-FB8D044BE09E}" destId="{CE6C70D1-FA37-4600-BCB7-C512E035AEE2}" srcOrd="1" destOrd="0" parTransId="{9870426E-05A7-4A76-A9DC-03E54401BBD0}" sibTransId="{1C5D124F-8EC4-403A-A95E-CF3E583229C8}"/>
    <dgm:cxn modelId="{4FE508CF-5071-43E0-9C19-3191833A2516}" type="presOf" srcId="{CE6C70D1-FA37-4600-BCB7-C512E035AEE2}" destId="{52B37B26-340A-4334-95A4-16F6EB706E22}" srcOrd="0" destOrd="0" presId="urn:microsoft.com/office/officeart/2005/8/layout/hChevron3"/>
    <dgm:cxn modelId="{541E4AE2-5143-43F4-8A46-6D07BEED2B00}" srcId="{C8264D26-C737-424E-8883-FB8D044BE09E}" destId="{30CED9B3-22D5-4FD8-B7B9-89C5B5865A2E}" srcOrd="4" destOrd="0" parTransId="{D6F490DA-09E4-44BA-ACB5-2226E971181D}" sibTransId="{049F6769-CC7A-478E-A964-894AEE3868BF}"/>
    <dgm:cxn modelId="{2614120E-1CFF-4FE7-823D-1BE37E4ECF04}" type="presParOf" srcId="{CF3CFDC7-DB5E-469E-A5D7-EC25EA2A317E}" destId="{2DC5691F-B49D-49E9-A89F-3E8A06F2C876}" srcOrd="0" destOrd="0" presId="urn:microsoft.com/office/officeart/2005/8/layout/hChevron3"/>
    <dgm:cxn modelId="{DFEE90E2-E138-41B2-9B37-815E95F4F746}" type="presParOf" srcId="{CF3CFDC7-DB5E-469E-A5D7-EC25EA2A317E}" destId="{50EDFBD2-25BC-4C0C-A417-FA8AE91A640E}" srcOrd="1" destOrd="0" presId="urn:microsoft.com/office/officeart/2005/8/layout/hChevron3"/>
    <dgm:cxn modelId="{60F44342-D52E-4A66-A8D4-8EE4D9DF3FDA}" type="presParOf" srcId="{CF3CFDC7-DB5E-469E-A5D7-EC25EA2A317E}" destId="{52B37B26-340A-4334-95A4-16F6EB706E22}" srcOrd="2" destOrd="0" presId="urn:microsoft.com/office/officeart/2005/8/layout/hChevron3"/>
    <dgm:cxn modelId="{6FB31108-5928-46C9-9408-47CF6BD09511}" type="presParOf" srcId="{CF3CFDC7-DB5E-469E-A5D7-EC25EA2A317E}" destId="{00A32EF4-18B0-4FF6-A7B1-74A4F6D6D192}" srcOrd="3" destOrd="0" presId="urn:microsoft.com/office/officeart/2005/8/layout/hChevron3"/>
    <dgm:cxn modelId="{1B0A27DB-925E-4D2F-BA9E-6141B8BC77A7}" type="presParOf" srcId="{CF3CFDC7-DB5E-469E-A5D7-EC25EA2A317E}" destId="{88E2B099-1D7D-4BD4-B300-E48B508C771E}" srcOrd="4" destOrd="0" presId="urn:microsoft.com/office/officeart/2005/8/layout/hChevron3"/>
    <dgm:cxn modelId="{6BA13F35-CC7F-40D9-89F6-422278B08D15}" type="presParOf" srcId="{CF3CFDC7-DB5E-469E-A5D7-EC25EA2A317E}" destId="{0D261E44-FE4C-4C43-A213-2D3CD0D8FBF0}" srcOrd="5" destOrd="0" presId="urn:microsoft.com/office/officeart/2005/8/layout/hChevron3"/>
    <dgm:cxn modelId="{FD93A0A2-51C0-4B69-BF24-EDE134739A48}" type="presParOf" srcId="{CF3CFDC7-DB5E-469E-A5D7-EC25EA2A317E}" destId="{0F9DEC43-98D7-4079-8FE8-5B8E1B7CD4A4}" srcOrd="6" destOrd="0" presId="urn:microsoft.com/office/officeart/2005/8/layout/hChevron3"/>
    <dgm:cxn modelId="{B06B1E34-7EFC-481A-9F4E-7DF405C9EB05}" type="presParOf" srcId="{CF3CFDC7-DB5E-469E-A5D7-EC25EA2A317E}" destId="{1BF9B487-8DBC-447A-8553-A44DC1D8FB40}" srcOrd="7" destOrd="0" presId="urn:microsoft.com/office/officeart/2005/8/layout/hChevron3"/>
    <dgm:cxn modelId="{C6705CF3-B389-4D28-850A-4D47F750DFB7}" type="presParOf" srcId="{CF3CFDC7-DB5E-469E-A5D7-EC25EA2A317E}" destId="{91A98861-CE9F-4D78-A15C-33A2A96CB398}" srcOrd="8" destOrd="0" presId="urn:microsoft.com/office/officeart/2005/8/layout/hChevron3"/>
  </dgm:cxnLst>
  <dgm:bg>
    <a:solidFill>
      <a:srgbClr val="EFEDE3"/>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264D26-C737-424E-8883-FB8D044BE09E}" type="doc">
      <dgm:prSet loTypeId="urn:microsoft.com/office/officeart/2005/8/layout/hChevron3" loCatId="process" qsTypeId="urn:microsoft.com/office/officeart/2005/8/quickstyle/simple1" qsCatId="simple" csTypeId="urn:microsoft.com/office/officeart/2005/8/colors/accent1_2" csCatId="accent1" phldr="1"/>
      <dgm:spPr/>
    </dgm:pt>
    <dgm:pt modelId="{D8DB52DC-E88B-4B9B-A2F3-A040C0219333}">
      <dgm:prSet phldrT="[Texte]" custT="1">
        <dgm:style>
          <a:lnRef idx="2">
            <a:schemeClr val="dk1">
              <a:shade val="50000"/>
            </a:schemeClr>
          </a:lnRef>
          <a:fillRef idx="1">
            <a:schemeClr val="dk1"/>
          </a:fillRef>
          <a:effectRef idx="0">
            <a:schemeClr val="dk1"/>
          </a:effectRef>
          <a:fontRef idx="minor">
            <a:schemeClr val="lt1"/>
          </a:fontRef>
        </dgm:style>
      </dgm:prSet>
      <dgm:spPr>
        <a:noFill/>
        <a:ln/>
      </dgm:spPr>
      <dgm:t>
        <a:bodyPr spcFirstLastPara="0" vert="horz" wrap="square" lIns="149352" tIns="74676" rIns="37338" bIns="74676" numCol="1" spcCol="1270" anchor="ctr" anchorCtr="0"/>
        <a:lstStyle/>
        <a:p>
          <a:pPr marL="0" lvl="0" indent="0" algn="ctr" defTabSz="1244600">
            <a:lnSpc>
              <a:spcPct val="90000"/>
            </a:lnSpc>
            <a:spcBef>
              <a:spcPct val="0"/>
            </a:spcBef>
            <a:spcAft>
              <a:spcPct val="35000"/>
            </a:spcAft>
            <a:buNone/>
          </a:pPr>
          <a:r>
            <a:rPr lang="fr-FR" sz="2800" kern="1200" dirty="0">
              <a:solidFill>
                <a:srgbClr val="8EB1C3"/>
              </a:solidFill>
              <a:latin typeface="Franklin Gothic Book" panose="020B0503020102020204"/>
              <a:ea typeface="+mn-ea"/>
              <a:cs typeface="+mn-cs"/>
            </a:rPr>
            <a:t>Introduction</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B034E90-F1FC-446B-82A2-5851EBAA8F83}" type="parTrans" cxnId="{8F047080-4569-4097-949A-903E9FA5369B}">
      <dgm:prSet/>
      <dgm:spPr/>
      <dgm:t>
        <a:bodyPr/>
        <a:lstStyle/>
        <a:p>
          <a:endParaRPr lang="fr-FR">
            <a:solidFill>
              <a:schemeClr val="tx1"/>
            </a:solidFill>
          </a:endParaRPr>
        </a:p>
      </dgm:t>
    </dgm:pt>
    <dgm:pt modelId="{B5992E1B-3AD9-467A-9863-3B8B9593CF96}" type="sibTrans" cxnId="{8F047080-4569-4097-949A-903E9FA5369B}">
      <dgm:prSet/>
      <dgm:spPr/>
      <dgm:t>
        <a:bodyPr/>
        <a:lstStyle/>
        <a:p>
          <a:endParaRPr lang="fr-FR">
            <a:solidFill>
              <a:schemeClr val="tx1"/>
            </a:solidFill>
          </a:endParaRPr>
        </a:p>
      </dgm:t>
    </dgm:pt>
    <dgm:pt modelId="{A017DE7E-8273-4B1F-9D58-FFC1EF819902}">
      <dgm:prSet phldrT="[Texte]"/>
      <dgm:spPr>
        <a:noFill/>
        <a:ln>
          <a:solidFill>
            <a:schemeClr val="tx1"/>
          </a:solidFill>
        </a:ln>
      </dgm:spPr>
      <dgm:t>
        <a:bodyPr/>
        <a:lstStyle/>
        <a:p>
          <a:r>
            <a:rPr lang="fr-FR" b="1" dirty="0">
              <a:solidFill>
                <a:srgbClr val="8EB1C3"/>
              </a:solidFill>
            </a:rPr>
            <a:t>Interdits de consanguinité</a:t>
          </a:r>
        </a:p>
      </dgm:t>
    </dgm:pt>
    <dgm:pt modelId="{04F0F0F2-15D5-41CC-BF27-7C46EC7EC285}" type="parTrans" cxnId="{81EDAE72-0365-4F8A-95C2-4852D6326450}">
      <dgm:prSet/>
      <dgm:spPr/>
      <dgm:t>
        <a:bodyPr/>
        <a:lstStyle/>
        <a:p>
          <a:endParaRPr lang="fr-FR"/>
        </a:p>
      </dgm:t>
    </dgm:pt>
    <dgm:pt modelId="{7CAFBC0D-2780-41A3-9154-2999C75B7A99}" type="sibTrans" cxnId="{81EDAE72-0365-4F8A-95C2-4852D6326450}">
      <dgm:prSet/>
      <dgm:spPr/>
      <dgm:t>
        <a:bodyPr/>
        <a:lstStyle/>
        <a:p>
          <a:endParaRPr lang="fr-FR"/>
        </a:p>
      </dgm:t>
    </dgm:pt>
    <dgm:pt modelId="{243F825E-EF09-4AC2-BA1C-16092078ECF0}">
      <dgm:prSet phldrT="[Texte]"/>
      <dgm:spPr>
        <a:solidFill>
          <a:schemeClr val="tx1"/>
        </a:solidFill>
        <a:ln>
          <a:solidFill>
            <a:schemeClr val="tx1"/>
          </a:solidFill>
        </a:ln>
      </dgm:spPr>
      <dgm:t>
        <a:bodyPr/>
        <a:lstStyle/>
        <a:p>
          <a:r>
            <a:rPr lang="fr-FR" b="1" dirty="0">
              <a:solidFill>
                <a:srgbClr val="8EB1C3"/>
              </a:solidFill>
            </a:rPr>
            <a:t>Circuits matrimoniaux</a:t>
          </a:r>
        </a:p>
      </dgm:t>
    </dgm:pt>
    <dgm:pt modelId="{AD7D52A8-038A-43CF-ACC2-7717566AD6DE}" type="parTrans" cxnId="{FA018908-B93A-414F-AFBE-168C44F6A00D}">
      <dgm:prSet/>
      <dgm:spPr/>
      <dgm:t>
        <a:bodyPr/>
        <a:lstStyle/>
        <a:p>
          <a:endParaRPr lang="fr-FR"/>
        </a:p>
      </dgm:t>
    </dgm:pt>
    <dgm:pt modelId="{B12CCB5A-79F5-4739-B625-7B2F6A2F1BFB}" type="sibTrans" cxnId="{FA018908-B93A-414F-AFBE-168C44F6A00D}">
      <dgm:prSet/>
      <dgm:spPr/>
      <dgm:t>
        <a:bodyPr/>
        <a:lstStyle/>
        <a:p>
          <a:endParaRPr lang="fr-FR"/>
        </a:p>
      </dgm:t>
    </dgm:pt>
    <dgm:pt modelId="{880132D5-7B54-4FAF-B6A3-74BEEA7AC5AF}">
      <dgm:prSet phldrT="[Texte]"/>
      <dgm:spPr>
        <a:noFill/>
        <a:ln>
          <a:solidFill>
            <a:schemeClr val="tx1"/>
          </a:solidFill>
        </a:ln>
      </dgm:spPr>
      <dgm:t>
        <a:bodyPr/>
        <a:lstStyle/>
        <a:p>
          <a:r>
            <a:rPr lang="fr-FR" b="1" dirty="0">
              <a:solidFill>
                <a:srgbClr val="8EB1C3"/>
              </a:solidFill>
            </a:rPr>
            <a:t>Réseaux d’alliance</a:t>
          </a:r>
        </a:p>
      </dgm:t>
    </dgm:pt>
    <dgm:pt modelId="{DF9D3FB9-F573-49D6-A701-E0F028A9FA65}" type="parTrans" cxnId="{620432E9-BD97-4031-A98D-8D329CAC71BA}">
      <dgm:prSet/>
      <dgm:spPr/>
      <dgm:t>
        <a:bodyPr/>
        <a:lstStyle/>
        <a:p>
          <a:endParaRPr lang="fr-FR"/>
        </a:p>
      </dgm:t>
    </dgm:pt>
    <dgm:pt modelId="{588BDBFD-96A7-4E88-A6E1-C2774CE9470B}" type="sibTrans" cxnId="{620432E9-BD97-4031-A98D-8D329CAC71BA}">
      <dgm:prSet/>
      <dgm:spPr/>
      <dgm:t>
        <a:bodyPr/>
        <a:lstStyle/>
        <a:p>
          <a:endParaRPr lang="fr-FR"/>
        </a:p>
      </dgm:t>
    </dgm:pt>
    <dgm:pt modelId="{D6ED8DC6-5FBD-4D60-8E10-7DD67AF74B5D}">
      <dgm:prSet phldrT="[Texte]"/>
      <dgm:spPr>
        <a:solidFill>
          <a:srgbClr val="EFEDE3"/>
        </a:solidFill>
        <a:ln>
          <a:solidFill>
            <a:schemeClr val="tx1"/>
          </a:solidFill>
        </a:ln>
      </dgm:spPr>
      <dgm:t>
        <a:bodyPr/>
        <a:lstStyle/>
        <a:p>
          <a:r>
            <a:rPr lang="fr-FR" b="1" dirty="0">
              <a:solidFill>
                <a:schemeClr val="tx1"/>
              </a:solidFill>
              <a:hlinkClick xmlns:r="http://schemas.openxmlformats.org/officeDocument/2006/relationships" r:id="" action="ppaction://noaction"/>
            </a:rPr>
            <a:t>Conclusion</a:t>
          </a:r>
          <a:endParaRPr lang="fr-FR" b="1" dirty="0">
            <a:solidFill>
              <a:schemeClr val="tx1"/>
            </a:solidFill>
          </a:endParaRPr>
        </a:p>
      </dgm:t>
    </dgm:pt>
    <dgm:pt modelId="{FCB223D0-5B1A-46EA-B035-3CF59037A792}" type="parTrans" cxnId="{609E39B6-EB36-49A1-A0E9-58268EDF7487}">
      <dgm:prSet/>
      <dgm:spPr/>
      <dgm:t>
        <a:bodyPr/>
        <a:lstStyle/>
        <a:p>
          <a:endParaRPr lang="fr-FR"/>
        </a:p>
      </dgm:t>
    </dgm:pt>
    <dgm:pt modelId="{1FC54C81-D602-4944-A21D-DF8AEDCF965A}" type="sibTrans" cxnId="{609E39B6-EB36-49A1-A0E9-58268EDF7487}">
      <dgm:prSet/>
      <dgm:spPr/>
      <dgm:t>
        <a:bodyPr/>
        <a:lstStyle/>
        <a:p>
          <a:endParaRPr lang="fr-FR"/>
        </a:p>
      </dgm:t>
    </dgm:pt>
    <dgm:pt modelId="{CF3CFDC7-DB5E-469E-A5D7-EC25EA2A317E}" type="pres">
      <dgm:prSet presAssocID="{C8264D26-C737-424E-8883-FB8D044BE09E}" presName="Name0" presStyleCnt="0">
        <dgm:presLayoutVars>
          <dgm:dir/>
          <dgm:resizeHandles val="exact"/>
        </dgm:presLayoutVars>
      </dgm:prSet>
      <dgm:spPr/>
    </dgm:pt>
    <dgm:pt modelId="{F95053BB-446C-4F6A-87D5-D52D0900D5EC}" type="pres">
      <dgm:prSet presAssocID="{D8DB52DC-E88B-4B9B-A2F3-A040C0219333}" presName="parTxOnly" presStyleLbl="node1" presStyleIdx="0" presStyleCnt="5">
        <dgm:presLayoutVars>
          <dgm:bulletEnabled val="1"/>
        </dgm:presLayoutVars>
      </dgm:prSet>
      <dgm:spPr>
        <a:xfrm>
          <a:off x="1488" y="0"/>
          <a:ext cx="2437804" cy="634028"/>
        </a:xfrm>
        <a:prstGeom prst="homePlate">
          <a:avLst/>
        </a:prstGeom>
      </dgm:spPr>
    </dgm:pt>
    <dgm:pt modelId="{54D9B2F6-BB83-4DFA-A6E8-D0BEBE51F31E}" type="pres">
      <dgm:prSet presAssocID="{B5992E1B-3AD9-467A-9863-3B8B9593CF96}" presName="parSpace" presStyleCnt="0"/>
      <dgm:spPr/>
    </dgm:pt>
    <dgm:pt modelId="{7B4D403F-367B-4106-A283-CD94E7FDC70F}" type="pres">
      <dgm:prSet presAssocID="{A017DE7E-8273-4B1F-9D58-FFC1EF819902}" presName="parTxOnly" presStyleLbl="node1" presStyleIdx="1" presStyleCnt="5" custScaleX="144232">
        <dgm:presLayoutVars>
          <dgm:bulletEnabled val="1"/>
        </dgm:presLayoutVars>
      </dgm:prSet>
      <dgm:spPr/>
    </dgm:pt>
    <dgm:pt modelId="{405874BB-348D-491B-AAD4-F40E40B94BD2}" type="pres">
      <dgm:prSet presAssocID="{7CAFBC0D-2780-41A3-9154-2999C75B7A99}" presName="parSpace" presStyleCnt="0"/>
      <dgm:spPr/>
    </dgm:pt>
    <dgm:pt modelId="{AEDEDA5F-63A4-41E7-A9B6-CC64043A7429}" type="pres">
      <dgm:prSet presAssocID="{243F825E-EF09-4AC2-BA1C-16092078ECF0}" presName="parTxOnly" presStyleLbl="node1" presStyleIdx="2" presStyleCnt="5" custScaleX="137893">
        <dgm:presLayoutVars>
          <dgm:bulletEnabled val="1"/>
        </dgm:presLayoutVars>
      </dgm:prSet>
      <dgm:spPr/>
    </dgm:pt>
    <dgm:pt modelId="{58DC83D9-FA32-4C38-81E1-0DAA94FD741C}" type="pres">
      <dgm:prSet presAssocID="{B12CCB5A-79F5-4739-B625-7B2F6A2F1BFB}" presName="parSpace" presStyleCnt="0"/>
      <dgm:spPr/>
    </dgm:pt>
    <dgm:pt modelId="{AA83D720-51B5-479F-AA15-2465DA75663D}" type="pres">
      <dgm:prSet presAssocID="{880132D5-7B54-4FAF-B6A3-74BEEA7AC5AF}" presName="parTxOnly" presStyleLbl="node1" presStyleIdx="3" presStyleCnt="5" custScaleX="103897">
        <dgm:presLayoutVars>
          <dgm:bulletEnabled val="1"/>
        </dgm:presLayoutVars>
      </dgm:prSet>
      <dgm:spPr/>
    </dgm:pt>
    <dgm:pt modelId="{9CC9DF29-E69F-4BEB-9FE4-A29B893E5EB0}" type="pres">
      <dgm:prSet presAssocID="{588BDBFD-96A7-4E88-A6E1-C2774CE9470B}" presName="parSpace" presStyleCnt="0"/>
      <dgm:spPr/>
    </dgm:pt>
    <dgm:pt modelId="{3C4B8402-92BD-4DCE-94B3-6AD955300AE6}" type="pres">
      <dgm:prSet presAssocID="{D6ED8DC6-5FBD-4D60-8E10-7DD67AF74B5D}" presName="parTxOnly" presStyleLbl="node1" presStyleIdx="4" presStyleCnt="5">
        <dgm:presLayoutVars>
          <dgm:bulletEnabled val="1"/>
        </dgm:presLayoutVars>
      </dgm:prSet>
      <dgm:spPr/>
    </dgm:pt>
  </dgm:ptLst>
  <dgm:cxnLst>
    <dgm:cxn modelId="{FA018908-B93A-414F-AFBE-168C44F6A00D}" srcId="{C8264D26-C737-424E-8883-FB8D044BE09E}" destId="{243F825E-EF09-4AC2-BA1C-16092078ECF0}" srcOrd="2" destOrd="0" parTransId="{AD7D52A8-038A-43CF-ACC2-7717566AD6DE}" sibTransId="{B12CCB5A-79F5-4739-B625-7B2F6A2F1BFB}"/>
    <dgm:cxn modelId="{21963D0A-8C4F-456B-ADA8-BDA140ECA1EF}" type="presOf" srcId="{880132D5-7B54-4FAF-B6A3-74BEEA7AC5AF}" destId="{AA83D720-51B5-479F-AA15-2465DA75663D}" srcOrd="0" destOrd="0" presId="urn:microsoft.com/office/officeart/2005/8/layout/hChevron3"/>
    <dgm:cxn modelId="{873A7F2D-13D6-45E7-B764-E102FA2C42B2}" type="presOf" srcId="{C8264D26-C737-424E-8883-FB8D044BE09E}" destId="{CF3CFDC7-DB5E-469E-A5D7-EC25EA2A317E}" srcOrd="0" destOrd="0" presId="urn:microsoft.com/office/officeart/2005/8/layout/hChevron3"/>
    <dgm:cxn modelId="{C1EFA135-D6C9-4BD0-8950-7A7861482759}" type="presOf" srcId="{243F825E-EF09-4AC2-BA1C-16092078ECF0}" destId="{AEDEDA5F-63A4-41E7-A9B6-CC64043A7429}" srcOrd="0" destOrd="0" presId="urn:microsoft.com/office/officeart/2005/8/layout/hChevron3"/>
    <dgm:cxn modelId="{8317AF4D-8A19-4F9B-A826-7F926A7CCCE2}" type="presOf" srcId="{D8DB52DC-E88B-4B9B-A2F3-A040C0219333}" destId="{F95053BB-446C-4F6A-87D5-D52D0900D5EC}" srcOrd="0" destOrd="0" presId="urn:microsoft.com/office/officeart/2005/8/layout/hChevron3"/>
    <dgm:cxn modelId="{441C1072-2700-4734-B036-7CD38C32BD3F}" type="presOf" srcId="{D6ED8DC6-5FBD-4D60-8E10-7DD67AF74B5D}" destId="{3C4B8402-92BD-4DCE-94B3-6AD955300AE6}" srcOrd="0" destOrd="0" presId="urn:microsoft.com/office/officeart/2005/8/layout/hChevron3"/>
    <dgm:cxn modelId="{81EDAE72-0365-4F8A-95C2-4852D6326450}" srcId="{C8264D26-C737-424E-8883-FB8D044BE09E}" destId="{A017DE7E-8273-4B1F-9D58-FFC1EF819902}" srcOrd="1" destOrd="0" parTransId="{04F0F0F2-15D5-41CC-BF27-7C46EC7EC285}" sibTransId="{7CAFBC0D-2780-41A3-9154-2999C75B7A99}"/>
    <dgm:cxn modelId="{8F047080-4569-4097-949A-903E9FA5369B}" srcId="{C8264D26-C737-424E-8883-FB8D044BE09E}" destId="{D8DB52DC-E88B-4B9B-A2F3-A040C0219333}" srcOrd="0" destOrd="0" parTransId="{3B034E90-F1FC-446B-82A2-5851EBAA8F83}" sibTransId="{B5992E1B-3AD9-467A-9863-3B8B9593CF96}"/>
    <dgm:cxn modelId="{7A238FB0-F3FF-4A9F-ACAD-6644566C8862}" type="presOf" srcId="{A017DE7E-8273-4B1F-9D58-FFC1EF819902}" destId="{7B4D403F-367B-4106-A283-CD94E7FDC70F}" srcOrd="0" destOrd="0" presId="urn:microsoft.com/office/officeart/2005/8/layout/hChevron3"/>
    <dgm:cxn modelId="{609E39B6-EB36-49A1-A0E9-58268EDF7487}" srcId="{C8264D26-C737-424E-8883-FB8D044BE09E}" destId="{D6ED8DC6-5FBD-4D60-8E10-7DD67AF74B5D}" srcOrd="4" destOrd="0" parTransId="{FCB223D0-5B1A-46EA-B035-3CF59037A792}" sibTransId="{1FC54C81-D602-4944-A21D-DF8AEDCF965A}"/>
    <dgm:cxn modelId="{620432E9-BD97-4031-A98D-8D329CAC71BA}" srcId="{C8264D26-C737-424E-8883-FB8D044BE09E}" destId="{880132D5-7B54-4FAF-B6A3-74BEEA7AC5AF}" srcOrd="3" destOrd="0" parTransId="{DF9D3FB9-F573-49D6-A701-E0F028A9FA65}" sibTransId="{588BDBFD-96A7-4E88-A6E1-C2774CE9470B}"/>
    <dgm:cxn modelId="{D5E7FA55-BB6A-46C1-95BC-270F50E695D2}" type="presParOf" srcId="{CF3CFDC7-DB5E-469E-A5D7-EC25EA2A317E}" destId="{F95053BB-446C-4F6A-87D5-D52D0900D5EC}" srcOrd="0" destOrd="0" presId="urn:microsoft.com/office/officeart/2005/8/layout/hChevron3"/>
    <dgm:cxn modelId="{3A29958E-E2B6-4BDC-9FB7-51E3A3777C85}" type="presParOf" srcId="{CF3CFDC7-DB5E-469E-A5D7-EC25EA2A317E}" destId="{54D9B2F6-BB83-4DFA-A6E8-D0BEBE51F31E}" srcOrd="1" destOrd="0" presId="urn:microsoft.com/office/officeart/2005/8/layout/hChevron3"/>
    <dgm:cxn modelId="{1FA671BF-996F-442E-B0EA-25151976B97B}" type="presParOf" srcId="{CF3CFDC7-DB5E-469E-A5D7-EC25EA2A317E}" destId="{7B4D403F-367B-4106-A283-CD94E7FDC70F}" srcOrd="2" destOrd="0" presId="urn:microsoft.com/office/officeart/2005/8/layout/hChevron3"/>
    <dgm:cxn modelId="{A433A839-753E-4D3E-81DD-A667F4AF1222}" type="presParOf" srcId="{CF3CFDC7-DB5E-469E-A5D7-EC25EA2A317E}" destId="{405874BB-348D-491B-AAD4-F40E40B94BD2}" srcOrd="3" destOrd="0" presId="urn:microsoft.com/office/officeart/2005/8/layout/hChevron3"/>
    <dgm:cxn modelId="{228792BB-4560-4840-86C3-889DD6725AE7}" type="presParOf" srcId="{CF3CFDC7-DB5E-469E-A5D7-EC25EA2A317E}" destId="{AEDEDA5F-63A4-41E7-A9B6-CC64043A7429}" srcOrd="4" destOrd="0" presId="urn:microsoft.com/office/officeart/2005/8/layout/hChevron3"/>
    <dgm:cxn modelId="{781165CB-B7EB-4B3B-9701-4E0A6BC44542}" type="presParOf" srcId="{CF3CFDC7-DB5E-469E-A5D7-EC25EA2A317E}" destId="{58DC83D9-FA32-4C38-81E1-0DAA94FD741C}" srcOrd="5" destOrd="0" presId="urn:microsoft.com/office/officeart/2005/8/layout/hChevron3"/>
    <dgm:cxn modelId="{B9C8C80A-F6C9-4D49-9659-EF8B5836E177}" type="presParOf" srcId="{CF3CFDC7-DB5E-469E-A5D7-EC25EA2A317E}" destId="{AA83D720-51B5-479F-AA15-2465DA75663D}" srcOrd="6" destOrd="0" presId="urn:microsoft.com/office/officeart/2005/8/layout/hChevron3"/>
    <dgm:cxn modelId="{F640F225-4973-414E-8DB7-104715BB9F10}" type="presParOf" srcId="{CF3CFDC7-DB5E-469E-A5D7-EC25EA2A317E}" destId="{9CC9DF29-E69F-4BEB-9FE4-A29B893E5EB0}" srcOrd="7" destOrd="0" presId="urn:microsoft.com/office/officeart/2005/8/layout/hChevron3"/>
    <dgm:cxn modelId="{F62D2918-544D-4706-96E9-A0FC8A503A75}" type="presParOf" srcId="{CF3CFDC7-DB5E-469E-A5D7-EC25EA2A317E}" destId="{3C4B8402-92BD-4DCE-94B3-6AD955300AE6}" srcOrd="8" destOrd="0" presId="urn:microsoft.com/office/officeart/2005/8/layout/hChevron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264D26-C737-424E-8883-FB8D044BE09E}" type="doc">
      <dgm:prSet loTypeId="urn:microsoft.com/office/officeart/2005/8/layout/hChevron3" loCatId="process" qsTypeId="urn:microsoft.com/office/officeart/2005/8/quickstyle/simple1" qsCatId="simple" csTypeId="urn:microsoft.com/office/officeart/2005/8/colors/accent1_2" csCatId="accent1" phldr="1"/>
      <dgm:spPr/>
    </dgm:pt>
    <dgm:pt modelId="{1C3131E7-9331-4C8D-ADDC-B7591A8FE449}">
      <dgm:prSet phldrT="[Texte]"/>
      <dgm:spPr>
        <a:solidFill>
          <a:srgbClr val="EFEDE3"/>
        </a:solidFill>
        <a:ln>
          <a:solidFill>
            <a:schemeClr val="tx1"/>
          </a:solidFill>
        </a:ln>
      </dgm:spPr>
      <dgm:t>
        <a:bodyPr/>
        <a:lstStyle/>
        <a:p>
          <a:r>
            <a:rPr lang="fr-FR" b="1" dirty="0">
              <a:solidFill>
                <a:srgbClr val="8EB1C3"/>
              </a:solidFill>
            </a:rPr>
            <a:t>Réseaux d’alliance</a:t>
          </a:r>
        </a:p>
      </dgm:t>
    </dgm:pt>
    <dgm:pt modelId="{25380C7A-408C-4FA4-824B-F57B1B92728E}" type="parTrans" cxnId="{A650B97C-1330-4C48-ADF1-E183F5D276BF}">
      <dgm:prSet/>
      <dgm:spPr/>
      <dgm:t>
        <a:bodyPr/>
        <a:lstStyle/>
        <a:p>
          <a:endParaRPr lang="fr-FR">
            <a:solidFill>
              <a:schemeClr val="tx1"/>
            </a:solidFill>
          </a:endParaRPr>
        </a:p>
      </dgm:t>
    </dgm:pt>
    <dgm:pt modelId="{5AA60941-8173-4F57-B7D1-3F0573384F05}" type="sibTrans" cxnId="{A650B97C-1330-4C48-ADF1-E183F5D276BF}">
      <dgm:prSet/>
      <dgm:spPr/>
      <dgm:t>
        <a:bodyPr/>
        <a:lstStyle/>
        <a:p>
          <a:endParaRPr lang="fr-FR">
            <a:solidFill>
              <a:schemeClr val="tx1"/>
            </a:solidFill>
          </a:endParaRPr>
        </a:p>
      </dgm:t>
    </dgm:pt>
    <dgm:pt modelId="{30CED9B3-22D5-4FD8-B7B9-89C5B5865A2E}">
      <dgm:prSet phldrT="[Texte]"/>
      <dgm:spPr>
        <a:solidFill>
          <a:srgbClr val="EFEDE3"/>
        </a:solidFill>
        <a:ln>
          <a:solidFill>
            <a:schemeClr val="tx1"/>
          </a:solidFill>
        </a:ln>
      </dgm:spPr>
      <dgm:t>
        <a:bodyPr/>
        <a:lstStyle/>
        <a:p>
          <a:r>
            <a:rPr lang="fr-FR" dirty="0">
              <a:solidFill>
                <a:schemeClr val="tx1"/>
              </a:solidFill>
              <a:hlinkClick xmlns:r="http://schemas.openxmlformats.org/officeDocument/2006/relationships" r:id="" action="ppaction://noaction"/>
            </a:rPr>
            <a:t>Conclusion</a:t>
          </a:r>
          <a:endParaRPr lang="fr-FR" dirty="0">
            <a:solidFill>
              <a:schemeClr val="tx1"/>
            </a:solidFill>
          </a:endParaRPr>
        </a:p>
      </dgm:t>
    </dgm:pt>
    <dgm:pt modelId="{D6F490DA-09E4-44BA-ACB5-2226E971181D}" type="parTrans" cxnId="{541E4AE2-5143-43F4-8A46-6D07BEED2B00}">
      <dgm:prSet/>
      <dgm:spPr/>
      <dgm:t>
        <a:bodyPr/>
        <a:lstStyle/>
        <a:p>
          <a:endParaRPr lang="fr-FR">
            <a:solidFill>
              <a:schemeClr val="tx1"/>
            </a:solidFill>
          </a:endParaRPr>
        </a:p>
      </dgm:t>
    </dgm:pt>
    <dgm:pt modelId="{049F6769-CC7A-478E-A964-894AEE3868BF}" type="sibTrans" cxnId="{541E4AE2-5143-43F4-8A46-6D07BEED2B00}">
      <dgm:prSet/>
      <dgm:spPr/>
      <dgm:t>
        <a:bodyPr/>
        <a:lstStyle/>
        <a:p>
          <a:endParaRPr lang="fr-FR">
            <a:solidFill>
              <a:schemeClr val="tx1"/>
            </a:solidFill>
          </a:endParaRPr>
        </a:p>
      </dgm:t>
    </dgm:pt>
    <dgm:pt modelId="{D8DB52DC-E88B-4B9B-A2F3-A040C0219333}">
      <dgm:prSet phldrT="[Texte]">
        <dgm:style>
          <a:lnRef idx="2">
            <a:schemeClr val="dk1">
              <a:shade val="50000"/>
            </a:schemeClr>
          </a:lnRef>
          <a:fillRef idx="1">
            <a:schemeClr val="dk1"/>
          </a:fillRef>
          <a:effectRef idx="0">
            <a:schemeClr val="dk1"/>
          </a:effectRef>
          <a:fontRef idx="minor">
            <a:schemeClr val="lt1"/>
          </a:fontRef>
        </dgm:style>
      </dgm:prSet>
      <dgm:spPr>
        <a:noFill/>
        <a:ln/>
      </dgm:spPr>
      <dgm:t>
        <a:bodyPr/>
        <a:lstStyle/>
        <a:p>
          <a:r>
            <a:rPr lang="fr-FR" dirty="0">
              <a:solidFill>
                <a:schemeClr val="bg1"/>
              </a:solidFill>
              <a:hlinkClick xmlns:r="http://schemas.openxmlformats.org/officeDocument/2006/relationships" r:id="rId1" action="ppaction://hlinksldjump"/>
            </a:rPr>
            <a:t>Introduction</a:t>
          </a:r>
          <a:endParaRPr lang="fr-FR" dirty="0">
            <a:solidFill>
              <a:schemeClr val="bg1"/>
            </a:solidFill>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B5992E1B-3AD9-467A-9863-3B8B9593CF96}" type="sibTrans" cxnId="{8F047080-4569-4097-949A-903E9FA5369B}">
      <dgm:prSet/>
      <dgm:spPr/>
      <dgm:t>
        <a:bodyPr/>
        <a:lstStyle/>
        <a:p>
          <a:endParaRPr lang="fr-FR">
            <a:solidFill>
              <a:schemeClr val="tx1"/>
            </a:solidFill>
          </a:endParaRPr>
        </a:p>
      </dgm:t>
    </dgm:pt>
    <dgm:pt modelId="{3B034E90-F1FC-446B-82A2-5851EBAA8F83}" type="parTrans" cxnId="{8F047080-4569-4097-949A-903E9FA5369B}">
      <dgm:prSet/>
      <dgm:spPr/>
      <dgm:t>
        <a:bodyPr/>
        <a:lstStyle/>
        <a:p>
          <a:endParaRPr lang="fr-FR">
            <a:solidFill>
              <a:schemeClr val="tx1"/>
            </a:solidFill>
          </a:endParaRPr>
        </a:p>
      </dgm:t>
    </dgm:pt>
    <dgm:pt modelId="{94777D3C-155B-48CB-AF11-7BFE2B34EEEF}">
      <dgm:prSet phldrT="[Texte]"/>
      <dgm:spPr>
        <a:solidFill>
          <a:schemeClr val="tx1"/>
        </a:solidFill>
        <a:ln>
          <a:solidFill>
            <a:schemeClr val="tx1"/>
          </a:solidFill>
        </a:ln>
      </dgm:spPr>
      <dgm:t>
        <a:bodyPr/>
        <a:lstStyle/>
        <a:p>
          <a:r>
            <a:rPr lang="fr-FR" b="1" dirty="0">
              <a:solidFill>
                <a:srgbClr val="8EB1C3"/>
              </a:solidFill>
            </a:rPr>
            <a:t>Circuits matrimoniaux</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5F8C9165-CB80-401B-8EEC-FECA68E6E263}" type="parTrans" cxnId="{D1B460B4-6834-4135-A18E-B39C067C2DBE}">
      <dgm:prSet/>
      <dgm:spPr/>
      <dgm:t>
        <a:bodyPr/>
        <a:lstStyle/>
        <a:p>
          <a:endParaRPr lang="fr-FR"/>
        </a:p>
      </dgm:t>
    </dgm:pt>
    <dgm:pt modelId="{501FD9C7-675E-4F3A-94E9-9C65E7F8262A}" type="sibTrans" cxnId="{D1B460B4-6834-4135-A18E-B39C067C2DBE}">
      <dgm:prSet/>
      <dgm:spPr/>
      <dgm:t>
        <a:bodyPr/>
        <a:lstStyle/>
        <a:p>
          <a:endParaRPr lang="fr-FR"/>
        </a:p>
      </dgm:t>
    </dgm:pt>
    <dgm:pt modelId="{CE6C70D1-FA37-4600-BCB7-C512E035AEE2}">
      <dgm:prSet phldrT="[Texte]"/>
      <dgm:spPr>
        <a:noFill/>
        <a:ln>
          <a:solidFill>
            <a:schemeClr val="tx1"/>
          </a:solidFill>
        </a:ln>
      </dgm:spPr>
      <dgm:t>
        <a:bodyPr/>
        <a:lstStyle/>
        <a:p>
          <a:r>
            <a:rPr lang="fr-FR" b="1" dirty="0">
              <a:solidFill>
                <a:srgbClr val="8EB1C3"/>
              </a:solidFill>
            </a:rPr>
            <a:t>Interdits de consanguinité</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9870426E-05A7-4A76-A9DC-03E54401BBD0}" type="parTrans" cxnId="{5A2877B9-86C4-41E9-BAF0-DE6544A98782}">
      <dgm:prSet/>
      <dgm:spPr/>
      <dgm:t>
        <a:bodyPr/>
        <a:lstStyle/>
        <a:p>
          <a:endParaRPr lang="fr-FR"/>
        </a:p>
      </dgm:t>
    </dgm:pt>
    <dgm:pt modelId="{1C5D124F-8EC4-403A-A95E-CF3E583229C8}" type="sibTrans" cxnId="{5A2877B9-86C4-41E9-BAF0-DE6544A98782}">
      <dgm:prSet/>
      <dgm:spPr/>
      <dgm:t>
        <a:bodyPr/>
        <a:lstStyle/>
        <a:p>
          <a:endParaRPr lang="fr-FR"/>
        </a:p>
      </dgm:t>
    </dgm:pt>
    <dgm:pt modelId="{CF3CFDC7-DB5E-469E-A5D7-EC25EA2A317E}" type="pres">
      <dgm:prSet presAssocID="{C8264D26-C737-424E-8883-FB8D044BE09E}" presName="Name0" presStyleCnt="0">
        <dgm:presLayoutVars>
          <dgm:dir/>
          <dgm:resizeHandles val="exact"/>
        </dgm:presLayoutVars>
      </dgm:prSet>
      <dgm:spPr/>
    </dgm:pt>
    <dgm:pt modelId="{2DC5691F-B49D-49E9-A89F-3E8A06F2C876}" type="pres">
      <dgm:prSet presAssocID="{D8DB52DC-E88B-4B9B-A2F3-A040C0219333}" presName="parTxOnly" presStyleLbl="node1" presStyleIdx="0" presStyleCnt="5">
        <dgm:presLayoutVars>
          <dgm:bulletEnabled val="1"/>
        </dgm:presLayoutVars>
      </dgm:prSet>
      <dgm:spPr/>
    </dgm:pt>
    <dgm:pt modelId="{50EDFBD2-25BC-4C0C-A417-FA8AE91A640E}" type="pres">
      <dgm:prSet presAssocID="{B5992E1B-3AD9-467A-9863-3B8B9593CF96}" presName="parSpace" presStyleCnt="0"/>
      <dgm:spPr/>
    </dgm:pt>
    <dgm:pt modelId="{52B37B26-340A-4334-95A4-16F6EB706E22}" type="pres">
      <dgm:prSet presAssocID="{CE6C70D1-FA37-4600-BCB7-C512E035AEE2}" presName="parTxOnly" presStyleLbl="node1" presStyleIdx="1" presStyleCnt="5">
        <dgm:presLayoutVars>
          <dgm:bulletEnabled val="1"/>
        </dgm:presLayoutVars>
      </dgm:prSet>
      <dgm:spPr/>
    </dgm:pt>
    <dgm:pt modelId="{00A32EF4-18B0-4FF6-A7B1-74A4F6D6D192}" type="pres">
      <dgm:prSet presAssocID="{1C5D124F-8EC4-403A-A95E-CF3E583229C8}" presName="parSpace" presStyleCnt="0"/>
      <dgm:spPr/>
    </dgm:pt>
    <dgm:pt modelId="{88E2B099-1D7D-4BD4-B300-E48B508C771E}" type="pres">
      <dgm:prSet presAssocID="{94777D3C-155B-48CB-AF11-7BFE2B34EEEF}" presName="parTxOnly" presStyleLbl="node1" presStyleIdx="2" presStyleCnt="5">
        <dgm:presLayoutVars>
          <dgm:bulletEnabled val="1"/>
        </dgm:presLayoutVars>
      </dgm:prSet>
      <dgm:spPr/>
    </dgm:pt>
    <dgm:pt modelId="{0D261E44-FE4C-4C43-A213-2D3CD0D8FBF0}" type="pres">
      <dgm:prSet presAssocID="{501FD9C7-675E-4F3A-94E9-9C65E7F8262A}" presName="parSpace" presStyleCnt="0"/>
      <dgm:spPr/>
    </dgm:pt>
    <dgm:pt modelId="{0F9DEC43-98D7-4079-8FE8-5B8E1B7CD4A4}" type="pres">
      <dgm:prSet presAssocID="{1C3131E7-9331-4C8D-ADDC-B7591A8FE449}" presName="parTxOnly" presStyleLbl="node1" presStyleIdx="3" presStyleCnt="5">
        <dgm:presLayoutVars>
          <dgm:bulletEnabled val="1"/>
        </dgm:presLayoutVars>
      </dgm:prSet>
      <dgm:spPr/>
    </dgm:pt>
    <dgm:pt modelId="{1BF9B487-8DBC-447A-8553-A44DC1D8FB40}" type="pres">
      <dgm:prSet presAssocID="{5AA60941-8173-4F57-B7D1-3F0573384F05}" presName="parSpace" presStyleCnt="0"/>
      <dgm:spPr/>
    </dgm:pt>
    <dgm:pt modelId="{91A98861-CE9F-4D78-A15C-33A2A96CB398}" type="pres">
      <dgm:prSet presAssocID="{30CED9B3-22D5-4FD8-B7B9-89C5B5865A2E}" presName="parTxOnly" presStyleLbl="node1" presStyleIdx="4" presStyleCnt="5">
        <dgm:presLayoutVars>
          <dgm:bulletEnabled val="1"/>
        </dgm:presLayoutVars>
      </dgm:prSet>
      <dgm:spPr/>
    </dgm:pt>
  </dgm:ptLst>
  <dgm:cxnLst>
    <dgm:cxn modelId="{32FF391D-7481-4E9E-B387-12ACF90C3A52}" type="presOf" srcId="{D8DB52DC-E88B-4B9B-A2F3-A040C0219333}" destId="{2DC5691F-B49D-49E9-A89F-3E8A06F2C876}" srcOrd="0" destOrd="0" presId="urn:microsoft.com/office/officeart/2005/8/layout/hChevron3"/>
    <dgm:cxn modelId="{873A7F2D-13D6-45E7-B764-E102FA2C42B2}" type="presOf" srcId="{C8264D26-C737-424E-8883-FB8D044BE09E}" destId="{CF3CFDC7-DB5E-469E-A5D7-EC25EA2A317E}" srcOrd="0" destOrd="0" presId="urn:microsoft.com/office/officeart/2005/8/layout/hChevron3"/>
    <dgm:cxn modelId="{A650B97C-1330-4C48-ADF1-E183F5D276BF}" srcId="{C8264D26-C737-424E-8883-FB8D044BE09E}" destId="{1C3131E7-9331-4C8D-ADDC-B7591A8FE449}" srcOrd="3" destOrd="0" parTransId="{25380C7A-408C-4FA4-824B-F57B1B92728E}" sibTransId="{5AA60941-8173-4F57-B7D1-3F0573384F05}"/>
    <dgm:cxn modelId="{8F047080-4569-4097-949A-903E9FA5369B}" srcId="{C8264D26-C737-424E-8883-FB8D044BE09E}" destId="{D8DB52DC-E88B-4B9B-A2F3-A040C0219333}" srcOrd="0" destOrd="0" parTransId="{3B034E90-F1FC-446B-82A2-5851EBAA8F83}" sibTransId="{B5992E1B-3AD9-467A-9863-3B8B9593CF96}"/>
    <dgm:cxn modelId="{35C4F188-0522-4BC8-AFB8-681654D4D055}" type="presOf" srcId="{94777D3C-155B-48CB-AF11-7BFE2B34EEEF}" destId="{88E2B099-1D7D-4BD4-B300-E48B508C771E}" srcOrd="0" destOrd="0" presId="urn:microsoft.com/office/officeart/2005/8/layout/hChevron3"/>
    <dgm:cxn modelId="{3CC5FC8A-679F-4CA6-A9AE-A4F87B5E3027}" type="presOf" srcId="{1C3131E7-9331-4C8D-ADDC-B7591A8FE449}" destId="{0F9DEC43-98D7-4079-8FE8-5B8E1B7CD4A4}" srcOrd="0" destOrd="0" presId="urn:microsoft.com/office/officeart/2005/8/layout/hChevron3"/>
    <dgm:cxn modelId="{A8E36E9F-B847-4391-8089-C9FB0E848039}" type="presOf" srcId="{30CED9B3-22D5-4FD8-B7B9-89C5B5865A2E}" destId="{91A98861-CE9F-4D78-A15C-33A2A96CB398}" srcOrd="0" destOrd="0" presId="urn:microsoft.com/office/officeart/2005/8/layout/hChevron3"/>
    <dgm:cxn modelId="{D1B460B4-6834-4135-A18E-B39C067C2DBE}" srcId="{C8264D26-C737-424E-8883-FB8D044BE09E}" destId="{94777D3C-155B-48CB-AF11-7BFE2B34EEEF}" srcOrd="2" destOrd="0" parTransId="{5F8C9165-CB80-401B-8EEC-FECA68E6E263}" sibTransId="{501FD9C7-675E-4F3A-94E9-9C65E7F8262A}"/>
    <dgm:cxn modelId="{5A2877B9-86C4-41E9-BAF0-DE6544A98782}" srcId="{C8264D26-C737-424E-8883-FB8D044BE09E}" destId="{CE6C70D1-FA37-4600-BCB7-C512E035AEE2}" srcOrd="1" destOrd="0" parTransId="{9870426E-05A7-4A76-A9DC-03E54401BBD0}" sibTransId="{1C5D124F-8EC4-403A-A95E-CF3E583229C8}"/>
    <dgm:cxn modelId="{4FE508CF-5071-43E0-9C19-3191833A2516}" type="presOf" srcId="{CE6C70D1-FA37-4600-BCB7-C512E035AEE2}" destId="{52B37B26-340A-4334-95A4-16F6EB706E22}" srcOrd="0" destOrd="0" presId="urn:microsoft.com/office/officeart/2005/8/layout/hChevron3"/>
    <dgm:cxn modelId="{541E4AE2-5143-43F4-8A46-6D07BEED2B00}" srcId="{C8264D26-C737-424E-8883-FB8D044BE09E}" destId="{30CED9B3-22D5-4FD8-B7B9-89C5B5865A2E}" srcOrd="4" destOrd="0" parTransId="{D6F490DA-09E4-44BA-ACB5-2226E971181D}" sibTransId="{049F6769-CC7A-478E-A964-894AEE3868BF}"/>
    <dgm:cxn modelId="{2614120E-1CFF-4FE7-823D-1BE37E4ECF04}" type="presParOf" srcId="{CF3CFDC7-DB5E-469E-A5D7-EC25EA2A317E}" destId="{2DC5691F-B49D-49E9-A89F-3E8A06F2C876}" srcOrd="0" destOrd="0" presId="urn:microsoft.com/office/officeart/2005/8/layout/hChevron3"/>
    <dgm:cxn modelId="{DFEE90E2-E138-41B2-9B37-815E95F4F746}" type="presParOf" srcId="{CF3CFDC7-DB5E-469E-A5D7-EC25EA2A317E}" destId="{50EDFBD2-25BC-4C0C-A417-FA8AE91A640E}" srcOrd="1" destOrd="0" presId="urn:microsoft.com/office/officeart/2005/8/layout/hChevron3"/>
    <dgm:cxn modelId="{60F44342-D52E-4A66-A8D4-8EE4D9DF3FDA}" type="presParOf" srcId="{CF3CFDC7-DB5E-469E-A5D7-EC25EA2A317E}" destId="{52B37B26-340A-4334-95A4-16F6EB706E22}" srcOrd="2" destOrd="0" presId="urn:microsoft.com/office/officeart/2005/8/layout/hChevron3"/>
    <dgm:cxn modelId="{6FB31108-5928-46C9-9408-47CF6BD09511}" type="presParOf" srcId="{CF3CFDC7-DB5E-469E-A5D7-EC25EA2A317E}" destId="{00A32EF4-18B0-4FF6-A7B1-74A4F6D6D192}" srcOrd="3" destOrd="0" presId="urn:microsoft.com/office/officeart/2005/8/layout/hChevron3"/>
    <dgm:cxn modelId="{1B0A27DB-925E-4D2F-BA9E-6141B8BC77A7}" type="presParOf" srcId="{CF3CFDC7-DB5E-469E-A5D7-EC25EA2A317E}" destId="{88E2B099-1D7D-4BD4-B300-E48B508C771E}" srcOrd="4" destOrd="0" presId="urn:microsoft.com/office/officeart/2005/8/layout/hChevron3"/>
    <dgm:cxn modelId="{6BA13F35-CC7F-40D9-89F6-422278B08D15}" type="presParOf" srcId="{CF3CFDC7-DB5E-469E-A5D7-EC25EA2A317E}" destId="{0D261E44-FE4C-4C43-A213-2D3CD0D8FBF0}" srcOrd="5" destOrd="0" presId="urn:microsoft.com/office/officeart/2005/8/layout/hChevron3"/>
    <dgm:cxn modelId="{FD93A0A2-51C0-4B69-BF24-EDE134739A48}" type="presParOf" srcId="{CF3CFDC7-DB5E-469E-A5D7-EC25EA2A317E}" destId="{0F9DEC43-98D7-4079-8FE8-5B8E1B7CD4A4}" srcOrd="6" destOrd="0" presId="urn:microsoft.com/office/officeart/2005/8/layout/hChevron3"/>
    <dgm:cxn modelId="{B06B1E34-7EFC-481A-9F4E-7DF405C9EB05}" type="presParOf" srcId="{CF3CFDC7-DB5E-469E-A5D7-EC25EA2A317E}" destId="{1BF9B487-8DBC-447A-8553-A44DC1D8FB40}" srcOrd="7" destOrd="0" presId="urn:microsoft.com/office/officeart/2005/8/layout/hChevron3"/>
    <dgm:cxn modelId="{C6705CF3-B389-4D28-850A-4D47F750DFB7}" type="presParOf" srcId="{CF3CFDC7-DB5E-469E-A5D7-EC25EA2A317E}" destId="{91A98861-CE9F-4D78-A15C-33A2A96CB398}" srcOrd="8" destOrd="0" presId="urn:microsoft.com/office/officeart/2005/8/layout/hChevron3"/>
  </dgm:cxnLst>
  <dgm:bg>
    <a:solidFill>
      <a:srgbClr val="EFEDE3"/>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8264D26-C737-424E-8883-FB8D044BE09E}" type="doc">
      <dgm:prSet loTypeId="urn:microsoft.com/office/officeart/2005/8/layout/hChevron3" loCatId="process" qsTypeId="urn:microsoft.com/office/officeart/2005/8/quickstyle/simple1" qsCatId="simple" csTypeId="urn:microsoft.com/office/officeart/2005/8/colors/accent1_2" csCatId="accent1" phldr="1"/>
      <dgm:spPr/>
    </dgm:pt>
    <dgm:pt modelId="{D8DB52DC-E88B-4B9B-A2F3-A040C0219333}">
      <dgm:prSet phldrT="[Texte]" custT="1">
        <dgm:style>
          <a:lnRef idx="2">
            <a:schemeClr val="dk1">
              <a:shade val="50000"/>
            </a:schemeClr>
          </a:lnRef>
          <a:fillRef idx="1">
            <a:schemeClr val="dk1"/>
          </a:fillRef>
          <a:effectRef idx="0">
            <a:schemeClr val="dk1"/>
          </a:effectRef>
          <a:fontRef idx="minor">
            <a:schemeClr val="lt1"/>
          </a:fontRef>
        </dgm:style>
      </dgm:prSet>
      <dgm:spPr>
        <a:noFill/>
        <a:ln/>
      </dgm:spPr>
      <dgm:t>
        <a:bodyPr spcFirstLastPara="0" vert="horz" wrap="square" lIns="149352" tIns="74676" rIns="37338" bIns="74676" numCol="1" spcCol="1270" anchor="ctr" anchorCtr="0"/>
        <a:lstStyle/>
        <a:p>
          <a:pPr marL="0" lvl="0" indent="0" algn="ctr" defTabSz="1244600">
            <a:lnSpc>
              <a:spcPct val="90000"/>
            </a:lnSpc>
            <a:spcBef>
              <a:spcPct val="0"/>
            </a:spcBef>
            <a:spcAft>
              <a:spcPct val="35000"/>
            </a:spcAft>
            <a:buNone/>
          </a:pPr>
          <a:r>
            <a:rPr lang="fr-FR" sz="2800" kern="1200" dirty="0">
              <a:solidFill>
                <a:srgbClr val="8EB1C3"/>
              </a:solidFill>
              <a:latin typeface="Franklin Gothic Book" panose="020B0503020102020204"/>
              <a:ea typeface="+mn-ea"/>
              <a:cs typeface="+mn-cs"/>
            </a:rPr>
            <a:t>Introduction</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B034E90-F1FC-446B-82A2-5851EBAA8F83}" type="parTrans" cxnId="{8F047080-4569-4097-949A-903E9FA5369B}">
      <dgm:prSet/>
      <dgm:spPr/>
      <dgm:t>
        <a:bodyPr/>
        <a:lstStyle/>
        <a:p>
          <a:endParaRPr lang="fr-FR">
            <a:solidFill>
              <a:schemeClr val="tx1"/>
            </a:solidFill>
          </a:endParaRPr>
        </a:p>
      </dgm:t>
    </dgm:pt>
    <dgm:pt modelId="{B5992E1B-3AD9-467A-9863-3B8B9593CF96}" type="sibTrans" cxnId="{8F047080-4569-4097-949A-903E9FA5369B}">
      <dgm:prSet/>
      <dgm:spPr/>
      <dgm:t>
        <a:bodyPr/>
        <a:lstStyle/>
        <a:p>
          <a:endParaRPr lang="fr-FR">
            <a:solidFill>
              <a:schemeClr val="tx1"/>
            </a:solidFill>
          </a:endParaRPr>
        </a:p>
      </dgm:t>
    </dgm:pt>
    <dgm:pt modelId="{0BA8AF4B-AE70-4A84-9D11-A0F6D2528C03}">
      <dgm:prSet phldrT="[Texte]"/>
      <dgm:spPr>
        <a:noFill/>
        <a:ln>
          <a:solidFill>
            <a:schemeClr val="tx1"/>
          </a:solidFill>
        </a:ln>
      </dgm:spPr>
      <dgm:t>
        <a:bodyPr/>
        <a:lstStyle/>
        <a:p>
          <a:r>
            <a:rPr lang="fr-FR" b="1" dirty="0">
              <a:solidFill>
                <a:srgbClr val="8EB1C3"/>
              </a:solidFill>
            </a:rPr>
            <a:t>Interdits de consanguinité</a:t>
          </a:r>
        </a:p>
      </dgm:t>
    </dgm:pt>
    <dgm:pt modelId="{EA52DE2A-5BCF-40D3-9F20-D34A5C048A90}" type="parTrans" cxnId="{A32598FE-DA40-4861-BEFA-D5E287C51270}">
      <dgm:prSet/>
      <dgm:spPr/>
      <dgm:t>
        <a:bodyPr/>
        <a:lstStyle/>
        <a:p>
          <a:endParaRPr lang="fr-FR">
            <a:solidFill>
              <a:schemeClr val="tx1"/>
            </a:solidFill>
          </a:endParaRPr>
        </a:p>
      </dgm:t>
    </dgm:pt>
    <dgm:pt modelId="{2EEC9B54-60C9-4D96-97AA-AFA947C3F282}" type="sibTrans" cxnId="{A32598FE-DA40-4861-BEFA-D5E287C51270}">
      <dgm:prSet/>
      <dgm:spPr/>
      <dgm:t>
        <a:bodyPr/>
        <a:lstStyle/>
        <a:p>
          <a:endParaRPr lang="fr-FR">
            <a:solidFill>
              <a:schemeClr val="tx1"/>
            </a:solidFill>
          </a:endParaRPr>
        </a:p>
      </dgm:t>
    </dgm:pt>
    <dgm:pt modelId="{2B352328-4CBC-4FDA-9540-CD3B5964E6C5}">
      <dgm:prSet phldrT="[Texte]"/>
      <dgm:spPr>
        <a:noFill/>
        <a:ln>
          <a:solidFill>
            <a:schemeClr val="tx1"/>
          </a:solidFill>
        </a:ln>
      </dgm:spPr>
      <dgm:t>
        <a:bodyPr/>
        <a:lstStyle/>
        <a:p>
          <a:r>
            <a:rPr lang="fr-FR" b="1" dirty="0">
              <a:solidFill>
                <a:srgbClr val="8EB1C3"/>
              </a:solidFill>
            </a:rPr>
            <a:t>Circuits matrimoniaux</a:t>
          </a:r>
        </a:p>
      </dgm:t>
    </dgm:pt>
    <dgm:pt modelId="{104916C1-28F7-42CA-BF77-C337F11BF458}" type="parTrans" cxnId="{B198398D-6D7C-4115-9EDE-BF410732E3CB}">
      <dgm:prSet/>
      <dgm:spPr/>
      <dgm:t>
        <a:bodyPr/>
        <a:lstStyle/>
        <a:p>
          <a:endParaRPr lang="fr-FR">
            <a:solidFill>
              <a:schemeClr val="tx1"/>
            </a:solidFill>
          </a:endParaRPr>
        </a:p>
      </dgm:t>
    </dgm:pt>
    <dgm:pt modelId="{925673DA-E43F-4D9F-AF7E-89F1B1F7AB31}" type="sibTrans" cxnId="{B198398D-6D7C-4115-9EDE-BF410732E3CB}">
      <dgm:prSet/>
      <dgm:spPr/>
      <dgm:t>
        <a:bodyPr/>
        <a:lstStyle/>
        <a:p>
          <a:endParaRPr lang="fr-FR">
            <a:solidFill>
              <a:schemeClr val="tx1"/>
            </a:solidFill>
          </a:endParaRPr>
        </a:p>
      </dgm:t>
    </dgm:pt>
    <dgm:pt modelId="{1C3131E7-9331-4C8D-ADDC-B7591A8FE449}">
      <dgm:prSet phldrT="[Texte]"/>
      <dgm:spPr>
        <a:solidFill>
          <a:schemeClr val="tx1"/>
        </a:solidFill>
        <a:ln>
          <a:solidFill>
            <a:schemeClr val="tx1"/>
          </a:solidFill>
        </a:ln>
      </dgm:spPr>
      <dgm:t>
        <a:bodyPr/>
        <a:lstStyle/>
        <a:p>
          <a:r>
            <a:rPr lang="fr-FR" b="1" dirty="0">
              <a:solidFill>
                <a:srgbClr val="8EB1C3"/>
              </a:solidFill>
            </a:rPr>
            <a:t>Réseaux d’alliance</a:t>
          </a:r>
        </a:p>
      </dgm:t>
    </dgm:pt>
    <dgm:pt modelId="{25380C7A-408C-4FA4-824B-F57B1B92728E}" type="parTrans" cxnId="{A650B97C-1330-4C48-ADF1-E183F5D276BF}">
      <dgm:prSet/>
      <dgm:spPr/>
      <dgm:t>
        <a:bodyPr/>
        <a:lstStyle/>
        <a:p>
          <a:endParaRPr lang="fr-FR">
            <a:solidFill>
              <a:schemeClr val="tx1"/>
            </a:solidFill>
          </a:endParaRPr>
        </a:p>
      </dgm:t>
    </dgm:pt>
    <dgm:pt modelId="{5AA60941-8173-4F57-B7D1-3F0573384F05}" type="sibTrans" cxnId="{A650B97C-1330-4C48-ADF1-E183F5D276BF}">
      <dgm:prSet/>
      <dgm:spPr/>
      <dgm:t>
        <a:bodyPr/>
        <a:lstStyle/>
        <a:p>
          <a:endParaRPr lang="fr-FR">
            <a:solidFill>
              <a:schemeClr val="tx1"/>
            </a:solidFill>
          </a:endParaRPr>
        </a:p>
      </dgm:t>
    </dgm:pt>
    <dgm:pt modelId="{30CED9B3-22D5-4FD8-B7B9-89C5B5865A2E}">
      <dgm:prSet phldrT="[Texte]"/>
      <dgm:spPr>
        <a:solidFill>
          <a:srgbClr val="EFEDE3"/>
        </a:solidFill>
        <a:ln>
          <a:solidFill>
            <a:schemeClr val="tx1"/>
          </a:solidFill>
        </a:ln>
      </dgm:spPr>
      <dgm:t>
        <a:bodyPr/>
        <a:lstStyle/>
        <a:p>
          <a:r>
            <a:rPr lang="fr-FR" b="1" dirty="0">
              <a:solidFill>
                <a:schemeClr val="tx1"/>
              </a:solidFill>
              <a:hlinkClick xmlns:r="http://schemas.openxmlformats.org/officeDocument/2006/relationships" r:id="" action="ppaction://noaction"/>
            </a:rPr>
            <a:t>Conclusion</a:t>
          </a:r>
          <a:endParaRPr lang="fr-FR" b="1" dirty="0">
            <a:solidFill>
              <a:schemeClr val="tx1"/>
            </a:solidFill>
          </a:endParaRPr>
        </a:p>
      </dgm:t>
    </dgm:pt>
    <dgm:pt modelId="{D6F490DA-09E4-44BA-ACB5-2226E971181D}" type="parTrans" cxnId="{541E4AE2-5143-43F4-8A46-6D07BEED2B00}">
      <dgm:prSet/>
      <dgm:spPr/>
      <dgm:t>
        <a:bodyPr/>
        <a:lstStyle/>
        <a:p>
          <a:endParaRPr lang="fr-FR">
            <a:solidFill>
              <a:schemeClr val="tx1"/>
            </a:solidFill>
          </a:endParaRPr>
        </a:p>
      </dgm:t>
    </dgm:pt>
    <dgm:pt modelId="{049F6769-CC7A-478E-A964-894AEE3868BF}" type="sibTrans" cxnId="{541E4AE2-5143-43F4-8A46-6D07BEED2B00}">
      <dgm:prSet/>
      <dgm:spPr/>
      <dgm:t>
        <a:bodyPr/>
        <a:lstStyle/>
        <a:p>
          <a:endParaRPr lang="fr-FR">
            <a:solidFill>
              <a:schemeClr val="tx1"/>
            </a:solidFill>
          </a:endParaRPr>
        </a:p>
      </dgm:t>
    </dgm:pt>
    <dgm:pt modelId="{CF3CFDC7-DB5E-469E-A5D7-EC25EA2A317E}" type="pres">
      <dgm:prSet presAssocID="{C8264D26-C737-424E-8883-FB8D044BE09E}" presName="Name0" presStyleCnt="0">
        <dgm:presLayoutVars>
          <dgm:dir/>
          <dgm:resizeHandles val="exact"/>
        </dgm:presLayoutVars>
      </dgm:prSet>
      <dgm:spPr/>
    </dgm:pt>
    <dgm:pt modelId="{F95053BB-446C-4F6A-87D5-D52D0900D5EC}" type="pres">
      <dgm:prSet presAssocID="{D8DB52DC-E88B-4B9B-A2F3-A040C0219333}" presName="parTxOnly" presStyleLbl="node1" presStyleIdx="0" presStyleCnt="5">
        <dgm:presLayoutVars>
          <dgm:bulletEnabled val="1"/>
        </dgm:presLayoutVars>
      </dgm:prSet>
      <dgm:spPr>
        <a:xfrm>
          <a:off x="1488" y="0"/>
          <a:ext cx="2437804" cy="634028"/>
        </a:xfrm>
        <a:prstGeom prst="homePlate">
          <a:avLst/>
        </a:prstGeom>
      </dgm:spPr>
    </dgm:pt>
    <dgm:pt modelId="{54D9B2F6-BB83-4DFA-A6E8-D0BEBE51F31E}" type="pres">
      <dgm:prSet presAssocID="{B5992E1B-3AD9-467A-9863-3B8B9593CF96}" presName="parSpace" presStyleCnt="0"/>
      <dgm:spPr/>
    </dgm:pt>
    <dgm:pt modelId="{B8FE73E4-77C0-4014-922B-71BF29968E93}" type="pres">
      <dgm:prSet presAssocID="{0BA8AF4B-AE70-4A84-9D11-A0F6D2528C03}" presName="parTxOnly" presStyleLbl="node1" presStyleIdx="1" presStyleCnt="5" custScaleX="144232">
        <dgm:presLayoutVars>
          <dgm:bulletEnabled val="1"/>
        </dgm:presLayoutVars>
      </dgm:prSet>
      <dgm:spPr/>
    </dgm:pt>
    <dgm:pt modelId="{AA0C98C1-96D6-4BFE-A802-A2E55D722434}" type="pres">
      <dgm:prSet presAssocID="{2EEC9B54-60C9-4D96-97AA-AFA947C3F282}" presName="parSpace" presStyleCnt="0"/>
      <dgm:spPr/>
    </dgm:pt>
    <dgm:pt modelId="{C35A1BF3-8B2D-43F8-8E7D-86FF21E72F83}" type="pres">
      <dgm:prSet presAssocID="{2B352328-4CBC-4FDA-9540-CD3B5964E6C5}" presName="parTxOnly" presStyleLbl="node1" presStyleIdx="2" presStyleCnt="5" custScaleX="137893">
        <dgm:presLayoutVars>
          <dgm:bulletEnabled val="1"/>
        </dgm:presLayoutVars>
      </dgm:prSet>
      <dgm:spPr/>
    </dgm:pt>
    <dgm:pt modelId="{2B71F1BE-5C1D-484D-8F61-C6A4EE194A55}" type="pres">
      <dgm:prSet presAssocID="{925673DA-E43F-4D9F-AF7E-89F1B1F7AB31}" presName="parSpace" presStyleCnt="0"/>
      <dgm:spPr/>
    </dgm:pt>
    <dgm:pt modelId="{F9B4F6DB-61C1-4FBB-8709-3EF8748E4E38}" type="pres">
      <dgm:prSet presAssocID="{1C3131E7-9331-4C8D-ADDC-B7591A8FE449}" presName="parTxOnly" presStyleLbl="node1" presStyleIdx="3" presStyleCnt="5" custScaleX="120318">
        <dgm:presLayoutVars>
          <dgm:bulletEnabled val="1"/>
        </dgm:presLayoutVars>
      </dgm:prSet>
      <dgm:spPr/>
    </dgm:pt>
    <dgm:pt modelId="{BA840AE9-AC36-4E2D-A553-6747B09254D6}" type="pres">
      <dgm:prSet presAssocID="{5AA60941-8173-4F57-B7D1-3F0573384F05}" presName="parSpace" presStyleCnt="0"/>
      <dgm:spPr/>
    </dgm:pt>
    <dgm:pt modelId="{FBF483B7-CF01-475C-97E8-7775969EC6E4}" type="pres">
      <dgm:prSet presAssocID="{30CED9B3-22D5-4FD8-B7B9-89C5B5865A2E}" presName="parTxOnly" presStyleLbl="node1" presStyleIdx="4" presStyleCnt="5">
        <dgm:presLayoutVars>
          <dgm:bulletEnabled val="1"/>
        </dgm:presLayoutVars>
      </dgm:prSet>
      <dgm:spPr/>
    </dgm:pt>
  </dgm:ptLst>
  <dgm:cxnLst>
    <dgm:cxn modelId="{23364B08-2E01-4235-8941-FBFB36380BAE}" type="presOf" srcId="{2B352328-4CBC-4FDA-9540-CD3B5964E6C5}" destId="{C35A1BF3-8B2D-43F8-8E7D-86FF21E72F83}" srcOrd="0" destOrd="0" presId="urn:microsoft.com/office/officeart/2005/8/layout/hChevron3"/>
    <dgm:cxn modelId="{873A7F2D-13D6-45E7-B764-E102FA2C42B2}" type="presOf" srcId="{C8264D26-C737-424E-8883-FB8D044BE09E}" destId="{CF3CFDC7-DB5E-469E-A5D7-EC25EA2A317E}" srcOrd="0" destOrd="0" presId="urn:microsoft.com/office/officeart/2005/8/layout/hChevron3"/>
    <dgm:cxn modelId="{8AEC0760-6FC1-4635-9EDD-A9F134DA100C}" type="presOf" srcId="{30CED9B3-22D5-4FD8-B7B9-89C5B5865A2E}" destId="{FBF483B7-CF01-475C-97E8-7775969EC6E4}" srcOrd="0" destOrd="0" presId="urn:microsoft.com/office/officeart/2005/8/layout/hChevron3"/>
    <dgm:cxn modelId="{8317AF4D-8A19-4F9B-A826-7F926A7CCCE2}" type="presOf" srcId="{D8DB52DC-E88B-4B9B-A2F3-A040C0219333}" destId="{F95053BB-446C-4F6A-87D5-D52D0900D5EC}" srcOrd="0" destOrd="0" presId="urn:microsoft.com/office/officeart/2005/8/layout/hChevron3"/>
    <dgm:cxn modelId="{A650B97C-1330-4C48-ADF1-E183F5D276BF}" srcId="{C8264D26-C737-424E-8883-FB8D044BE09E}" destId="{1C3131E7-9331-4C8D-ADDC-B7591A8FE449}" srcOrd="3" destOrd="0" parTransId="{25380C7A-408C-4FA4-824B-F57B1B92728E}" sibTransId="{5AA60941-8173-4F57-B7D1-3F0573384F05}"/>
    <dgm:cxn modelId="{8F047080-4569-4097-949A-903E9FA5369B}" srcId="{C8264D26-C737-424E-8883-FB8D044BE09E}" destId="{D8DB52DC-E88B-4B9B-A2F3-A040C0219333}" srcOrd="0" destOrd="0" parTransId="{3B034E90-F1FC-446B-82A2-5851EBAA8F83}" sibTransId="{B5992E1B-3AD9-467A-9863-3B8B9593CF96}"/>
    <dgm:cxn modelId="{B198398D-6D7C-4115-9EDE-BF410732E3CB}" srcId="{C8264D26-C737-424E-8883-FB8D044BE09E}" destId="{2B352328-4CBC-4FDA-9540-CD3B5964E6C5}" srcOrd="2" destOrd="0" parTransId="{104916C1-28F7-42CA-BF77-C337F11BF458}" sibTransId="{925673DA-E43F-4D9F-AF7E-89F1B1F7AB31}"/>
    <dgm:cxn modelId="{9ADDC2D2-3D41-4F26-B568-D4A4C9F37A7A}" type="presOf" srcId="{0BA8AF4B-AE70-4A84-9D11-A0F6D2528C03}" destId="{B8FE73E4-77C0-4014-922B-71BF29968E93}" srcOrd="0" destOrd="0" presId="urn:microsoft.com/office/officeart/2005/8/layout/hChevron3"/>
    <dgm:cxn modelId="{323906D5-034A-49F8-99B6-B81284891F87}" type="presOf" srcId="{1C3131E7-9331-4C8D-ADDC-B7591A8FE449}" destId="{F9B4F6DB-61C1-4FBB-8709-3EF8748E4E38}" srcOrd="0" destOrd="0" presId="urn:microsoft.com/office/officeart/2005/8/layout/hChevron3"/>
    <dgm:cxn modelId="{541E4AE2-5143-43F4-8A46-6D07BEED2B00}" srcId="{C8264D26-C737-424E-8883-FB8D044BE09E}" destId="{30CED9B3-22D5-4FD8-B7B9-89C5B5865A2E}" srcOrd="4" destOrd="0" parTransId="{D6F490DA-09E4-44BA-ACB5-2226E971181D}" sibTransId="{049F6769-CC7A-478E-A964-894AEE3868BF}"/>
    <dgm:cxn modelId="{A32598FE-DA40-4861-BEFA-D5E287C51270}" srcId="{C8264D26-C737-424E-8883-FB8D044BE09E}" destId="{0BA8AF4B-AE70-4A84-9D11-A0F6D2528C03}" srcOrd="1" destOrd="0" parTransId="{EA52DE2A-5BCF-40D3-9F20-D34A5C048A90}" sibTransId="{2EEC9B54-60C9-4D96-97AA-AFA947C3F282}"/>
    <dgm:cxn modelId="{D5E7FA55-BB6A-46C1-95BC-270F50E695D2}" type="presParOf" srcId="{CF3CFDC7-DB5E-469E-A5D7-EC25EA2A317E}" destId="{F95053BB-446C-4F6A-87D5-D52D0900D5EC}" srcOrd="0" destOrd="0" presId="urn:microsoft.com/office/officeart/2005/8/layout/hChevron3"/>
    <dgm:cxn modelId="{3A29958E-E2B6-4BDC-9FB7-51E3A3777C85}" type="presParOf" srcId="{CF3CFDC7-DB5E-469E-A5D7-EC25EA2A317E}" destId="{54D9B2F6-BB83-4DFA-A6E8-D0BEBE51F31E}" srcOrd="1" destOrd="0" presId="urn:microsoft.com/office/officeart/2005/8/layout/hChevron3"/>
    <dgm:cxn modelId="{9F6AD341-E0CE-4E6B-B3C3-731EEE99E495}" type="presParOf" srcId="{CF3CFDC7-DB5E-469E-A5D7-EC25EA2A317E}" destId="{B8FE73E4-77C0-4014-922B-71BF29968E93}" srcOrd="2" destOrd="0" presId="urn:microsoft.com/office/officeart/2005/8/layout/hChevron3"/>
    <dgm:cxn modelId="{281E720A-04E4-405F-99B3-832A0BAE2010}" type="presParOf" srcId="{CF3CFDC7-DB5E-469E-A5D7-EC25EA2A317E}" destId="{AA0C98C1-96D6-4BFE-A802-A2E55D722434}" srcOrd="3" destOrd="0" presId="urn:microsoft.com/office/officeart/2005/8/layout/hChevron3"/>
    <dgm:cxn modelId="{BB98B2F4-BA57-4FF0-9E97-3E1C3339E2A0}" type="presParOf" srcId="{CF3CFDC7-DB5E-469E-A5D7-EC25EA2A317E}" destId="{C35A1BF3-8B2D-43F8-8E7D-86FF21E72F83}" srcOrd="4" destOrd="0" presId="urn:microsoft.com/office/officeart/2005/8/layout/hChevron3"/>
    <dgm:cxn modelId="{89C336DF-C1DC-4E59-89BA-7CE1D8C4F2E7}" type="presParOf" srcId="{CF3CFDC7-DB5E-469E-A5D7-EC25EA2A317E}" destId="{2B71F1BE-5C1D-484D-8F61-C6A4EE194A55}" srcOrd="5" destOrd="0" presId="urn:microsoft.com/office/officeart/2005/8/layout/hChevron3"/>
    <dgm:cxn modelId="{1426748D-0B66-47D4-BA5B-2F149B7CCEB6}" type="presParOf" srcId="{CF3CFDC7-DB5E-469E-A5D7-EC25EA2A317E}" destId="{F9B4F6DB-61C1-4FBB-8709-3EF8748E4E38}" srcOrd="6" destOrd="0" presId="urn:microsoft.com/office/officeart/2005/8/layout/hChevron3"/>
    <dgm:cxn modelId="{EA657356-CD66-42D4-B7C5-872C32F1BC9F}" type="presParOf" srcId="{CF3CFDC7-DB5E-469E-A5D7-EC25EA2A317E}" destId="{BA840AE9-AC36-4E2D-A553-6747B09254D6}" srcOrd="7" destOrd="0" presId="urn:microsoft.com/office/officeart/2005/8/layout/hChevron3"/>
    <dgm:cxn modelId="{71A0E8F8-E36B-4A33-89C4-351926E5ECC6}" type="presParOf" srcId="{CF3CFDC7-DB5E-469E-A5D7-EC25EA2A317E}" destId="{FBF483B7-CF01-475C-97E8-7775969EC6E4}" srcOrd="8" destOrd="0" presId="urn:microsoft.com/office/officeart/2005/8/layout/hChevron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8264D26-C737-424E-8883-FB8D044BE09E}" type="doc">
      <dgm:prSet loTypeId="urn:microsoft.com/office/officeart/2005/8/layout/hChevron3" loCatId="process" qsTypeId="urn:microsoft.com/office/officeart/2005/8/quickstyle/simple1" qsCatId="simple" csTypeId="urn:microsoft.com/office/officeart/2005/8/colors/accent1_2" csCatId="accent1" phldr="1"/>
      <dgm:spPr/>
    </dgm:pt>
    <dgm:pt modelId="{1C3131E7-9331-4C8D-ADDC-B7591A8FE449}">
      <dgm:prSet phldrT="[Texte]"/>
      <dgm:spPr>
        <a:solidFill>
          <a:schemeClr val="tx1"/>
        </a:solidFill>
        <a:ln>
          <a:solidFill>
            <a:schemeClr val="tx1"/>
          </a:solidFill>
        </a:ln>
      </dgm:spPr>
      <dgm:t>
        <a:bodyPr/>
        <a:lstStyle/>
        <a:p>
          <a:r>
            <a:rPr lang="fr-FR" b="1" dirty="0">
              <a:solidFill>
                <a:srgbClr val="8EB1C3"/>
              </a:solidFill>
            </a:rPr>
            <a:t>Réseaux d’alliance</a:t>
          </a:r>
        </a:p>
      </dgm:t>
    </dgm:pt>
    <dgm:pt modelId="{25380C7A-408C-4FA4-824B-F57B1B92728E}" type="parTrans" cxnId="{A650B97C-1330-4C48-ADF1-E183F5D276BF}">
      <dgm:prSet/>
      <dgm:spPr/>
      <dgm:t>
        <a:bodyPr/>
        <a:lstStyle/>
        <a:p>
          <a:endParaRPr lang="fr-FR">
            <a:solidFill>
              <a:schemeClr val="tx1"/>
            </a:solidFill>
          </a:endParaRPr>
        </a:p>
      </dgm:t>
    </dgm:pt>
    <dgm:pt modelId="{5AA60941-8173-4F57-B7D1-3F0573384F05}" type="sibTrans" cxnId="{A650B97C-1330-4C48-ADF1-E183F5D276BF}">
      <dgm:prSet/>
      <dgm:spPr/>
      <dgm:t>
        <a:bodyPr/>
        <a:lstStyle/>
        <a:p>
          <a:endParaRPr lang="fr-FR">
            <a:solidFill>
              <a:schemeClr val="tx1"/>
            </a:solidFill>
          </a:endParaRPr>
        </a:p>
      </dgm:t>
    </dgm:pt>
    <dgm:pt modelId="{30CED9B3-22D5-4FD8-B7B9-89C5B5865A2E}">
      <dgm:prSet phldrT="[Texte]"/>
      <dgm:spPr>
        <a:solidFill>
          <a:srgbClr val="EFEDE3"/>
        </a:solidFill>
        <a:ln>
          <a:solidFill>
            <a:schemeClr val="tx1"/>
          </a:solidFill>
        </a:ln>
      </dgm:spPr>
      <dgm:t>
        <a:bodyPr/>
        <a:lstStyle/>
        <a:p>
          <a:r>
            <a:rPr lang="fr-FR" dirty="0">
              <a:solidFill>
                <a:schemeClr val="tx1"/>
              </a:solidFill>
              <a:hlinkClick xmlns:r="http://schemas.openxmlformats.org/officeDocument/2006/relationships" r:id="" action="ppaction://noaction"/>
            </a:rPr>
            <a:t>Conclusion</a:t>
          </a:r>
          <a:endParaRPr lang="fr-FR" dirty="0">
            <a:solidFill>
              <a:schemeClr val="tx1"/>
            </a:solidFill>
          </a:endParaRPr>
        </a:p>
      </dgm:t>
    </dgm:pt>
    <dgm:pt modelId="{D6F490DA-09E4-44BA-ACB5-2226E971181D}" type="parTrans" cxnId="{541E4AE2-5143-43F4-8A46-6D07BEED2B00}">
      <dgm:prSet/>
      <dgm:spPr/>
      <dgm:t>
        <a:bodyPr/>
        <a:lstStyle/>
        <a:p>
          <a:endParaRPr lang="fr-FR">
            <a:solidFill>
              <a:schemeClr val="tx1"/>
            </a:solidFill>
          </a:endParaRPr>
        </a:p>
      </dgm:t>
    </dgm:pt>
    <dgm:pt modelId="{049F6769-CC7A-478E-A964-894AEE3868BF}" type="sibTrans" cxnId="{541E4AE2-5143-43F4-8A46-6D07BEED2B00}">
      <dgm:prSet/>
      <dgm:spPr/>
      <dgm:t>
        <a:bodyPr/>
        <a:lstStyle/>
        <a:p>
          <a:endParaRPr lang="fr-FR">
            <a:solidFill>
              <a:schemeClr val="tx1"/>
            </a:solidFill>
          </a:endParaRPr>
        </a:p>
      </dgm:t>
    </dgm:pt>
    <dgm:pt modelId="{D8DB52DC-E88B-4B9B-A2F3-A040C0219333}">
      <dgm:prSet phldrT="[Texte]">
        <dgm:style>
          <a:lnRef idx="2">
            <a:schemeClr val="dk1">
              <a:shade val="50000"/>
            </a:schemeClr>
          </a:lnRef>
          <a:fillRef idx="1">
            <a:schemeClr val="dk1"/>
          </a:fillRef>
          <a:effectRef idx="0">
            <a:schemeClr val="dk1"/>
          </a:effectRef>
          <a:fontRef idx="minor">
            <a:schemeClr val="lt1"/>
          </a:fontRef>
        </dgm:style>
      </dgm:prSet>
      <dgm:spPr>
        <a:noFill/>
        <a:ln/>
      </dgm:spPr>
      <dgm:t>
        <a:bodyPr/>
        <a:lstStyle/>
        <a:p>
          <a:r>
            <a:rPr lang="fr-FR" dirty="0">
              <a:solidFill>
                <a:schemeClr val="bg1"/>
              </a:solidFill>
              <a:hlinkClick xmlns:r="http://schemas.openxmlformats.org/officeDocument/2006/relationships" r:id="rId1" action="ppaction://hlinksldjump"/>
            </a:rPr>
            <a:t>Introduction</a:t>
          </a:r>
          <a:endParaRPr lang="fr-FR" dirty="0">
            <a:solidFill>
              <a:schemeClr val="bg1"/>
            </a:solidFill>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B5992E1B-3AD9-467A-9863-3B8B9593CF96}" type="sibTrans" cxnId="{8F047080-4569-4097-949A-903E9FA5369B}">
      <dgm:prSet/>
      <dgm:spPr/>
      <dgm:t>
        <a:bodyPr/>
        <a:lstStyle/>
        <a:p>
          <a:endParaRPr lang="fr-FR">
            <a:solidFill>
              <a:schemeClr val="tx1"/>
            </a:solidFill>
          </a:endParaRPr>
        </a:p>
      </dgm:t>
    </dgm:pt>
    <dgm:pt modelId="{3B034E90-F1FC-446B-82A2-5851EBAA8F83}" type="parTrans" cxnId="{8F047080-4569-4097-949A-903E9FA5369B}">
      <dgm:prSet/>
      <dgm:spPr/>
      <dgm:t>
        <a:bodyPr/>
        <a:lstStyle/>
        <a:p>
          <a:endParaRPr lang="fr-FR">
            <a:solidFill>
              <a:schemeClr val="tx1"/>
            </a:solidFill>
          </a:endParaRPr>
        </a:p>
      </dgm:t>
    </dgm:pt>
    <dgm:pt modelId="{94777D3C-155B-48CB-AF11-7BFE2B34EEEF}">
      <dgm:prSet phldrT="[Texte]"/>
      <dgm:spPr>
        <a:solidFill>
          <a:srgbClr val="EFEDE3"/>
        </a:solidFill>
        <a:ln>
          <a:solidFill>
            <a:schemeClr val="tx1"/>
          </a:solidFill>
        </a:ln>
      </dgm:spPr>
      <dgm:t>
        <a:bodyPr/>
        <a:lstStyle/>
        <a:p>
          <a:r>
            <a:rPr lang="fr-FR" b="1" dirty="0">
              <a:solidFill>
                <a:srgbClr val="8EB1C3"/>
              </a:solidFill>
            </a:rPr>
            <a:t>Circuits matrimoniaux</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5F8C9165-CB80-401B-8EEC-FECA68E6E263}" type="parTrans" cxnId="{D1B460B4-6834-4135-A18E-B39C067C2DBE}">
      <dgm:prSet/>
      <dgm:spPr/>
      <dgm:t>
        <a:bodyPr/>
        <a:lstStyle/>
        <a:p>
          <a:endParaRPr lang="fr-FR"/>
        </a:p>
      </dgm:t>
    </dgm:pt>
    <dgm:pt modelId="{501FD9C7-675E-4F3A-94E9-9C65E7F8262A}" type="sibTrans" cxnId="{D1B460B4-6834-4135-A18E-B39C067C2DBE}">
      <dgm:prSet/>
      <dgm:spPr/>
      <dgm:t>
        <a:bodyPr/>
        <a:lstStyle/>
        <a:p>
          <a:endParaRPr lang="fr-FR"/>
        </a:p>
      </dgm:t>
    </dgm:pt>
    <dgm:pt modelId="{CE6C70D1-FA37-4600-BCB7-C512E035AEE2}">
      <dgm:prSet phldrT="[Texte]"/>
      <dgm:spPr>
        <a:noFill/>
        <a:ln>
          <a:solidFill>
            <a:schemeClr val="tx1"/>
          </a:solidFill>
        </a:ln>
      </dgm:spPr>
      <dgm:t>
        <a:bodyPr/>
        <a:lstStyle/>
        <a:p>
          <a:r>
            <a:rPr lang="fr-FR" b="1" dirty="0">
              <a:solidFill>
                <a:srgbClr val="8EB1C3"/>
              </a:solidFill>
            </a:rPr>
            <a:t>Interdits de consanguinité</a:t>
          </a: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9870426E-05A7-4A76-A9DC-03E54401BBD0}" type="parTrans" cxnId="{5A2877B9-86C4-41E9-BAF0-DE6544A98782}">
      <dgm:prSet/>
      <dgm:spPr/>
      <dgm:t>
        <a:bodyPr/>
        <a:lstStyle/>
        <a:p>
          <a:endParaRPr lang="fr-FR"/>
        </a:p>
      </dgm:t>
    </dgm:pt>
    <dgm:pt modelId="{1C5D124F-8EC4-403A-A95E-CF3E583229C8}" type="sibTrans" cxnId="{5A2877B9-86C4-41E9-BAF0-DE6544A98782}">
      <dgm:prSet/>
      <dgm:spPr/>
      <dgm:t>
        <a:bodyPr/>
        <a:lstStyle/>
        <a:p>
          <a:endParaRPr lang="fr-FR"/>
        </a:p>
      </dgm:t>
    </dgm:pt>
    <dgm:pt modelId="{CF3CFDC7-DB5E-469E-A5D7-EC25EA2A317E}" type="pres">
      <dgm:prSet presAssocID="{C8264D26-C737-424E-8883-FB8D044BE09E}" presName="Name0" presStyleCnt="0">
        <dgm:presLayoutVars>
          <dgm:dir/>
          <dgm:resizeHandles val="exact"/>
        </dgm:presLayoutVars>
      </dgm:prSet>
      <dgm:spPr/>
    </dgm:pt>
    <dgm:pt modelId="{2DC5691F-B49D-49E9-A89F-3E8A06F2C876}" type="pres">
      <dgm:prSet presAssocID="{D8DB52DC-E88B-4B9B-A2F3-A040C0219333}" presName="parTxOnly" presStyleLbl="node1" presStyleIdx="0" presStyleCnt="5">
        <dgm:presLayoutVars>
          <dgm:bulletEnabled val="1"/>
        </dgm:presLayoutVars>
      </dgm:prSet>
      <dgm:spPr/>
    </dgm:pt>
    <dgm:pt modelId="{50EDFBD2-25BC-4C0C-A417-FA8AE91A640E}" type="pres">
      <dgm:prSet presAssocID="{B5992E1B-3AD9-467A-9863-3B8B9593CF96}" presName="parSpace" presStyleCnt="0"/>
      <dgm:spPr/>
    </dgm:pt>
    <dgm:pt modelId="{52B37B26-340A-4334-95A4-16F6EB706E22}" type="pres">
      <dgm:prSet presAssocID="{CE6C70D1-FA37-4600-BCB7-C512E035AEE2}" presName="parTxOnly" presStyleLbl="node1" presStyleIdx="1" presStyleCnt="5">
        <dgm:presLayoutVars>
          <dgm:bulletEnabled val="1"/>
        </dgm:presLayoutVars>
      </dgm:prSet>
      <dgm:spPr/>
    </dgm:pt>
    <dgm:pt modelId="{00A32EF4-18B0-4FF6-A7B1-74A4F6D6D192}" type="pres">
      <dgm:prSet presAssocID="{1C5D124F-8EC4-403A-A95E-CF3E583229C8}" presName="parSpace" presStyleCnt="0"/>
      <dgm:spPr/>
    </dgm:pt>
    <dgm:pt modelId="{88E2B099-1D7D-4BD4-B300-E48B508C771E}" type="pres">
      <dgm:prSet presAssocID="{94777D3C-155B-48CB-AF11-7BFE2B34EEEF}" presName="parTxOnly" presStyleLbl="node1" presStyleIdx="2" presStyleCnt="5">
        <dgm:presLayoutVars>
          <dgm:bulletEnabled val="1"/>
        </dgm:presLayoutVars>
      </dgm:prSet>
      <dgm:spPr/>
    </dgm:pt>
    <dgm:pt modelId="{0D261E44-FE4C-4C43-A213-2D3CD0D8FBF0}" type="pres">
      <dgm:prSet presAssocID="{501FD9C7-675E-4F3A-94E9-9C65E7F8262A}" presName="parSpace" presStyleCnt="0"/>
      <dgm:spPr/>
    </dgm:pt>
    <dgm:pt modelId="{0F9DEC43-98D7-4079-8FE8-5B8E1B7CD4A4}" type="pres">
      <dgm:prSet presAssocID="{1C3131E7-9331-4C8D-ADDC-B7591A8FE449}" presName="parTxOnly" presStyleLbl="node1" presStyleIdx="3" presStyleCnt="5">
        <dgm:presLayoutVars>
          <dgm:bulletEnabled val="1"/>
        </dgm:presLayoutVars>
      </dgm:prSet>
      <dgm:spPr/>
    </dgm:pt>
    <dgm:pt modelId="{1BF9B487-8DBC-447A-8553-A44DC1D8FB40}" type="pres">
      <dgm:prSet presAssocID="{5AA60941-8173-4F57-B7D1-3F0573384F05}" presName="parSpace" presStyleCnt="0"/>
      <dgm:spPr/>
    </dgm:pt>
    <dgm:pt modelId="{91A98861-CE9F-4D78-A15C-33A2A96CB398}" type="pres">
      <dgm:prSet presAssocID="{30CED9B3-22D5-4FD8-B7B9-89C5B5865A2E}" presName="parTxOnly" presStyleLbl="node1" presStyleIdx="4" presStyleCnt="5">
        <dgm:presLayoutVars>
          <dgm:bulletEnabled val="1"/>
        </dgm:presLayoutVars>
      </dgm:prSet>
      <dgm:spPr/>
    </dgm:pt>
  </dgm:ptLst>
  <dgm:cxnLst>
    <dgm:cxn modelId="{32FF391D-7481-4E9E-B387-12ACF90C3A52}" type="presOf" srcId="{D8DB52DC-E88B-4B9B-A2F3-A040C0219333}" destId="{2DC5691F-B49D-49E9-A89F-3E8A06F2C876}" srcOrd="0" destOrd="0" presId="urn:microsoft.com/office/officeart/2005/8/layout/hChevron3"/>
    <dgm:cxn modelId="{873A7F2D-13D6-45E7-B764-E102FA2C42B2}" type="presOf" srcId="{C8264D26-C737-424E-8883-FB8D044BE09E}" destId="{CF3CFDC7-DB5E-469E-A5D7-EC25EA2A317E}" srcOrd="0" destOrd="0" presId="urn:microsoft.com/office/officeart/2005/8/layout/hChevron3"/>
    <dgm:cxn modelId="{A650B97C-1330-4C48-ADF1-E183F5D276BF}" srcId="{C8264D26-C737-424E-8883-FB8D044BE09E}" destId="{1C3131E7-9331-4C8D-ADDC-B7591A8FE449}" srcOrd="3" destOrd="0" parTransId="{25380C7A-408C-4FA4-824B-F57B1B92728E}" sibTransId="{5AA60941-8173-4F57-B7D1-3F0573384F05}"/>
    <dgm:cxn modelId="{8F047080-4569-4097-949A-903E9FA5369B}" srcId="{C8264D26-C737-424E-8883-FB8D044BE09E}" destId="{D8DB52DC-E88B-4B9B-A2F3-A040C0219333}" srcOrd="0" destOrd="0" parTransId="{3B034E90-F1FC-446B-82A2-5851EBAA8F83}" sibTransId="{B5992E1B-3AD9-467A-9863-3B8B9593CF96}"/>
    <dgm:cxn modelId="{35C4F188-0522-4BC8-AFB8-681654D4D055}" type="presOf" srcId="{94777D3C-155B-48CB-AF11-7BFE2B34EEEF}" destId="{88E2B099-1D7D-4BD4-B300-E48B508C771E}" srcOrd="0" destOrd="0" presId="urn:microsoft.com/office/officeart/2005/8/layout/hChevron3"/>
    <dgm:cxn modelId="{3CC5FC8A-679F-4CA6-A9AE-A4F87B5E3027}" type="presOf" srcId="{1C3131E7-9331-4C8D-ADDC-B7591A8FE449}" destId="{0F9DEC43-98D7-4079-8FE8-5B8E1B7CD4A4}" srcOrd="0" destOrd="0" presId="urn:microsoft.com/office/officeart/2005/8/layout/hChevron3"/>
    <dgm:cxn modelId="{A8E36E9F-B847-4391-8089-C9FB0E848039}" type="presOf" srcId="{30CED9B3-22D5-4FD8-B7B9-89C5B5865A2E}" destId="{91A98861-CE9F-4D78-A15C-33A2A96CB398}" srcOrd="0" destOrd="0" presId="urn:microsoft.com/office/officeart/2005/8/layout/hChevron3"/>
    <dgm:cxn modelId="{D1B460B4-6834-4135-A18E-B39C067C2DBE}" srcId="{C8264D26-C737-424E-8883-FB8D044BE09E}" destId="{94777D3C-155B-48CB-AF11-7BFE2B34EEEF}" srcOrd="2" destOrd="0" parTransId="{5F8C9165-CB80-401B-8EEC-FECA68E6E263}" sibTransId="{501FD9C7-675E-4F3A-94E9-9C65E7F8262A}"/>
    <dgm:cxn modelId="{5A2877B9-86C4-41E9-BAF0-DE6544A98782}" srcId="{C8264D26-C737-424E-8883-FB8D044BE09E}" destId="{CE6C70D1-FA37-4600-BCB7-C512E035AEE2}" srcOrd="1" destOrd="0" parTransId="{9870426E-05A7-4A76-A9DC-03E54401BBD0}" sibTransId="{1C5D124F-8EC4-403A-A95E-CF3E583229C8}"/>
    <dgm:cxn modelId="{4FE508CF-5071-43E0-9C19-3191833A2516}" type="presOf" srcId="{CE6C70D1-FA37-4600-BCB7-C512E035AEE2}" destId="{52B37B26-340A-4334-95A4-16F6EB706E22}" srcOrd="0" destOrd="0" presId="urn:microsoft.com/office/officeart/2005/8/layout/hChevron3"/>
    <dgm:cxn modelId="{541E4AE2-5143-43F4-8A46-6D07BEED2B00}" srcId="{C8264D26-C737-424E-8883-FB8D044BE09E}" destId="{30CED9B3-22D5-4FD8-B7B9-89C5B5865A2E}" srcOrd="4" destOrd="0" parTransId="{D6F490DA-09E4-44BA-ACB5-2226E971181D}" sibTransId="{049F6769-CC7A-478E-A964-894AEE3868BF}"/>
    <dgm:cxn modelId="{2614120E-1CFF-4FE7-823D-1BE37E4ECF04}" type="presParOf" srcId="{CF3CFDC7-DB5E-469E-A5D7-EC25EA2A317E}" destId="{2DC5691F-B49D-49E9-A89F-3E8A06F2C876}" srcOrd="0" destOrd="0" presId="urn:microsoft.com/office/officeart/2005/8/layout/hChevron3"/>
    <dgm:cxn modelId="{DFEE90E2-E138-41B2-9B37-815E95F4F746}" type="presParOf" srcId="{CF3CFDC7-DB5E-469E-A5D7-EC25EA2A317E}" destId="{50EDFBD2-25BC-4C0C-A417-FA8AE91A640E}" srcOrd="1" destOrd="0" presId="urn:microsoft.com/office/officeart/2005/8/layout/hChevron3"/>
    <dgm:cxn modelId="{60F44342-D52E-4A66-A8D4-8EE4D9DF3FDA}" type="presParOf" srcId="{CF3CFDC7-DB5E-469E-A5D7-EC25EA2A317E}" destId="{52B37B26-340A-4334-95A4-16F6EB706E22}" srcOrd="2" destOrd="0" presId="urn:microsoft.com/office/officeart/2005/8/layout/hChevron3"/>
    <dgm:cxn modelId="{6FB31108-5928-46C9-9408-47CF6BD09511}" type="presParOf" srcId="{CF3CFDC7-DB5E-469E-A5D7-EC25EA2A317E}" destId="{00A32EF4-18B0-4FF6-A7B1-74A4F6D6D192}" srcOrd="3" destOrd="0" presId="urn:microsoft.com/office/officeart/2005/8/layout/hChevron3"/>
    <dgm:cxn modelId="{1B0A27DB-925E-4D2F-BA9E-6141B8BC77A7}" type="presParOf" srcId="{CF3CFDC7-DB5E-469E-A5D7-EC25EA2A317E}" destId="{88E2B099-1D7D-4BD4-B300-E48B508C771E}" srcOrd="4" destOrd="0" presId="urn:microsoft.com/office/officeart/2005/8/layout/hChevron3"/>
    <dgm:cxn modelId="{6BA13F35-CC7F-40D9-89F6-422278B08D15}" type="presParOf" srcId="{CF3CFDC7-DB5E-469E-A5D7-EC25EA2A317E}" destId="{0D261E44-FE4C-4C43-A213-2D3CD0D8FBF0}" srcOrd="5" destOrd="0" presId="urn:microsoft.com/office/officeart/2005/8/layout/hChevron3"/>
    <dgm:cxn modelId="{FD93A0A2-51C0-4B69-BF24-EDE134739A48}" type="presParOf" srcId="{CF3CFDC7-DB5E-469E-A5D7-EC25EA2A317E}" destId="{0F9DEC43-98D7-4079-8FE8-5B8E1B7CD4A4}" srcOrd="6" destOrd="0" presId="urn:microsoft.com/office/officeart/2005/8/layout/hChevron3"/>
    <dgm:cxn modelId="{B06B1E34-7EFC-481A-9F4E-7DF405C9EB05}" type="presParOf" srcId="{CF3CFDC7-DB5E-469E-A5D7-EC25EA2A317E}" destId="{1BF9B487-8DBC-447A-8553-A44DC1D8FB40}" srcOrd="7" destOrd="0" presId="urn:microsoft.com/office/officeart/2005/8/layout/hChevron3"/>
    <dgm:cxn modelId="{C6705CF3-B389-4D28-850A-4D47F750DFB7}" type="presParOf" srcId="{CF3CFDC7-DB5E-469E-A5D7-EC25EA2A317E}" destId="{91A98861-CE9F-4D78-A15C-33A2A96CB398}" srcOrd="8" destOrd="0" presId="urn:microsoft.com/office/officeart/2005/8/layout/hChevron3"/>
  </dgm:cxnLst>
  <dgm:bg>
    <a:solidFill>
      <a:srgbClr val="EFEDE3"/>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8264D26-C737-424E-8883-FB8D044BE09E}" type="doc">
      <dgm:prSet loTypeId="urn:microsoft.com/office/officeart/2005/8/layout/hChevron3" loCatId="process" qsTypeId="urn:microsoft.com/office/officeart/2005/8/quickstyle/simple1" qsCatId="simple" csTypeId="urn:microsoft.com/office/officeart/2005/8/colors/accent1_2" csCatId="accent1" phldr="1"/>
      <dgm:spPr/>
    </dgm:pt>
    <dgm:pt modelId="{D8DB52DC-E88B-4B9B-A2F3-A040C0219333}">
      <dgm:prSet phldrT="[Texte]" custT="1">
        <dgm:style>
          <a:lnRef idx="2">
            <a:schemeClr val="dk1">
              <a:shade val="50000"/>
            </a:schemeClr>
          </a:lnRef>
          <a:fillRef idx="1">
            <a:schemeClr val="dk1"/>
          </a:fillRef>
          <a:effectRef idx="0">
            <a:schemeClr val="dk1"/>
          </a:effectRef>
          <a:fontRef idx="minor">
            <a:schemeClr val="lt1"/>
          </a:fontRef>
        </dgm:style>
      </dgm:prSet>
      <dgm:spPr>
        <a:noFill/>
        <a:ln>
          <a:noFill/>
        </a:ln>
      </dgm:spPr>
      <dgm:t>
        <a:bodyPr spcFirstLastPara="0" vert="horz" wrap="square" lIns="149352" tIns="74676" rIns="37338" bIns="74676" numCol="1" spcCol="1270" anchor="ctr" anchorCtr="0"/>
        <a:lstStyle/>
        <a:p>
          <a:pPr marL="0" lvl="0" indent="0" algn="ctr" defTabSz="1244600">
            <a:lnSpc>
              <a:spcPct val="90000"/>
            </a:lnSpc>
            <a:spcBef>
              <a:spcPct val="0"/>
            </a:spcBef>
            <a:spcAft>
              <a:spcPct val="35000"/>
            </a:spcAft>
            <a:buNone/>
          </a:pPr>
          <a:r>
            <a:rPr lang="fr-FR" sz="2800" kern="1200" dirty="0">
              <a:solidFill>
                <a:srgbClr val="8EB1C3"/>
              </a:solidFill>
              <a:latin typeface="Franklin Gothic Book" panose="020B0503020102020204"/>
              <a:ea typeface="+mn-ea"/>
              <a:cs typeface="+mn-cs"/>
            </a:rPr>
            <a:t>Introduction</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B034E90-F1FC-446B-82A2-5851EBAA8F83}" type="parTrans" cxnId="{8F047080-4569-4097-949A-903E9FA5369B}">
      <dgm:prSet/>
      <dgm:spPr/>
      <dgm:t>
        <a:bodyPr/>
        <a:lstStyle/>
        <a:p>
          <a:endParaRPr lang="fr-FR">
            <a:solidFill>
              <a:schemeClr val="tx1"/>
            </a:solidFill>
          </a:endParaRPr>
        </a:p>
      </dgm:t>
    </dgm:pt>
    <dgm:pt modelId="{B5992E1B-3AD9-467A-9863-3B8B9593CF96}" type="sibTrans" cxnId="{8F047080-4569-4097-949A-903E9FA5369B}">
      <dgm:prSet/>
      <dgm:spPr/>
      <dgm:t>
        <a:bodyPr/>
        <a:lstStyle/>
        <a:p>
          <a:endParaRPr lang="fr-FR">
            <a:solidFill>
              <a:schemeClr val="tx1"/>
            </a:solidFill>
          </a:endParaRPr>
        </a:p>
      </dgm:t>
    </dgm:pt>
    <dgm:pt modelId="{0BA8AF4B-AE70-4A84-9D11-A0F6D2528C03}">
      <dgm:prSet phldrT="[Texte]"/>
      <dgm:spPr>
        <a:noFill/>
        <a:ln>
          <a:solidFill>
            <a:schemeClr val="dk1">
              <a:shade val="50000"/>
            </a:schemeClr>
          </a:solidFill>
        </a:ln>
      </dgm:spPr>
      <dgm:t>
        <a:bodyPr/>
        <a:lstStyle/>
        <a:p>
          <a:r>
            <a:rPr lang="fr-FR" b="1" dirty="0">
              <a:solidFill>
                <a:srgbClr val="8EB1C3"/>
              </a:solidFill>
            </a:rPr>
            <a:t>Interdits de consanguinité</a:t>
          </a:r>
        </a:p>
      </dgm:t>
    </dgm:pt>
    <dgm:pt modelId="{EA52DE2A-5BCF-40D3-9F20-D34A5C048A90}" type="parTrans" cxnId="{A32598FE-DA40-4861-BEFA-D5E287C51270}">
      <dgm:prSet/>
      <dgm:spPr/>
      <dgm:t>
        <a:bodyPr/>
        <a:lstStyle/>
        <a:p>
          <a:endParaRPr lang="fr-FR">
            <a:solidFill>
              <a:schemeClr val="tx1"/>
            </a:solidFill>
          </a:endParaRPr>
        </a:p>
      </dgm:t>
    </dgm:pt>
    <dgm:pt modelId="{2EEC9B54-60C9-4D96-97AA-AFA947C3F282}" type="sibTrans" cxnId="{A32598FE-DA40-4861-BEFA-D5E287C51270}">
      <dgm:prSet/>
      <dgm:spPr/>
      <dgm:t>
        <a:bodyPr/>
        <a:lstStyle/>
        <a:p>
          <a:endParaRPr lang="fr-FR">
            <a:solidFill>
              <a:schemeClr val="tx1"/>
            </a:solidFill>
          </a:endParaRPr>
        </a:p>
      </dgm:t>
    </dgm:pt>
    <dgm:pt modelId="{2B352328-4CBC-4FDA-9540-CD3B5964E6C5}">
      <dgm:prSet phldrT="[Texte]"/>
      <dgm:spPr>
        <a:noFill/>
        <a:ln>
          <a:noFill/>
        </a:ln>
      </dgm:spPr>
      <dgm:t>
        <a:bodyPr/>
        <a:lstStyle/>
        <a:p>
          <a:r>
            <a:rPr lang="fr-FR" b="1" dirty="0">
              <a:solidFill>
                <a:srgbClr val="8EB1C3"/>
              </a:solidFill>
            </a:rPr>
            <a:t>Circuits matrimoniaux</a:t>
          </a:r>
        </a:p>
      </dgm:t>
    </dgm:pt>
    <dgm:pt modelId="{104916C1-28F7-42CA-BF77-C337F11BF458}" type="parTrans" cxnId="{B198398D-6D7C-4115-9EDE-BF410732E3CB}">
      <dgm:prSet/>
      <dgm:spPr/>
      <dgm:t>
        <a:bodyPr/>
        <a:lstStyle/>
        <a:p>
          <a:endParaRPr lang="fr-FR">
            <a:solidFill>
              <a:schemeClr val="tx1"/>
            </a:solidFill>
          </a:endParaRPr>
        </a:p>
      </dgm:t>
    </dgm:pt>
    <dgm:pt modelId="{925673DA-E43F-4D9F-AF7E-89F1B1F7AB31}" type="sibTrans" cxnId="{B198398D-6D7C-4115-9EDE-BF410732E3CB}">
      <dgm:prSet/>
      <dgm:spPr/>
      <dgm:t>
        <a:bodyPr/>
        <a:lstStyle/>
        <a:p>
          <a:endParaRPr lang="fr-FR">
            <a:solidFill>
              <a:schemeClr val="tx1"/>
            </a:solidFill>
          </a:endParaRPr>
        </a:p>
      </dgm:t>
    </dgm:pt>
    <dgm:pt modelId="{1C3131E7-9331-4C8D-ADDC-B7591A8FE449}">
      <dgm:prSet phldrT="[Texte]"/>
      <dgm:spPr>
        <a:noFill/>
        <a:ln>
          <a:solidFill>
            <a:schemeClr val="tx1"/>
          </a:solidFill>
        </a:ln>
      </dgm:spPr>
      <dgm:t>
        <a:bodyPr/>
        <a:lstStyle/>
        <a:p>
          <a:r>
            <a:rPr lang="fr-FR" b="1" dirty="0">
              <a:solidFill>
                <a:srgbClr val="8EB1C3"/>
              </a:solidFill>
            </a:rPr>
            <a:t>Réseaux d’alliance</a:t>
          </a:r>
        </a:p>
      </dgm:t>
    </dgm:pt>
    <dgm:pt modelId="{25380C7A-408C-4FA4-824B-F57B1B92728E}" type="parTrans" cxnId="{A650B97C-1330-4C48-ADF1-E183F5D276BF}">
      <dgm:prSet/>
      <dgm:spPr/>
      <dgm:t>
        <a:bodyPr/>
        <a:lstStyle/>
        <a:p>
          <a:endParaRPr lang="fr-FR">
            <a:solidFill>
              <a:schemeClr val="tx1"/>
            </a:solidFill>
          </a:endParaRPr>
        </a:p>
      </dgm:t>
    </dgm:pt>
    <dgm:pt modelId="{5AA60941-8173-4F57-B7D1-3F0573384F05}" type="sibTrans" cxnId="{A650B97C-1330-4C48-ADF1-E183F5D276BF}">
      <dgm:prSet/>
      <dgm:spPr/>
      <dgm:t>
        <a:bodyPr/>
        <a:lstStyle/>
        <a:p>
          <a:endParaRPr lang="fr-FR">
            <a:solidFill>
              <a:schemeClr val="tx1"/>
            </a:solidFill>
          </a:endParaRPr>
        </a:p>
      </dgm:t>
    </dgm:pt>
    <dgm:pt modelId="{30CED9B3-22D5-4FD8-B7B9-89C5B5865A2E}">
      <dgm:prSet phldrT="[Texte]"/>
      <dgm:spPr>
        <a:solidFill>
          <a:schemeClr val="tx1"/>
        </a:solidFill>
        <a:ln>
          <a:solidFill>
            <a:schemeClr val="tx1"/>
          </a:solidFill>
        </a:ln>
      </dgm:spPr>
      <dgm:t>
        <a:bodyPr/>
        <a:lstStyle/>
        <a:p>
          <a:r>
            <a:rPr lang="fr-FR" b="1" dirty="0">
              <a:solidFill>
                <a:schemeClr val="tx1"/>
              </a:solidFill>
              <a:hlinkClick xmlns:r="http://schemas.openxmlformats.org/officeDocument/2006/relationships" r:id="" action="ppaction://noaction"/>
            </a:rPr>
            <a:t>Conclusion</a:t>
          </a:r>
          <a:endParaRPr lang="fr-FR" b="1" dirty="0">
            <a:solidFill>
              <a:schemeClr val="tx1"/>
            </a:solidFill>
          </a:endParaRPr>
        </a:p>
      </dgm:t>
    </dgm:pt>
    <dgm:pt modelId="{D6F490DA-09E4-44BA-ACB5-2226E971181D}" type="parTrans" cxnId="{541E4AE2-5143-43F4-8A46-6D07BEED2B00}">
      <dgm:prSet/>
      <dgm:spPr/>
      <dgm:t>
        <a:bodyPr/>
        <a:lstStyle/>
        <a:p>
          <a:endParaRPr lang="fr-FR">
            <a:solidFill>
              <a:schemeClr val="tx1"/>
            </a:solidFill>
          </a:endParaRPr>
        </a:p>
      </dgm:t>
    </dgm:pt>
    <dgm:pt modelId="{049F6769-CC7A-478E-A964-894AEE3868BF}" type="sibTrans" cxnId="{541E4AE2-5143-43F4-8A46-6D07BEED2B00}">
      <dgm:prSet/>
      <dgm:spPr/>
      <dgm:t>
        <a:bodyPr/>
        <a:lstStyle/>
        <a:p>
          <a:endParaRPr lang="fr-FR">
            <a:solidFill>
              <a:schemeClr val="tx1"/>
            </a:solidFill>
          </a:endParaRPr>
        </a:p>
      </dgm:t>
    </dgm:pt>
    <dgm:pt modelId="{CF3CFDC7-DB5E-469E-A5D7-EC25EA2A317E}" type="pres">
      <dgm:prSet presAssocID="{C8264D26-C737-424E-8883-FB8D044BE09E}" presName="Name0" presStyleCnt="0">
        <dgm:presLayoutVars>
          <dgm:dir/>
          <dgm:resizeHandles val="exact"/>
        </dgm:presLayoutVars>
      </dgm:prSet>
      <dgm:spPr/>
    </dgm:pt>
    <dgm:pt modelId="{F95053BB-446C-4F6A-87D5-D52D0900D5EC}" type="pres">
      <dgm:prSet presAssocID="{D8DB52DC-E88B-4B9B-A2F3-A040C0219333}" presName="parTxOnly" presStyleLbl="node1" presStyleIdx="0" presStyleCnt="5">
        <dgm:presLayoutVars>
          <dgm:bulletEnabled val="1"/>
        </dgm:presLayoutVars>
      </dgm:prSet>
      <dgm:spPr>
        <a:xfrm>
          <a:off x="1488" y="0"/>
          <a:ext cx="2437804" cy="634028"/>
        </a:xfrm>
        <a:prstGeom prst="homePlate">
          <a:avLst/>
        </a:prstGeom>
      </dgm:spPr>
    </dgm:pt>
    <dgm:pt modelId="{54D9B2F6-BB83-4DFA-A6E8-D0BEBE51F31E}" type="pres">
      <dgm:prSet presAssocID="{B5992E1B-3AD9-467A-9863-3B8B9593CF96}" presName="parSpace" presStyleCnt="0"/>
      <dgm:spPr/>
    </dgm:pt>
    <dgm:pt modelId="{B8FE73E4-77C0-4014-922B-71BF29968E93}" type="pres">
      <dgm:prSet presAssocID="{0BA8AF4B-AE70-4A84-9D11-A0F6D2528C03}" presName="parTxOnly" presStyleLbl="node1" presStyleIdx="1" presStyleCnt="5" custScaleX="144232">
        <dgm:presLayoutVars>
          <dgm:bulletEnabled val="1"/>
        </dgm:presLayoutVars>
      </dgm:prSet>
      <dgm:spPr/>
    </dgm:pt>
    <dgm:pt modelId="{AA0C98C1-96D6-4BFE-A802-A2E55D722434}" type="pres">
      <dgm:prSet presAssocID="{2EEC9B54-60C9-4D96-97AA-AFA947C3F282}" presName="parSpace" presStyleCnt="0"/>
      <dgm:spPr/>
    </dgm:pt>
    <dgm:pt modelId="{C35A1BF3-8B2D-43F8-8E7D-86FF21E72F83}" type="pres">
      <dgm:prSet presAssocID="{2B352328-4CBC-4FDA-9540-CD3B5964E6C5}" presName="parTxOnly" presStyleLbl="node1" presStyleIdx="2" presStyleCnt="5" custScaleX="122712">
        <dgm:presLayoutVars>
          <dgm:bulletEnabled val="1"/>
        </dgm:presLayoutVars>
      </dgm:prSet>
      <dgm:spPr/>
    </dgm:pt>
    <dgm:pt modelId="{2B71F1BE-5C1D-484D-8F61-C6A4EE194A55}" type="pres">
      <dgm:prSet presAssocID="{925673DA-E43F-4D9F-AF7E-89F1B1F7AB31}" presName="parSpace" presStyleCnt="0"/>
      <dgm:spPr/>
    </dgm:pt>
    <dgm:pt modelId="{F9B4F6DB-61C1-4FBB-8709-3EF8748E4E38}" type="pres">
      <dgm:prSet presAssocID="{1C3131E7-9331-4C8D-ADDC-B7591A8FE449}" presName="parTxOnly" presStyleLbl="node1" presStyleIdx="3" presStyleCnt="5" custScaleX="128109">
        <dgm:presLayoutVars>
          <dgm:bulletEnabled val="1"/>
        </dgm:presLayoutVars>
      </dgm:prSet>
      <dgm:spPr/>
    </dgm:pt>
    <dgm:pt modelId="{BA840AE9-AC36-4E2D-A553-6747B09254D6}" type="pres">
      <dgm:prSet presAssocID="{5AA60941-8173-4F57-B7D1-3F0573384F05}" presName="parSpace" presStyleCnt="0"/>
      <dgm:spPr/>
    </dgm:pt>
    <dgm:pt modelId="{FBF483B7-CF01-475C-97E8-7775969EC6E4}" type="pres">
      <dgm:prSet presAssocID="{30CED9B3-22D5-4FD8-B7B9-89C5B5865A2E}" presName="parTxOnly" presStyleLbl="node1" presStyleIdx="4" presStyleCnt="5">
        <dgm:presLayoutVars>
          <dgm:bulletEnabled val="1"/>
        </dgm:presLayoutVars>
      </dgm:prSet>
      <dgm:spPr/>
    </dgm:pt>
  </dgm:ptLst>
  <dgm:cxnLst>
    <dgm:cxn modelId="{23364B08-2E01-4235-8941-FBFB36380BAE}" type="presOf" srcId="{2B352328-4CBC-4FDA-9540-CD3B5964E6C5}" destId="{C35A1BF3-8B2D-43F8-8E7D-86FF21E72F83}" srcOrd="0" destOrd="0" presId="urn:microsoft.com/office/officeart/2005/8/layout/hChevron3"/>
    <dgm:cxn modelId="{873A7F2D-13D6-45E7-B764-E102FA2C42B2}" type="presOf" srcId="{C8264D26-C737-424E-8883-FB8D044BE09E}" destId="{CF3CFDC7-DB5E-469E-A5D7-EC25EA2A317E}" srcOrd="0" destOrd="0" presId="urn:microsoft.com/office/officeart/2005/8/layout/hChevron3"/>
    <dgm:cxn modelId="{8AEC0760-6FC1-4635-9EDD-A9F134DA100C}" type="presOf" srcId="{30CED9B3-22D5-4FD8-B7B9-89C5B5865A2E}" destId="{FBF483B7-CF01-475C-97E8-7775969EC6E4}" srcOrd="0" destOrd="0" presId="urn:microsoft.com/office/officeart/2005/8/layout/hChevron3"/>
    <dgm:cxn modelId="{8317AF4D-8A19-4F9B-A826-7F926A7CCCE2}" type="presOf" srcId="{D8DB52DC-E88B-4B9B-A2F3-A040C0219333}" destId="{F95053BB-446C-4F6A-87D5-D52D0900D5EC}" srcOrd="0" destOrd="0" presId="urn:microsoft.com/office/officeart/2005/8/layout/hChevron3"/>
    <dgm:cxn modelId="{A650B97C-1330-4C48-ADF1-E183F5D276BF}" srcId="{C8264D26-C737-424E-8883-FB8D044BE09E}" destId="{1C3131E7-9331-4C8D-ADDC-B7591A8FE449}" srcOrd="3" destOrd="0" parTransId="{25380C7A-408C-4FA4-824B-F57B1B92728E}" sibTransId="{5AA60941-8173-4F57-B7D1-3F0573384F05}"/>
    <dgm:cxn modelId="{8F047080-4569-4097-949A-903E9FA5369B}" srcId="{C8264D26-C737-424E-8883-FB8D044BE09E}" destId="{D8DB52DC-E88B-4B9B-A2F3-A040C0219333}" srcOrd="0" destOrd="0" parTransId="{3B034E90-F1FC-446B-82A2-5851EBAA8F83}" sibTransId="{B5992E1B-3AD9-467A-9863-3B8B9593CF96}"/>
    <dgm:cxn modelId="{B198398D-6D7C-4115-9EDE-BF410732E3CB}" srcId="{C8264D26-C737-424E-8883-FB8D044BE09E}" destId="{2B352328-4CBC-4FDA-9540-CD3B5964E6C5}" srcOrd="2" destOrd="0" parTransId="{104916C1-28F7-42CA-BF77-C337F11BF458}" sibTransId="{925673DA-E43F-4D9F-AF7E-89F1B1F7AB31}"/>
    <dgm:cxn modelId="{9ADDC2D2-3D41-4F26-B568-D4A4C9F37A7A}" type="presOf" srcId="{0BA8AF4B-AE70-4A84-9D11-A0F6D2528C03}" destId="{B8FE73E4-77C0-4014-922B-71BF29968E93}" srcOrd="0" destOrd="0" presId="urn:microsoft.com/office/officeart/2005/8/layout/hChevron3"/>
    <dgm:cxn modelId="{323906D5-034A-49F8-99B6-B81284891F87}" type="presOf" srcId="{1C3131E7-9331-4C8D-ADDC-B7591A8FE449}" destId="{F9B4F6DB-61C1-4FBB-8709-3EF8748E4E38}" srcOrd="0" destOrd="0" presId="urn:microsoft.com/office/officeart/2005/8/layout/hChevron3"/>
    <dgm:cxn modelId="{541E4AE2-5143-43F4-8A46-6D07BEED2B00}" srcId="{C8264D26-C737-424E-8883-FB8D044BE09E}" destId="{30CED9B3-22D5-4FD8-B7B9-89C5B5865A2E}" srcOrd="4" destOrd="0" parTransId="{D6F490DA-09E4-44BA-ACB5-2226E971181D}" sibTransId="{049F6769-CC7A-478E-A964-894AEE3868BF}"/>
    <dgm:cxn modelId="{A32598FE-DA40-4861-BEFA-D5E287C51270}" srcId="{C8264D26-C737-424E-8883-FB8D044BE09E}" destId="{0BA8AF4B-AE70-4A84-9D11-A0F6D2528C03}" srcOrd="1" destOrd="0" parTransId="{EA52DE2A-5BCF-40D3-9F20-D34A5C048A90}" sibTransId="{2EEC9B54-60C9-4D96-97AA-AFA947C3F282}"/>
    <dgm:cxn modelId="{D5E7FA55-BB6A-46C1-95BC-270F50E695D2}" type="presParOf" srcId="{CF3CFDC7-DB5E-469E-A5D7-EC25EA2A317E}" destId="{F95053BB-446C-4F6A-87D5-D52D0900D5EC}" srcOrd="0" destOrd="0" presId="urn:microsoft.com/office/officeart/2005/8/layout/hChevron3"/>
    <dgm:cxn modelId="{3A29958E-E2B6-4BDC-9FB7-51E3A3777C85}" type="presParOf" srcId="{CF3CFDC7-DB5E-469E-A5D7-EC25EA2A317E}" destId="{54D9B2F6-BB83-4DFA-A6E8-D0BEBE51F31E}" srcOrd="1" destOrd="0" presId="urn:microsoft.com/office/officeart/2005/8/layout/hChevron3"/>
    <dgm:cxn modelId="{9F6AD341-E0CE-4E6B-B3C3-731EEE99E495}" type="presParOf" srcId="{CF3CFDC7-DB5E-469E-A5D7-EC25EA2A317E}" destId="{B8FE73E4-77C0-4014-922B-71BF29968E93}" srcOrd="2" destOrd="0" presId="urn:microsoft.com/office/officeart/2005/8/layout/hChevron3"/>
    <dgm:cxn modelId="{281E720A-04E4-405F-99B3-832A0BAE2010}" type="presParOf" srcId="{CF3CFDC7-DB5E-469E-A5D7-EC25EA2A317E}" destId="{AA0C98C1-96D6-4BFE-A802-A2E55D722434}" srcOrd="3" destOrd="0" presId="urn:microsoft.com/office/officeart/2005/8/layout/hChevron3"/>
    <dgm:cxn modelId="{BB98B2F4-BA57-4FF0-9E97-3E1C3339E2A0}" type="presParOf" srcId="{CF3CFDC7-DB5E-469E-A5D7-EC25EA2A317E}" destId="{C35A1BF3-8B2D-43F8-8E7D-86FF21E72F83}" srcOrd="4" destOrd="0" presId="urn:microsoft.com/office/officeart/2005/8/layout/hChevron3"/>
    <dgm:cxn modelId="{89C336DF-C1DC-4E59-89BA-7CE1D8C4F2E7}" type="presParOf" srcId="{CF3CFDC7-DB5E-469E-A5D7-EC25EA2A317E}" destId="{2B71F1BE-5C1D-484D-8F61-C6A4EE194A55}" srcOrd="5" destOrd="0" presId="urn:microsoft.com/office/officeart/2005/8/layout/hChevron3"/>
    <dgm:cxn modelId="{1426748D-0B66-47D4-BA5B-2F149B7CCEB6}" type="presParOf" srcId="{CF3CFDC7-DB5E-469E-A5D7-EC25EA2A317E}" destId="{F9B4F6DB-61C1-4FBB-8709-3EF8748E4E38}" srcOrd="6" destOrd="0" presId="urn:microsoft.com/office/officeart/2005/8/layout/hChevron3"/>
    <dgm:cxn modelId="{EA657356-CD66-42D4-B7C5-872C32F1BC9F}" type="presParOf" srcId="{CF3CFDC7-DB5E-469E-A5D7-EC25EA2A317E}" destId="{BA840AE9-AC36-4E2D-A553-6747B09254D6}" srcOrd="7" destOrd="0" presId="urn:microsoft.com/office/officeart/2005/8/layout/hChevron3"/>
    <dgm:cxn modelId="{71A0E8F8-E36B-4A33-89C4-351926E5ECC6}" type="presParOf" srcId="{CF3CFDC7-DB5E-469E-A5D7-EC25EA2A317E}" destId="{FBF483B7-CF01-475C-97E8-7775969EC6E4}" srcOrd="8" destOrd="0" presId="urn:microsoft.com/office/officeart/2005/8/layout/hChevron3"/>
  </dgm:cxnLst>
  <dgm:bg/>
  <dgm:whole>
    <a:ln>
      <a:solidFill>
        <a:schemeClr val="dk1">
          <a:shade val="50000"/>
        </a:schemeClr>
      </a:solidFill>
    </a:ln>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053BB-446C-4F6A-87D5-D52D0900D5EC}">
      <dsp:nvSpPr>
        <dsp:cNvPr id="0" name=""/>
        <dsp:cNvSpPr/>
      </dsp:nvSpPr>
      <dsp:spPr>
        <a:xfrm>
          <a:off x="4193" y="0"/>
          <a:ext cx="2399109" cy="634028"/>
        </a:xfrm>
        <a:prstGeom prst="homePlate">
          <a:avLst/>
        </a:prstGeom>
        <a:solidFill>
          <a:schemeClr val="dk1"/>
        </a:solidFill>
        <a:ln w="127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fr-FR" sz="2800" kern="1200" dirty="0">
              <a:solidFill>
                <a:srgbClr val="8EB1C3"/>
              </a:solidFill>
              <a:latin typeface="Franklin Gothic Book" panose="020B0503020102020204"/>
              <a:ea typeface="+mn-ea"/>
              <a:cs typeface="+mn-cs"/>
            </a:rPr>
            <a:t>Introduction</a:t>
          </a:r>
        </a:p>
      </dsp:txBody>
      <dsp:txXfrm>
        <a:off x="4193" y="0"/>
        <a:ext cx="2240602" cy="634028"/>
      </dsp:txXfrm>
    </dsp:sp>
    <dsp:sp modelId="{69731557-40A9-4271-A58C-FA1A7B09AEAC}">
      <dsp:nvSpPr>
        <dsp:cNvPr id="0" name=""/>
        <dsp:cNvSpPr/>
      </dsp:nvSpPr>
      <dsp:spPr>
        <a:xfrm>
          <a:off x="1923480" y="0"/>
          <a:ext cx="3460283" cy="634028"/>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Interdits de consanguinité</a:t>
          </a:r>
        </a:p>
      </dsp:txBody>
      <dsp:txXfrm>
        <a:off x="2240494" y="0"/>
        <a:ext cx="2826255" cy="634028"/>
      </dsp:txXfrm>
    </dsp:sp>
    <dsp:sp modelId="{782060DB-0C39-4237-9363-325747D89F11}">
      <dsp:nvSpPr>
        <dsp:cNvPr id="0" name=""/>
        <dsp:cNvSpPr/>
      </dsp:nvSpPr>
      <dsp:spPr>
        <a:xfrm>
          <a:off x="4903942" y="0"/>
          <a:ext cx="2957837" cy="634028"/>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Circuits matrimoniaux</a:t>
          </a:r>
        </a:p>
      </dsp:txBody>
      <dsp:txXfrm>
        <a:off x="5220956" y="0"/>
        <a:ext cx="2323809" cy="634028"/>
      </dsp:txXfrm>
    </dsp:sp>
    <dsp:sp modelId="{C61F99DE-CEA3-4218-979E-75A0EB3FF18C}">
      <dsp:nvSpPr>
        <dsp:cNvPr id="0" name=""/>
        <dsp:cNvSpPr/>
      </dsp:nvSpPr>
      <dsp:spPr>
        <a:xfrm>
          <a:off x="7381958" y="0"/>
          <a:ext cx="2399109" cy="634028"/>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Réseaux d’alliance</a:t>
          </a:r>
        </a:p>
      </dsp:txBody>
      <dsp:txXfrm>
        <a:off x="7698972" y="0"/>
        <a:ext cx="1765081" cy="634028"/>
      </dsp:txXfrm>
    </dsp:sp>
    <dsp:sp modelId="{FAA0B391-D599-4899-B9AD-E464A0C1F98D}">
      <dsp:nvSpPr>
        <dsp:cNvPr id="0" name=""/>
        <dsp:cNvSpPr/>
      </dsp:nvSpPr>
      <dsp:spPr>
        <a:xfrm>
          <a:off x="9301246" y="0"/>
          <a:ext cx="2886560" cy="634028"/>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chemeClr val="tx1"/>
              </a:solidFill>
              <a:hlinkClick xmlns:r="http://schemas.openxmlformats.org/officeDocument/2006/relationships" r:id="" action="ppaction://noaction"/>
            </a:rPr>
            <a:t>Conclusion</a:t>
          </a:r>
          <a:endParaRPr lang="fr-FR" sz="1900" b="1" kern="1200" dirty="0">
            <a:solidFill>
              <a:srgbClr val="8EB1C3"/>
            </a:solidFill>
          </a:endParaRPr>
        </a:p>
      </dsp:txBody>
      <dsp:txXfrm>
        <a:off x="9618260" y="0"/>
        <a:ext cx="2252532" cy="63402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C5691F-B49D-49E9-A89F-3E8A06F2C876}">
      <dsp:nvSpPr>
        <dsp:cNvPr id="0" name=""/>
        <dsp:cNvSpPr/>
      </dsp:nvSpPr>
      <dsp:spPr>
        <a:xfrm>
          <a:off x="1501" y="0"/>
          <a:ext cx="2927088" cy="644904"/>
        </a:xfrm>
        <a:prstGeom prst="homePlate">
          <a:avLst/>
        </a:prstGeom>
        <a:noFill/>
        <a:ln w="127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01346"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kern="1200" dirty="0">
              <a:solidFill>
                <a:schemeClr val="bg1"/>
              </a:solidFill>
              <a:hlinkClick xmlns:r="http://schemas.openxmlformats.org/officeDocument/2006/relationships" r:id="" action="ppaction://hlinksldjump"/>
            </a:rPr>
            <a:t>Introduction</a:t>
          </a:r>
          <a:endParaRPr lang="fr-FR" sz="1900" kern="1200" dirty="0">
            <a:solidFill>
              <a:schemeClr val="bg1"/>
            </a:solidFill>
          </a:endParaRPr>
        </a:p>
      </dsp:txBody>
      <dsp:txXfrm>
        <a:off x="1501" y="0"/>
        <a:ext cx="2765862" cy="644904"/>
      </dsp:txXfrm>
    </dsp:sp>
    <dsp:sp modelId="{52B37B26-340A-4334-95A4-16F6EB706E22}">
      <dsp:nvSpPr>
        <dsp:cNvPr id="0" name=""/>
        <dsp:cNvSpPr/>
      </dsp:nvSpPr>
      <dsp:spPr>
        <a:xfrm>
          <a:off x="2343171" y="0"/>
          <a:ext cx="2927088" cy="644904"/>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Interdits de consanguinité</a:t>
          </a:r>
        </a:p>
      </dsp:txBody>
      <dsp:txXfrm>
        <a:off x="2665623" y="0"/>
        <a:ext cx="2282184" cy="644904"/>
      </dsp:txXfrm>
    </dsp:sp>
    <dsp:sp modelId="{88E2B099-1D7D-4BD4-B300-E48B508C771E}">
      <dsp:nvSpPr>
        <dsp:cNvPr id="0" name=""/>
        <dsp:cNvSpPr/>
      </dsp:nvSpPr>
      <dsp:spPr>
        <a:xfrm>
          <a:off x="4684842" y="0"/>
          <a:ext cx="2927088" cy="644904"/>
        </a:xfrm>
        <a:prstGeom prst="chevron">
          <a:avLst/>
        </a:prstGeom>
        <a:solidFill>
          <a:srgbClr val="EFEDE3"/>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Circuits matrimoniaux</a:t>
          </a:r>
        </a:p>
      </dsp:txBody>
      <dsp:txXfrm>
        <a:off x="5007294" y="0"/>
        <a:ext cx="2282184" cy="644904"/>
      </dsp:txXfrm>
    </dsp:sp>
    <dsp:sp modelId="{0F9DEC43-98D7-4079-8FE8-5B8E1B7CD4A4}">
      <dsp:nvSpPr>
        <dsp:cNvPr id="0" name=""/>
        <dsp:cNvSpPr/>
      </dsp:nvSpPr>
      <dsp:spPr>
        <a:xfrm>
          <a:off x="7026513" y="0"/>
          <a:ext cx="2927088" cy="644904"/>
        </a:xfrm>
        <a:prstGeom prst="chevron">
          <a:avLst/>
        </a:prstGeom>
        <a:solidFill>
          <a:srgbClr val="EFEDE3"/>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Réseaux d’alliance</a:t>
          </a:r>
        </a:p>
      </dsp:txBody>
      <dsp:txXfrm>
        <a:off x="7348965" y="0"/>
        <a:ext cx="2282184" cy="644904"/>
      </dsp:txXfrm>
    </dsp:sp>
    <dsp:sp modelId="{91A98861-CE9F-4D78-A15C-33A2A96CB398}">
      <dsp:nvSpPr>
        <dsp:cNvPr id="0" name=""/>
        <dsp:cNvSpPr/>
      </dsp:nvSpPr>
      <dsp:spPr>
        <a:xfrm>
          <a:off x="9368184" y="0"/>
          <a:ext cx="2927088" cy="644904"/>
        </a:xfrm>
        <a:prstGeom prst="chevron">
          <a:avLst/>
        </a:prstGeom>
        <a:solidFill>
          <a:schemeClr val="tx1"/>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kern="1200" dirty="0">
              <a:solidFill>
                <a:schemeClr val="tx1"/>
              </a:solidFill>
              <a:hlinkClick xmlns:r="http://schemas.openxmlformats.org/officeDocument/2006/relationships" r:id="" action="ppaction://noaction"/>
            </a:rPr>
            <a:t>Conclusion</a:t>
          </a:r>
          <a:endParaRPr lang="fr-FR" sz="1900" kern="1200" dirty="0">
            <a:solidFill>
              <a:schemeClr val="tx1"/>
            </a:solidFill>
          </a:endParaRPr>
        </a:p>
      </dsp:txBody>
      <dsp:txXfrm>
        <a:off x="9690636" y="0"/>
        <a:ext cx="2282184" cy="64490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9BB676-4E4C-4B63-93A4-F075EC6E088D}">
      <dsp:nvSpPr>
        <dsp:cNvPr id="0" name=""/>
        <dsp:cNvSpPr/>
      </dsp:nvSpPr>
      <dsp:spPr>
        <a:xfrm>
          <a:off x="2689" y="0"/>
          <a:ext cx="2450257" cy="634028"/>
        </a:xfrm>
        <a:prstGeom prst="homePlate">
          <a:avLst/>
        </a:prstGeom>
        <a:noFill/>
        <a:ln w="127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fr-FR" sz="2800" kern="1200" dirty="0">
              <a:solidFill>
                <a:srgbClr val="8EB1C3"/>
              </a:solidFill>
              <a:latin typeface="Franklin Gothic Book" panose="020B0503020102020204"/>
              <a:ea typeface="+mn-ea"/>
              <a:cs typeface="+mn-cs"/>
            </a:rPr>
            <a:t>Introduction</a:t>
          </a:r>
        </a:p>
      </dsp:txBody>
      <dsp:txXfrm>
        <a:off x="2689" y="0"/>
        <a:ext cx="2291750" cy="634028"/>
      </dsp:txXfrm>
    </dsp:sp>
    <dsp:sp modelId="{F95053BB-446C-4F6A-87D5-D52D0900D5EC}">
      <dsp:nvSpPr>
        <dsp:cNvPr id="0" name=""/>
        <dsp:cNvSpPr/>
      </dsp:nvSpPr>
      <dsp:spPr>
        <a:xfrm>
          <a:off x="1963600" y="0"/>
          <a:ext cx="3439741" cy="634028"/>
        </a:xfrm>
        <a:prstGeom prst="homePlate">
          <a:avLst/>
        </a:prstGeom>
        <a:noFill/>
        <a:ln w="12700" cap="flat" cmpd="sng" algn="ctr">
          <a:no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fr-FR" sz="2800" kern="1200" dirty="0">
              <a:solidFill>
                <a:srgbClr val="8EB1C3"/>
              </a:solidFill>
              <a:latin typeface="Franklin Gothic Book" panose="020B0503020102020204"/>
              <a:ea typeface="+mn-ea"/>
              <a:cs typeface="+mn-cs"/>
            </a:rPr>
            <a:t>Interdits de consanguinité</a:t>
          </a:r>
        </a:p>
      </dsp:txBody>
      <dsp:txXfrm>
        <a:off x="1963600" y="0"/>
        <a:ext cx="3281234" cy="634028"/>
      </dsp:txXfrm>
    </dsp:sp>
    <dsp:sp modelId="{7CC86653-D013-42F3-9EF7-A90F1C481332}">
      <dsp:nvSpPr>
        <dsp:cNvPr id="0" name=""/>
        <dsp:cNvSpPr/>
      </dsp:nvSpPr>
      <dsp:spPr>
        <a:xfrm>
          <a:off x="4913994" y="0"/>
          <a:ext cx="2957881" cy="634028"/>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Circuits matrimoniaux</a:t>
          </a:r>
        </a:p>
      </dsp:txBody>
      <dsp:txXfrm>
        <a:off x="5231008" y="0"/>
        <a:ext cx="2323853" cy="634028"/>
      </dsp:txXfrm>
    </dsp:sp>
    <dsp:sp modelId="{FC3B8CEF-9420-4E26-A20B-E9BFFDDB63EC}">
      <dsp:nvSpPr>
        <dsp:cNvPr id="0" name=""/>
        <dsp:cNvSpPr/>
      </dsp:nvSpPr>
      <dsp:spPr>
        <a:xfrm>
          <a:off x="7382529" y="0"/>
          <a:ext cx="2849393" cy="634028"/>
        </a:xfrm>
        <a:prstGeom prst="chevron">
          <a:avLst/>
        </a:prstGeom>
        <a:solidFill>
          <a:schemeClr val="tx1"/>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Réseaux d’alliance</a:t>
          </a:r>
        </a:p>
      </dsp:txBody>
      <dsp:txXfrm>
        <a:off x="7699543" y="0"/>
        <a:ext cx="2215365" cy="634028"/>
      </dsp:txXfrm>
    </dsp:sp>
    <dsp:sp modelId="{87D398BC-079E-46A9-BDAF-B125A730E2AE}">
      <dsp:nvSpPr>
        <dsp:cNvPr id="0" name=""/>
        <dsp:cNvSpPr/>
      </dsp:nvSpPr>
      <dsp:spPr>
        <a:xfrm>
          <a:off x="9742576" y="0"/>
          <a:ext cx="2446734" cy="634028"/>
        </a:xfrm>
        <a:prstGeom prst="chevron">
          <a:avLst/>
        </a:prstGeom>
        <a:solidFill>
          <a:srgbClr val="EFEDE3"/>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chemeClr val="tx1"/>
              </a:solidFill>
              <a:hlinkClick xmlns:r="http://schemas.openxmlformats.org/officeDocument/2006/relationships" r:id="" action="ppaction://noaction"/>
            </a:rPr>
            <a:t>Conclusion</a:t>
          </a:r>
          <a:endParaRPr lang="fr-FR" sz="1900" b="1" kern="1200" dirty="0">
            <a:solidFill>
              <a:schemeClr val="tx1"/>
            </a:solidFill>
          </a:endParaRPr>
        </a:p>
      </dsp:txBody>
      <dsp:txXfrm>
        <a:off x="10059590" y="0"/>
        <a:ext cx="1812706" cy="6340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C5691F-B49D-49E9-A89F-3E8A06F2C876}">
      <dsp:nvSpPr>
        <dsp:cNvPr id="0" name=""/>
        <dsp:cNvSpPr/>
      </dsp:nvSpPr>
      <dsp:spPr>
        <a:xfrm>
          <a:off x="1501" y="0"/>
          <a:ext cx="2927088" cy="644904"/>
        </a:xfrm>
        <a:prstGeom prst="homePlate">
          <a:avLst/>
        </a:prstGeom>
        <a:solidFill>
          <a:schemeClr val="tx1"/>
        </a:solidFill>
        <a:ln w="127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01346"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kern="1200" dirty="0">
              <a:solidFill>
                <a:schemeClr val="bg1"/>
              </a:solidFill>
              <a:hlinkClick xmlns:r="http://schemas.openxmlformats.org/officeDocument/2006/relationships" r:id="" action="ppaction://hlinksldjump"/>
            </a:rPr>
            <a:t>Introduction</a:t>
          </a:r>
          <a:endParaRPr lang="fr-FR" sz="1900" kern="1200" dirty="0">
            <a:solidFill>
              <a:schemeClr val="bg1"/>
            </a:solidFill>
          </a:endParaRPr>
        </a:p>
      </dsp:txBody>
      <dsp:txXfrm>
        <a:off x="1501" y="0"/>
        <a:ext cx="2765862" cy="644904"/>
      </dsp:txXfrm>
    </dsp:sp>
    <dsp:sp modelId="{52B37B26-340A-4334-95A4-16F6EB706E22}">
      <dsp:nvSpPr>
        <dsp:cNvPr id="0" name=""/>
        <dsp:cNvSpPr/>
      </dsp:nvSpPr>
      <dsp:spPr>
        <a:xfrm>
          <a:off x="2343171" y="0"/>
          <a:ext cx="2927088" cy="644904"/>
        </a:xfrm>
        <a:prstGeom prst="chevron">
          <a:avLst/>
        </a:prstGeom>
        <a:solidFill>
          <a:srgbClr val="EFEDE3"/>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Interdits de consanguinité</a:t>
          </a:r>
        </a:p>
      </dsp:txBody>
      <dsp:txXfrm>
        <a:off x="2665623" y="0"/>
        <a:ext cx="2282184" cy="644904"/>
      </dsp:txXfrm>
    </dsp:sp>
    <dsp:sp modelId="{88E2B099-1D7D-4BD4-B300-E48B508C771E}">
      <dsp:nvSpPr>
        <dsp:cNvPr id="0" name=""/>
        <dsp:cNvSpPr/>
      </dsp:nvSpPr>
      <dsp:spPr>
        <a:xfrm>
          <a:off x="4684842" y="0"/>
          <a:ext cx="2927088" cy="644904"/>
        </a:xfrm>
        <a:prstGeom prst="chevron">
          <a:avLst/>
        </a:prstGeom>
        <a:solidFill>
          <a:srgbClr val="EFEDE3"/>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Circuits matrimoniaux</a:t>
          </a:r>
        </a:p>
      </dsp:txBody>
      <dsp:txXfrm>
        <a:off x="5007294" y="0"/>
        <a:ext cx="2282184" cy="644904"/>
      </dsp:txXfrm>
    </dsp:sp>
    <dsp:sp modelId="{0F9DEC43-98D7-4079-8FE8-5B8E1B7CD4A4}">
      <dsp:nvSpPr>
        <dsp:cNvPr id="0" name=""/>
        <dsp:cNvSpPr/>
      </dsp:nvSpPr>
      <dsp:spPr>
        <a:xfrm>
          <a:off x="7026513" y="0"/>
          <a:ext cx="2927088" cy="644904"/>
        </a:xfrm>
        <a:prstGeom prst="chevron">
          <a:avLst/>
        </a:prstGeom>
        <a:solidFill>
          <a:srgbClr val="EFEDE3"/>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Réseaux d’alliance</a:t>
          </a:r>
        </a:p>
      </dsp:txBody>
      <dsp:txXfrm>
        <a:off x="7348965" y="0"/>
        <a:ext cx="2282184" cy="644904"/>
      </dsp:txXfrm>
    </dsp:sp>
    <dsp:sp modelId="{91A98861-CE9F-4D78-A15C-33A2A96CB398}">
      <dsp:nvSpPr>
        <dsp:cNvPr id="0" name=""/>
        <dsp:cNvSpPr/>
      </dsp:nvSpPr>
      <dsp:spPr>
        <a:xfrm>
          <a:off x="9368184" y="0"/>
          <a:ext cx="2927088" cy="644904"/>
        </a:xfrm>
        <a:prstGeom prst="chevron">
          <a:avLst/>
        </a:prstGeom>
        <a:solidFill>
          <a:srgbClr val="EFEDE3"/>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kern="1200" dirty="0">
              <a:solidFill>
                <a:schemeClr val="tx1"/>
              </a:solidFill>
              <a:hlinkClick xmlns:r="http://schemas.openxmlformats.org/officeDocument/2006/relationships" r:id="" action="ppaction://noaction"/>
            </a:rPr>
            <a:t>Conclusion</a:t>
          </a:r>
          <a:endParaRPr lang="fr-FR" sz="1900" kern="1200" dirty="0">
            <a:solidFill>
              <a:schemeClr val="tx1"/>
            </a:solidFill>
          </a:endParaRPr>
        </a:p>
      </dsp:txBody>
      <dsp:txXfrm>
        <a:off x="9690636" y="0"/>
        <a:ext cx="2282184" cy="6449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053BB-446C-4F6A-87D5-D52D0900D5EC}">
      <dsp:nvSpPr>
        <dsp:cNvPr id="0" name=""/>
        <dsp:cNvSpPr/>
      </dsp:nvSpPr>
      <dsp:spPr>
        <a:xfrm>
          <a:off x="4631" y="0"/>
          <a:ext cx="2616398" cy="634028"/>
        </a:xfrm>
        <a:prstGeom prst="homePlate">
          <a:avLst/>
        </a:prstGeom>
        <a:noFill/>
        <a:ln w="127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fr-FR" sz="2800" kern="1200" dirty="0">
              <a:solidFill>
                <a:srgbClr val="8EB1C3"/>
              </a:solidFill>
              <a:latin typeface="Franklin Gothic Book" panose="020B0503020102020204"/>
              <a:ea typeface="+mn-ea"/>
              <a:cs typeface="+mn-cs"/>
            </a:rPr>
            <a:t>Introduction</a:t>
          </a:r>
        </a:p>
      </dsp:txBody>
      <dsp:txXfrm>
        <a:off x="4631" y="0"/>
        <a:ext cx="2457891" cy="634028"/>
      </dsp:txXfrm>
    </dsp:sp>
    <dsp:sp modelId="{EBC7C94B-A2FE-41AD-8A92-DC9BEA7D7590}">
      <dsp:nvSpPr>
        <dsp:cNvPr id="0" name=""/>
        <dsp:cNvSpPr/>
      </dsp:nvSpPr>
      <dsp:spPr>
        <a:xfrm>
          <a:off x="2097750" y="0"/>
          <a:ext cx="3305112" cy="634028"/>
        </a:xfrm>
        <a:prstGeom prst="chevron">
          <a:avLst/>
        </a:prstGeom>
        <a:solidFill>
          <a:schemeClr val="tx1"/>
        </a:solidFill>
        <a:ln w="127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fr-FR" sz="2800" kern="1200" dirty="0">
              <a:solidFill>
                <a:srgbClr val="8EB1C3"/>
              </a:solidFill>
              <a:latin typeface="Franklin Gothic Book" panose="020B0503020102020204"/>
              <a:ea typeface="+mn-ea"/>
              <a:cs typeface="+mn-cs"/>
            </a:rPr>
            <a:t>Interdits de consanguinité</a:t>
          </a:r>
        </a:p>
      </dsp:txBody>
      <dsp:txXfrm>
        <a:off x="2414764" y="0"/>
        <a:ext cx="2671084" cy="634028"/>
      </dsp:txXfrm>
    </dsp:sp>
    <dsp:sp modelId="{7B4D403F-367B-4106-A283-CD94E7FDC70F}">
      <dsp:nvSpPr>
        <dsp:cNvPr id="0" name=""/>
        <dsp:cNvSpPr/>
      </dsp:nvSpPr>
      <dsp:spPr>
        <a:xfrm>
          <a:off x="4879584" y="0"/>
          <a:ext cx="3019585" cy="634028"/>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Circuits matrimoniaux</a:t>
          </a:r>
        </a:p>
      </dsp:txBody>
      <dsp:txXfrm>
        <a:off x="5196598" y="0"/>
        <a:ext cx="2385557" cy="634028"/>
      </dsp:txXfrm>
    </dsp:sp>
    <dsp:sp modelId="{AA83D720-51B5-479F-AA15-2465DA75663D}">
      <dsp:nvSpPr>
        <dsp:cNvPr id="0" name=""/>
        <dsp:cNvSpPr/>
      </dsp:nvSpPr>
      <dsp:spPr>
        <a:xfrm>
          <a:off x="7375889" y="0"/>
          <a:ext cx="2718359" cy="634028"/>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Réseaux d’alliance</a:t>
          </a:r>
        </a:p>
      </dsp:txBody>
      <dsp:txXfrm>
        <a:off x="7692903" y="0"/>
        <a:ext cx="2084331" cy="634028"/>
      </dsp:txXfrm>
    </dsp:sp>
    <dsp:sp modelId="{3C4B8402-92BD-4DCE-94B3-6AD955300AE6}">
      <dsp:nvSpPr>
        <dsp:cNvPr id="0" name=""/>
        <dsp:cNvSpPr/>
      </dsp:nvSpPr>
      <dsp:spPr>
        <a:xfrm>
          <a:off x="9570969" y="0"/>
          <a:ext cx="2616398" cy="634028"/>
        </a:xfrm>
        <a:prstGeom prst="chevron">
          <a:avLst/>
        </a:prstGeom>
        <a:solidFill>
          <a:srgbClr val="EFEDE3"/>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chemeClr val="tx1"/>
              </a:solidFill>
              <a:hlinkClick xmlns:r="http://schemas.openxmlformats.org/officeDocument/2006/relationships" r:id="" action="ppaction://noaction"/>
            </a:rPr>
            <a:t>Conclusion</a:t>
          </a:r>
          <a:endParaRPr lang="fr-FR" sz="1900" b="1" kern="1200" dirty="0">
            <a:solidFill>
              <a:schemeClr val="tx1"/>
            </a:solidFill>
          </a:endParaRPr>
        </a:p>
      </dsp:txBody>
      <dsp:txXfrm>
        <a:off x="9887983" y="0"/>
        <a:ext cx="1982370" cy="6340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C5691F-B49D-49E9-A89F-3E8A06F2C876}">
      <dsp:nvSpPr>
        <dsp:cNvPr id="0" name=""/>
        <dsp:cNvSpPr/>
      </dsp:nvSpPr>
      <dsp:spPr>
        <a:xfrm>
          <a:off x="1501" y="0"/>
          <a:ext cx="2927088" cy="644904"/>
        </a:xfrm>
        <a:prstGeom prst="homePlate">
          <a:avLst/>
        </a:prstGeom>
        <a:noFill/>
        <a:ln w="127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01346"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kern="1200" dirty="0">
              <a:solidFill>
                <a:schemeClr val="bg1"/>
              </a:solidFill>
              <a:hlinkClick xmlns:r="http://schemas.openxmlformats.org/officeDocument/2006/relationships" r:id="" action="ppaction://hlinksldjump"/>
            </a:rPr>
            <a:t>Introduction</a:t>
          </a:r>
          <a:endParaRPr lang="fr-FR" sz="1900" kern="1200" dirty="0">
            <a:solidFill>
              <a:schemeClr val="bg1"/>
            </a:solidFill>
          </a:endParaRPr>
        </a:p>
      </dsp:txBody>
      <dsp:txXfrm>
        <a:off x="1501" y="0"/>
        <a:ext cx="2765862" cy="644904"/>
      </dsp:txXfrm>
    </dsp:sp>
    <dsp:sp modelId="{52B37B26-340A-4334-95A4-16F6EB706E22}">
      <dsp:nvSpPr>
        <dsp:cNvPr id="0" name=""/>
        <dsp:cNvSpPr/>
      </dsp:nvSpPr>
      <dsp:spPr>
        <a:xfrm>
          <a:off x="2343171" y="0"/>
          <a:ext cx="2927088" cy="644904"/>
        </a:xfrm>
        <a:prstGeom prst="chevron">
          <a:avLst/>
        </a:prstGeom>
        <a:solidFill>
          <a:schemeClr val="tx1"/>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Interdits de consanguinité</a:t>
          </a:r>
        </a:p>
      </dsp:txBody>
      <dsp:txXfrm>
        <a:off x="2665623" y="0"/>
        <a:ext cx="2282184" cy="644904"/>
      </dsp:txXfrm>
    </dsp:sp>
    <dsp:sp modelId="{88E2B099-1D7D-4BD4-B300-E48B508C771E}">
      <dsp:nvSpPr>
        <dsp:cNvPr id="0" name=""/>
        <dsp:cNvSpPr/>
      </dsp:nvSpPr>
      <dsp:spPr>
        <a:xfrm>
          <a:off x="4684842" y="0"/>
          <a:ext cx="2927088" cy="644904"/>
        </a:xfrm>
        <a:prstGeom prst="chevron">
          <a:avLst/>
        </a:prstGeom>
        <a:solidFill>
          <a:srgbClr val="EFEDE3"/>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Circuits matrimoniaux</a:t>
          </a:r>
        </a:p>
      </dsp:txBody>
      <dsp:txXfrm>
        <a:off x="5007294" y="0"/>
        <a:ext cx="2282184" cy="644904"/>
      </dsp:txXfrm>
    </dsp:sp>
    <dsp:sp modelId="{0F9DEC43-98D7-4079-8FE8-5B8E1B7CD4A4}">
      <dsp:nvSpPr>
        <dsp:cNvPr id="0" name=""/>
        <dsp:cNvSpPr/>
      </dsp:nvSpPr>
      <dsp:spPr>
        <a:xfrm>
          <a:off x="7026513" y="0"/>
          <a:ext cx="2927088" cy="644904"/>
        </a:xfrm>
        <a:prstGeom prst="chevron">
          <a:avLst/>
        </a:prstGeom>
        <a:solidFill>
          <a:srgbClr val="EFEDE3"/>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Réseaux d’alliance</a:t>
          </a:r>
        </a:p>
      </dsp:txBody>
      <dsp:txXfrm>
        <a:off x="7348965" y="0"/>
        <a:ext cx="2282184" cy="644904"/>
      </dsp:txXfrm>
    </dsp:sp>
    <dsp:sp modelId="{91A98861-CE9F-4D78-A15C-33A2A96CB398}">
      <dsp:nvSpPr>
        <dsp:cNvPr id="0" name=""/>
        <dsp:cNvSpPr/>
      </dsp:nvSpPr>
      <dsp:spPr>
        <a:xfrm>
          <a:off x="9368184" y="0"/>
          <a:ext cx="2927088" cy="644904"/>
        </a:xfrm>
        <a:prstGeom prst="chevron">
          <a:avLst/>
        </a:prstGeom>
        <a:solidFill>
          <a:srgbClr val="EFEDE3"/>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kern="1200" dirty="0">
              <a:solidFill>
                <a:schemeClr val="tx1"/>
              </a:solidFill>
              <a:hlinkClick xmlns:r="http://schemas.openxmlformats.org/officeDocument/2006/relationships" r:id="" action="ppaction://noaction"/>
            </a:rPr>
            <a:t>Conclusion</a:t>
          </a:r>
          <a:endParaRPr lang="fr-FR" sz="1900" kern="1200" dirty="0">
            <a:solidFill>
              <a:schemeClr val="tx1"/>
            </a:solidFill>
          </a:endParaRPr>
        </a:p>
      </dsp:txBody>
      <dsp:txXfrm>
        <a:off x="9690636" y="0"/>
        <a:ext cx="2282184" cy="6449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053BB-446C-4F6A-87D5-D52D0900D5EC}">
      <dsp:nvSpPr>
        <dsp:cNvPr id="0" name=""/>
        <dsp:cNvSpPr/>
      </dsp:nvSpPr>
      <dsp:spPr>
        <a:xfrm>
          <a:off x="3396" y="0"/>
          <a:ext cx="2408039" cy="634028"/>
        </a:xfrm>
        <a:prstGeom prst="homePlate">
          <a:avLst/>
        </a:prstGeom>
        <a:noFill/>
        <a:ln w="127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fr-FR" sz="2800" kern="1200" dirty="0">
              <a:solidFill>
                <a:srgbClr val="8EB1C3"/>
              </a:solidFill>
              <a:latin typeface="Franklin Gothic Book" panose="020B0503020102020204"/>
              <a:ea typeface="+mn-ea"/>
              <a:cs typeface="+mn-cs"/>
            </a:rPr>
            <a:t>Introduction</a:t>
          </a:r>
        </a:p>
      </dsp:txBody>
      <dsp:txXfrm>
        <a:off x="3396" y="0"/>
        <a:ext cx="2249532" cy="634028"/>
      </dsp:txXfrm>
    </dsp:sp>
    <dsp:sp modelId="{7B4D403F-367B-4106-A283-CD94E7FDC70F}">
      <dsp:nvSpPr>
        <dsp:cNvPr id="0" name=""/>
        <dsp:cNvSpPr/>
      </dsp:nvSpPr>
      <dsp:spPr>
        <a:xfrm>
          <a:off x="1929827" y="0"/>
          <a:ext cx="3473162" cy="634028"/>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Interdits de consanguinité</a:t>
          </a:r>
        </a:p>
      </dsp:txBody>
      <dsp:txXfrm>
        <a:off x="2246841" y="0"/>
        <a:ext cx="2839134" cy="634028"/>
      </dsp:txXfrm>
    </dsp:sp>
    <dsp:sp modelId="{AEDEDA5F-63A4-41E7-A9B6-CC64043A7429}">
      <dsp:nvSpPr>
        <dsp:cNvPr id="0" name=""/>
        <dsp:cNvSpPr/>
      </dsp:nvSpPr>
      <dsp:spPr>
        <a:xfrm>
          <a:off x="4921382" y="0"/>
          <a:ext cx="3320517" cy="634028"/>
        </a:xfrm>
        <a:prstGeom prst="chevron">
          <a:avLst/>
        </a:prstGeom>
        <a:solidFill>
          <a:schemeClr val="tx1"/>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Circuits matrimoniaux</a:t>
          </a:r>
        </a:p>
      </dsp:txBody>
      <dsp:txXfrm>
        <a:off x="5238396" y="0"/>
        <a:ext cx="2686489" cy="634028"/>
      </dsp:txXfrm>
    </dsp:sp>
    <dsp:sp modelId="{AA83D720-51B5-479F-AA15-2465DA75663D}">
      <dsp:nvSpPr>
        <dsp:cNvPr id="0" name=""/>
        <dsp:cNvSpPr/>
      </dsp:nvSpPr>
      <dsp:spPr>
        <a:xfrm>
          <a:off x="7760292" y="0"/>
          <a:ext cx="2501880" cy="634028"/>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Réseaux d’alliance</a:t>
          </a:r>
        </a:p>
      </dsp:txBody>
      <dsp:txXfrm>
        <a:off x="8077306" y="0"/>
        <a:ext cx="1867852" cy="634028"/>
      </dsp:txXfrm>
    </dsp:sp>
    <dsp:sp modelId="{3C4B8402-92BD-4DCE-94B3-6AD955300AE6}">
      <dsp:nvSpPr>
        <dsp:cNvPr id="0" name=""/>
        <dsp:cNvSpPr/>
      </dsp:nvSpPr>
      <dsp:spPr>
        <a:xfrm>
          <a:off x="9780564" y="0"/>
          <a:ext cx="2408039" cy="634028"/>
        </a:xfrm>
        <a:prstGeom prst="chevron">
          <a:avLst/>
        </a:prstGeom>
        <a:solidFill>
          <a:srgbClr val="EFEDE3"/>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chemeClr val="tx1"/>
              </a:solidFill>
              <a:hlinkClick xmlns:r="http://schemas.openxmlformats.org/officeDocument/2006/relationships" r:id="" action="ppaction://noaction"/>
            </a:rPr>
            <a:t>Conclusion</a:t>
          </a:r>
          <a:endParaRPr lang="fr-FR" sz="1900" b="1" kern="1200" dirty="0">
            <a:solidFill>
              <a:schemeClr val="tx1"/>
            </a:solidFill>
          </a:endParaRPr>
        </a:p>
      </dsp:txBody>
      <dsp:txXfrm>
        <a:off x="10097578" y="0"/>
        <a:ext cx="1774011" cy="6340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C5691F-B49D-49E9-A89F-3E8A06F2C876}">
      <dsp:nvSpPr>
        <dsp:cNvPr id="0" name=""/>
        <dsp:cNvSpPr/>
      </dsp:nvSpPr>
      <dsp:spPr>
        <a:xfrm>
          <a:off x="1501" y="0"/>
          <a:ext cx="2927088" cy="644904"/>
        </a:xfrm>
        <a:prstGeom prst="homePlate">
          <a:avLst/>
        </a:prstGeom>
        <a:noFill/>
        <a:ln w="127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01346"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kern="1200" dirty="0">
              <a:solidFill>
                <a:schemeClr val="bg1"/>
              </a:solidFill>
              <a:hlinkClick xmlns:r="http://schemas.openxmlformats.org/officeDocument/2006/relationships" r:id="" action="ppaction://hlinksldjump"/>
            </a:rPr>
            <a:t>Introduction</a:t>
          </a:r>
          <a:endParaRPr lang="fr-FR" sz="1900" kern="1200" dirty="0">
            <a:solidFill>
              <a:schemeClr val="bg1"/>
            </a:solidFill>
          </a:endParaRPr>
        </a:p>
      </dsp:txBody>
      <dsp:txXfrm>
        <a:off x="1501" y="0"/>
        <a:ext cx="2765862" cy="644904"/>
      </dsp:txXfrm>
    </dsp:sp>
    <dsp:sp modelId="{52B37B26-340A-4334-95A4-16F6EB706E22}">
      <dsp:nvSpPr>
        <dsp:cNvPr id="0" name=""/>
        <dsp:cNvSpPr/>
      </dsp:nvSpPr>
      <dsp:spPr>
        <a:xfrm>
          <a:off x="2343171" y="0"/>
          <a:ext cx="2927088" cy="644904"/>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Interdits de consanguinité</a:t>
          </a:r>
        </a:p>
      </dsp:txBody>
      <dsp:txXfrm>
        <a:off x="2665623" y="0"/>
        <a:ext cx="2282184" cy="644904"/>
      </dsp:txXfrm>
    </dsp:sp>
    <dsp:sp modelId="{88E2B099-1D7D-4BD4-B300-E48B508C771E}">
      <dsp:nvSpPr>
        <dsp:cNvPr id="0" name=""/>
        <dsp:cNvSpPr/>
      </dsp:nvSpPr>
      <dsp:spPr>
        <a:xfrm>
          <a:off x="4684842" y="0"/>
          <a:ext cx="2927088" cy="644904"/>
        </a:xfrm>
        <a:prstGeom prst="chevron">
          <a:avLst/>
        </a:prstGeom>
        <a:solidFill>
          <a:schemeClr val="tx1"/>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Circuits matrimoniaux</a:t>
          </a:r>
        </a:p>
      </dsp:txBody>
      <dsp:txXfrm>
        <a:off x="5007294" y="0"/>
        <a:ext cx="2282184" cy="644904"/>
      </dsp:txXfrm>
    </dsp:sp>
    <dsp:sp modelId="{0F9DEC43-98D7-4079-8FE8-5B8E1B7CD4A4}">
      <dsp:nvSpPr>
        <dsp:cNvPr id="0" name=""/>
        <dsp:cNvSpPr/>
      </dsp:nvSpPr>
      <dsp:spPr>
        <a:xfrm>
          <a:off x="7026513" y="0"/>
          <a:ext cx="2927088" cy="644904"/>
        </a:xfrm>
        <a:prstGeom prst="chevron">
          <a:avLst/>
        </a:prstGeom>
        <a:solidFill>
          <a:srgbClr val="EFEDE3"/>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Réseaux d’alliance</a:t>
          </a:r>
        </a:p>
      </dsp:txBody>
      <dsp:txXfrm>
        <a:off x="7348965" y="0"/>
        <a:ext cx="2282184" cy="644904"/>
      </dsp:txXfrm>
    </dsp:sp>
    <dsp:sp modelId="{91A98861-CE9F-4D78-A15C-33A2A96CB398}">
      <dsp:nvSpPr>
        <dsp:cNvPr id="0" name=""/>
        <dsp:cNvSpPr/>
      </dsp:nvSpPr>
      <dsp:spPr>
        <a:xfrm>
          <a:off x="9368184" y="0"/>
          <a:ext cx="2927088" cy="644904"/>
        </a:xfrm>
        <a:prstGeom prst="chevron">
          <a:avLst/>
        </a:prstGeom>
        <a:solidFill>
          <a:srgbClr val="EFEDE3"/>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kern="1200" dirty="0">
              <a:solidFill>
                <a:schemeClr val="tx1"/>
              </a:solidFill>
              <a:hlinkClick xmlns:r="http://schemas.openxmlformats.org/officeDocument/2006/relationships" r:id="" action="ppaction://noaction"/>
            </a:rPr>
            <a:t>Conclusion</a:t>
          </a:r>
          <a:endParaRPr lang="fr-FR" sz="1900" kern="1200" dirty="0">
            <a:solidFill>
              <a:schemeClr val="tx1"/>
            </a:solidFill>
          </a:endParaRPr>
        </a:p>
      </dsp:txBody>
      <dsp:txXfrm>
        <a:off x="9690636" y="0"/>
        <a:ext cx="2282184" cy="6449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053BB-446C-4F6A-87D5-D52D0900D5EC}">
      <dsp:nvSpPr>
        <dsp:cNvPr id="0" name=""/>
        <dsp:cNvSpPr/>
      </dsp:nvSpPr>
      <dsp:spPr>
        <a:xfrm>
          <a:off x="69" y="0"/>
          <a:ext cx="2333624" cy="634028"/>
        </a:xfrm>
        <a:prstGeom prst="homePlate">
          <a:avLst/>
        </a:prstGeom>
        <a:noFill/>
        <a:ln w="127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fr-FR" sz="2800" kern="1200" dirty="0">
              <a:solidFill>
                <a:srgbClr val="8EB1C3"/>
              </a:solidFill>
              <a:latin typeface="Franklin Gothic Book" panose="020B0503020102020204"/>
              <a:ea typeface="+mn-ea"/>
              <a:cs typeface="+mn-cs"/>
            </a:rPr>
            <a:t>Introduction</a:t>
          </a:r>
        </a:p>
      </dsp:txBody>
      <dsp:txXfrm>
        <a:off x="69" y="0"/>
        <a:ext cx="2175117" cy="634028"/>
      </dsp:txXfrm>
    </dsp:sp>
    <dsp:sp modelId="{B8FE73E4-77C0-4014-922B-71BF29968E93}">
      <dsp:nvSpPr>
        <dsp:cNvPr id="0" name=""/>
        <dsp:cNvSpPr/>
      </dsp:nvSpPr>
      <dsp:spPr>
        <a:xfrm>
          <a:off x="1866969" y="0"/>
          <a:ext cx="3365834" cy="634028"/>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Interdits de consanguinité</a:t>
          </a:r>
        </a:p>
      </dsp:txBody>
      <dsp:txXfrm>
        <a:off x="2183983" y="0"/>
        <a:ext cx="2731806" cy="634028"/>
      </dsp:txXfrm>
    </dsp:sp>
    <dsp:sp modelId="{C35A1BF3-8B2D-43F8-8E7D-86FF21E72F83}">
      <dsp:nvSpPr>
        <dsp:cNvPr id="0" name=""/>
        <dsp:cNvSpPr/>
      </dsp:nvSpPr>
      <dsp:spPr>
        <a:xfrm>
          <a:off x="4766078" y="0"/>
          <a:ext cx="3217905" cy="634028"/>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Circuits matrimoniaux</a:t>
          </a:r>
        </a:p>
      </dsp:txBody>
      <dsp:txXfrm>
        <a:off x="5083092" y="0"/>
        <a:ext cx="2583877" cy="634028"/>
      </dsp:txXfrm>
    </dsp:sp>
    <dsp:sp modelId="{F9B4F6DB-61C1-4FBB-8709-3EF8748E4E38}">
      <dsp:nvSpPr>
        <dsp:cNvPr id="0" name=""/>
        <dsp:cNvSpPr/>
      </dsp:nvSpPr>
      <dsp:spPr>
        <a:xfrm>
          <a:off x="7517259" y="0"/>
          <a:ext cx="2807770" cy="634028"/>
        </a:xfrm>
        <a:prstGeom prst="chevron">
          <a:avLst/>
        </a:prstGeom>
        <a:solidFill>
          <a:schemeClr val="tx1"/>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Réseaux d’alliance</a:t>
          </a:r>
        </a:p>
      </dsp:txBody>
      <dsp:txXfrm>
        <a:off x="7834273" y="0"/>
        <a:ext cx="2173742" cy="634028"/>
      </dsp:txXfrm>
    </dsp:sp>
    <dsp:sp modelId="{FBF483B7-CF01-475C-97E8-7775969EC6E4}">
      <dsp:nvSpPr>
        <dsp:cNvPr id="0" name=""/>
        <dsp:cNvSpPr/>
      </dsp:nvSpPr>
      <dsp:spPr>
        <a:xfrm>
          <a:off x="9858305" y="0"/>
          <a:ext cx="2333624" cy="634028"/>
        </a:xfrm>
        <a:prstGeom prst="chevron">
          <a:avLst/>
        </a:prstGeom>
        <a:solidFill>
          <a:srgbClr val="EFEDE3"/>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chemeClr val="tx1"/>
              </a:solidFill>
              <a:hlinkClick xmlns:r="http://schemas.openxmlformats.org/officeDocument/2006/relationships" r:id="" action="ppaction://noaction"/>
            </a:rPr>
            <a:t>Conclusion</a:t>
          </a:r>
          <a:endParaRPr lang="fr-FR" sz="1900" b="1" kern="1200" dirty="0">
            <a:solidFill>
              <a:schemeClr val="tx1"/>
            </a:solidFill>
          </a:endParaRPr>
        </a:p>
      </dsp:txBody>
      <dsp:txXfrm>
        <a:off x="10175319" y="0"/>
        <a:ext cx="1699596" cy="6340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C5691F-B49D-49E9-A89F-3E8A06F2C876}">
      <dsp:nvSpPr>
        <dsp:cNvPr id="0" name=""/>
        <dsp:cNvSpPr/>
      </dsp:nvSpPr>
      <dsp:spPr>
        <a:xfrm>
          <a:off x="1501" y="0"/>
          <a:ext cx="2927088" cy="644904"/>
        </a:xfrm>
        <a:prstGeom prst="homePlate">
          <a:avLst/>
        </a:prstGeom>
        <a:noFill/>
        <a:ln w="127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01346"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kern="1200" dirty="0">
              <a:solidFill>
                <a:schemeClr val="bg1"/>
              </a:solidFill>
              <a:hlinkClick xmlns:r="http://schemas.openxmlformats.org/officeDocument/2006/relationships" r:id="" action="ppaction://hlinksldjump"/>
            </a:rPr>
            <a:t>Introduction</a:t>
          </a:r>
          <a:endParaRPr lang="fr-FR" sz="1900" kern="1200" dirty="0">
            <a:solidFill>
              <a:schemeClr val="bg1"/>
            </a:solidFill>
          </a:endParaRPr>
        </a:p>
      </dsp:txBody>
      <dsp:txXfrm>
        <a:off x="1501" y="0"/>
        <a:ext cx="2765862" cy="644904"/>
      </dsp:txXfrm>
    </dsp:sp>
    <dsp:sp modelId="{52B37B26-340A-4334-95A4-16F6EB706E22}">
      <dsp:nvSpPr>
        <dsp:cNvPr id="0" name=""/>
        <dsp:cNvSpPr/>
      </dsp:nvSpPr>
      <dsp:spPr>
        <a:xfrm>
          <a:off x="2343171" y="0"/>
          <a:ext cx="2927088" cy="644904"/>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Interdits de consanguinité</a:t>
          </a:r>
        </a:p>
      </dsp:txBody>
      <dsp:txXfrm>
        <a:off x="2665623" y="0"/>
        <a:ext cx="2282184" cy="644904"/>
      </dsp:txXfrm>
    </dsp:sp>
    <dsp:sp modelId="{88E2B099-1D7D-4BD4-B300-E48B508C771E}">
      <dsp:nvSpPr>
        <dsp:cNvPr id="0" name=""/>
        <dsp:cNvSpPr/>
      </dsp:nvSpPr>
      <dsp:spPr>
        <a:xfrm>
          <a:off x="4684842" y="0"/>
          <a:ext cx="2927088" cy="644904"/>
        </a:xfrm>
        <a:prstGeom prst="chevron">
          <a:avLst/>
        </a:prstGeom>
        <a:solidFill>
          <a:srgbClr val="EFEDE3"/>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Circuits matrimoniaux</a:t>
          </a:r>
        </a:p>
      </dsp:txBody>
      <dsp:txXfrm>
        <a:off x="5007294" y="0"/>
        <a:ext cx="2282184" cy="644904"/>
      </dsp:txXfrm>
    </dsp:sp>
    <dsp:sp modelId="{0F9DEC43-98D7-4079-8FE8-5B8E1B7CD4A4}">
      <dsp:nvSpPr>
        <dsp:cNvPr id="0" name=""/>
        <dsp:cNvSpPr/>
      </dsp:nvSpPr>
      <dsp:spPr>
        <a:xfrm>
          <a:off x="7026513" y="0"/>
          <a:ext cx="2927088" cy="644904"/>
        </a:xfrm>
        <a:prstGeom prst="chevron">
          <a:avLst/>
        </a:prstGeom>
        <a:solidFill>
          <a:schemeClr val="tx1"/>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Réseaux d’alliance</a:t>
          </a:r>
        </a:p>
      </dsp:txBody>
      <dsp:txXfrm>
        <a:off x="7348965" y="0"/>
        <a:ext cx="2282184" cy="644904"/>
      </dsp:txXfrm>
    </dsp:sp>
    <dsp:sp modelId="{91A98861-CE9F-4D78-A15C-33A2A96CB398}">
      <dsp:nvSpPr>
        <dsp:cNvPr id="0" name=""/>
        <dsp:cNvSpPr/>
      </dsp:nvSpPr>
      <dsp:spPr>
        <a:xfrm>
          <a:off x="9368184" y="0"/>
          <a:ext cx="2927088" cy="644904"/>
        </a:xfrm>
        <a:prstGeom prst="chevron">
          <a:avLst/>
        </a:prstGeom>
        <a:solidFill>
          <a:srgbClr val="EFEDE3"/>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kern="1200" dirty="0">
              <a:solidFill>
                <a:schemeClr val="tx1"/>
              </a:solidFill>
              <a:hlinkClick xmlns:r="http://schemas.openxmlformats.org/officeDocument/2006/relationships" r:id="" action="ppaction://noaction"/>
            </a:rPr>
            <a:t>Conclusion</a:t>
          </a:r>
          <a:endParaRPr lang="fr-FR" sz="1900" kern="1200" dirty="0">
            <a:solidFill>
              <a:schemeClr val="tx1"/>
            </a:solidFill>
          </a:endParaRPr>
        </a:p>
      </dsp:txBody>
      <dsp:txXfrm>
        <a:off x="9690636" y="0"/>
        <a:ext cx="2282184" cy="64490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053BB-446C-4F6A-87D5-D52D0900D5EC}">
      <dsp:nvSpPr>
        <dsp:cNvPr id="0" name=""/>
        <dsp:cNvSpPr/>
      </dsp:nvSpPr>
      <dsp:spPr>
        <a:xfrm>
          <a:off x="1977" y="0"/>
          <a:ext cx="2366367" cy="634028"/>
        </a:xfrm>
        <a:prstGeom prst="homePlate">
          <a:avLst/>
        </a:prstGeom>
        <a:noFill/>
        <a:ln w="12700" cap="flat" cmpd="sng" algn="ctr">
          <a:no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fr-FR" sz="2800" kern="1200" dirty="0">
              <a:solidFill>
                <a:srgbClr val="8EB1C3"/>
              </a:solidFill>
              <a:latin typeface="Franklin Gothic Book" panose="020B0503020102020204"/>
              <a:ea typeface="+mn-ea"/>
              <a:cs typeface="+mn-cs"/>
            </a:rPr>
            <a:t>Introduction</a:t>
          </a:r>
        </a:p>
      </dsp:txBody>
      <dsp:txXfrm>
        <a:off x="1977" y="0"/>
        <a:ext cx="2207860" cy="634028"/>
      </dsp:txXfrm>
    </dsp:sp>
    <dsp:sp modelId="{B8FE73E4-77C0-4014-922B-71BF29968E93}">
      <dsp:nvSpPr>
        <dsp:cNvPr id="0" name=""/>
        <dsp:cNvSpPr/>
      </dsp:nvSpPr>
      <dsp:spPr>
        <a:xfrm>
          <a:off x="1895071" y="0"/>
          <a:ext cx="3413058" cy="634028"/>
        </a:xfrm>
        <a:prstGeom prst="chevron">
          <a:avLst/>
        </a:prstGeom>
        <a:noFill/>
        <a:ln w="12700" cap="flat" cmpd="sng" algn="ctr">
          <a:solidFill>
            <a:schemeClr val="dk1">
              <a:shade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Interdits de consanguinité</a:t>
          </a:r>
        </a:p>
      </dsp:txBody>
      <dsp:txXfrm>
        <a:off x="2212085" y="0"/>
        <a:ext cx="2779030" cy="634028"/>
      </dsp:txXfrm>
    </dsp:sp>
    <dsp:sp modelId="{C35A1BF3-8B2D-43F8-8E7D-86FF21E72F83}">
      <dsp:nvSpPr>
        <dsp:cNvPr id="0" name=""/>
        <dsp:cNvSpPr/>
      </dsp:nvSpPr>
      <dsp:spPr>
        <a:xfrm>
          <a:off x="4834856" y="0"/>
          <a:ext cx="2903816" cy="634028"/>
        </a:xfrm>
        <a:prstGeom prst="chevron">
          <a:avLst/>
        </a:prstGeom>
        <a:no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Circuits matrimoniaux</a:t>
          </a:r>
        </a:p>
      </dsp:txBody>
      <dsp:txXfrm>
        <a:off x="5151870" y="0"/>
        <a:ext cx="2269788" cy="634028"/>
      </dsp:txXfrm>
    </dsp:sp>
    <dsp:sp modelId="{F9B4F6DB-61C1-4FBB-8709-3EF8748E4E38}">
      <dsp:nvSpPr>
        <dsp:cNvPr id="0" name=""/>
        <dsp:cNvSpPr/>
      </dsp:nvSpPr>
      <dsp:spPr>
        <a:xfrm>
          <a:off x="7265399" y="0"/>
          <a:ext cx="3031529" cy="634028"/>
        </a:xfrm>
        <a:prstGeom prst="chevron">
          <a:avLst/>
        </a:prstGeom>
        <a:no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rgbClr val="8EB1C3"/>
              </a:solidFill>
            </a:rPr>
            <a:t>Réseaux d’alliance</a:t>
          </a:r>
        </a:p>
      </dsp:txBody>
      <dsp:txXfrm>
        <a:off x="7582413" y="0"/>
        <a:ext cx="2397501" cy="634028"/>
      </dsp:txXfrm>
    </dsp:sp>
    <dsp:sp modelId="{FBF483B7-CF01-475C-97E8-7775969EC6E4}">
      <dsp:nvSpPr>
        <dsp:cNvPr id="0" name=""/>
        <dsp:cNvSpPr/>
      </dsp:nvSpPr>
      <dsp:spPr>
        <a:xfrm>
          <a:off x="9823655" y="0"/>
          <a:ext cx="2366367" cy="634028"/>
        </a:xfrm>
        <a:prstGeom prst="chevron">
          <a:avLst/>
        </a:prstGeom>
        <a:solidFill>
          <a:schemeClr val="tx1"/>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fr-FR" sz="1900" b="1" kern="1200" dirty="0">
              <a:solidFill>
                <a:schemeClr val="tx1"/>
              </a:solidFill>
              <a:hlinkClick xmlns:r="http://schemas.openxmlformats.org/officeDocument/2006/relationships" r:id="" action="ppaction://noaction"/>
            </a:rPr>
            <a:t>Conclusion</a:t>
          </a:r>
          <a:endParaRPr lang="fr-FR" sz="1900" b="1" kern="1200" dirty="0">
            <a:solidFill>
              <a:schemeClr val="tx1"/>
            </a:solidFill>
          </a:endParaRPr>
        </a:p>
      </dsp:txBody>
      <dsp:txXfrm>
        <a:off x="10140669" y="0"/>
        <a:ext cx="1732339" cy="634028"/>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24E12C2-88BC-40D0-B776-89A4DD81A514}"/>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r>
              <a:rPr lang="fr-FR" dirty="0"/>
              <a:t>PARTIE I             PARTIE II</a:t>
            </a:r>
          </a:p>
        </p:txBody>
      </p:sp>
      <p:sp>
        <p:nvSpPr>
          <p:cNvPr id="3" name="Espace réservé de la date 2">
            <a:extLst>
              <a:ext uri="{FF2B5EF4-FFF2-40B4-BE49-F238E27FC236}">
                <a16:creationId xmlns:a16="http://schemas.microsoft.com/office/drawing/2014/main" id="{637EFCCC-5651-4F81-851E-7FD407D2CE08}"/>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240184A7-1034-476C-86EF-8BC3F9B2F0E5}" type="datetime1">
              <a:rPr lang="fr-FR" smtClean="0"/>
              <a:t>04/10/2025</a:t>
            </a:fld>
            <a:endParaRPr lang="fr-FR" dirty="0"/>
          </a:p>
        </p:txBody>
      </p:sp>
      <p:sp>
        <p:nvSpPr>
          <p:cNvPr id="5" name="Espace réservé du numéro de diapositive 4">
            <a:extLst>
              <a:ext uri="{FF2B5EF4-FFF2-40B4-BE49-F238E27FC236}">
                <a16:creationId xmlns:a16="http://schemas.microsoft.com/office/drawing/2014/main" id="{99528503-6930-424C-BF97-7DE055217563}"/>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63E6144A-5F7C-4BC5-B8A7-BBB5ECF68059}" type="slidenum">
              <a:rPr lang="fr-FR" smtClean="0"/>
              <a:t>‹N°›</a:t>
            </a:fld>
            <a:endParaRPr lang="fr-FR" dirty="0"/>
          </a:p>
        </p:txBody>
      </p:sp>
      <p:sp>
        <p:nvSpPr>
          <p:cNvPr id="6" name="Espace réservé du pied de page 5">
            <a:extLst>
              <a:ext uri="{FF2B5EF4-FFF2-40B4-BE49-F238E27FC236}">
                <a16:creationId xmlns:a16="http://schemas.microsoft.com/office/drawing/2014/main" id="{B4BEAD0B-A854-4866-AFE9-4798AA74001A}"/>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fr-FR" dirty="0"/>
          </a:p>
        </p:txBody>
      </p:sp>
    </p:spTree>
    <p:extLst>
      <p:ext uri="{BB962C8B-B14F-4D97-AF65-F5344CB8AC3E}">
        <p14:creationId xmlns:p14="http://schemas.microsoft.com/office/powerpoint/2010/main" val="3676873914"/>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r>
              <a:rPr lang="fr-FR" dirty="0"/>
              <a:t>PARTIE I             PARTIE II</a:t>
            </a:r>
          </a:p>
        </p:txBody>
      </p:sp>
      <p:sp>
        <p:nvSpPr>
          <p:cNvPr id="3" name="Espace réservé de la date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E8C307AB-DBEF-412F-A53B-17AAC8FC5875}" type="datetime1">
              <a:rPr lang="fr-FR" smtClean="0"/>
              <a:t>04/10/2025</a:t>
            </a:fld>
            <a:endParaRPr lang="fr-FR" dirty="0"/>
          </a:p>
        </p:txBody>
      </p:sp>
      <p:sp>
        <p:nvSpPr>
          <p:cNvPr id="4" name="Espace réservé de l'image des diapositives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fr-FR" dirty="0"/>
          </a:p>
        </p:txBody>
      </p:sp>
      <p:sp>
        <p:nvSpPr>
          <p:cNvPr id="5" name="Espace réservé des note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endParaRPr lang="fr-FR" dirty="0"/>
          </a:p>
        </p:txBody>
      </p:sp>
      <p:sp>
        <p:nvSpPr>
          <p:cNvPr id="6" name="Espace réservé du pied de page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fr-FR" dirty="0"/>
          </a:p>
        </p:txBody>
      </p:sp>
      <p:sp>
        <p:nvSpPr>
          <p:cNvPr id="7" name="Espace réservé du numéro de diapositive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AEF71B9E-4C0E-400E-928A-B5E8A3A3C2F6}" type="slidenum">
              <a:rPr lang="fr-FR" smtClean="0"/>
              <a:t>‹N°›</a:t>
            </a:fld>
            <a:endParaRPr lang="fr-FR" dirty="0"/>
          </a:p>
        </p:txBody>
      </p:sp>
    </p:spTree>
    <p:extLst>
      <p:ext uri="{BB962C8B-B14F-4D97-AF65-F5344CB8AC3E}">
        <p14:creationId xmlns:p14="http://schemas.microsoft.com/office/powerpoint/2010/main" val="3631355291"/>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100" i="1" dirty="0"/>
          </a:p>
        </p:txBody>
      </p:sp>
      <p:sp>
        <p:nvSpPr>
          <p:cNvPr id="4" name="Espace réservé de l'en-tête 3"/>
          <p:cNvSpPr>
            <a:spLocks noGrp="1"/>
          </p:cNvSpPr>
          <p:nvPr>
            <p:ph type="hdr" sz="quarter" idx="10"/>
          </p:nvPr>
        </p:nvSpPr>
        <p:spPr/>
        <p:txBody>
          <a:bodyPr/>
          <a:lstStyle/>
          <a:p>
            <a:r>
              <a:rPr lang="fr-FR" dirty="0"/>
              <a:t>PARTIE I             PARTIE II</a:t>
            </a:r>
          </a:p>
        </p:txBody>
      </p:sp>
      <p:sp>
        <p:nvSpPr>
          <p:cNvPr id="5" name="Espace réservé de la date 4"/>
          <p:cNvSpPr>
            <a:spLocks noGrp="1"/>
          </p:cNvSpPr>
          <p:nvPr>
            <p:ph type="dt" idx="11"/>
          </p:nvPr>
        </p:nvSpPr>
        <p:spPr/>
        <p:txBody>
          <a:bodyPr/>
          <a:lstStyle/>
          <a:p>
            <a:fld id="{E8C307AB-DBEF-412F-A53B-17AAC8FC5875}" type="datetime1">
              <a:rPr lang="fr-FR" smtClean="0"/>
              <a:t>04/10/2025</a:t>
            </a:fld>
            <a:endParaRPr lang="fr-FR" dirty="0"/>
          </a:p>
        </p:txBody>
      </p:sp>
      <p:sp>
        <p:nvSpPr>
          <p:cNvPr id="6" name="Espace réservé du numéro de diapositive 5"/>
          <p:cNvSpPr>
            <a:spLocks noGrp="1"/>
          </p:cNvSpPr>
          <p:nvPr>
            <p:ph type="sldNum" sz="quarter" idx="12"/>
          </p:nvPr>
        </p:nvSpPr>
        <p:spPr/>
        <p:txBody>
          <a:bodyPr/>
          <a:lstStyle/>
          <a:p>
            <a:fld id="{AEF71B9E-4C0E-400E-928A-B5E8A3A3C2F6}" type="slidenum">
              <a:rPr lang="fr-FR" smtClean="0"/>
              <a:t>1</a:t>
            </a:fld>
            <a:endParaRPr lang="fr-FR" dirty="0"/>
          </a:p>
        </p:txBody>
      </p:sp>
    </p:spTree>
    <p:extLst>
      <p:ext uri="{BB962C8B-B14F-4D97-AF65-F5344CB8AC3E}">
        <p14:creationId xmlns:p14="http://schemas.microsoft.com/office/powerpoint/2010/main" val="1923250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3685794"/>
          </a:xfrm>
        </p:spPr>
        <p:txBody>
          <a:bodyPr/>
          <a:lstStyle/>
          <a:p>
            <a:pPr indent="449580" algn="just">
              <a:lnSpc>
                <a:spcPct val="107000"/>
              </a:lnSpc>
              <a:spcAft>
                <a:spcPts val="800"/>
              </a:spcAft>
            </a:pPr>
            <a:r>
              <a:rPr lang="fr-FR" kern="100" dirty="0">
                <a:effectLst/>
                <a:latin typeface="Calibri" panose="020F0502020204030204" pitchFamily="34" charset="0"/>
                <a:ea typeface="Calibri" panose="020F0502020204030204" pitchFamily="34" charset="0"/>
                <a:cs typeface="Times New Roman" panose="02020603050405020304" pitchFamily="18" charset="0"/>
              </a:rPr>
              <a:t>Un circuit matrimonial peut être interprété comme une chaîne de parenté reliant des conjoints ». </a:t>
            </a:r>
          </a:p>
          <a:p>
            <a:pPr indent="449580" algn="just">
              <a:lnSpc>
                <a:spcPct val="107000"/>
              </a:lnSpc>
              <a:spcAft>
                <a:spcPts val="800"/>
              </a:spcAft>
            </a:pPr>
            <a:r>
              <a:rPr lang="fr-FR" kern="100" dirty="0">
                <a:effectLst/>
                <a:latin typeface="Calibri" panose="020F0502020204030204" pitchFamily="34" charset="0"/>
                <a:ea typeface="Calibri" panose="020F0502020204030204" pitchFamily="34" charset="0"/>
                <a:cs typeface="Times New Roman" panose="02020603050405020304" pitchFamily="18" charset="0"/>
              </a:rPr>
              <a:t>Nous allons maintenant considérer ce circuit matrimonial et étudier</a:t>
            </a:r>
            <a:r>
              <a:rPr lang="fr-FR" kern="100" baseline="0" dirty="0">
                <a:effectLst/>
                <a:latin typeface="Calibri" panose="020F0502020204030204" pitchFamily="34" charset="0"/>
                <a:ea typeface="Calibri" panose="020F0502020204030204" pitchFamily="34" charset="0"/>
                <a:cs typeface="Times New Roman" panose="02020603050405020304" pitchFamily="18" charset="0"/>
              </a:rPr>
              <a:t> la manière de le décrire, de le coder pour l’identifier parmi les autres circuits matrimoniaux de la généalogie : </a:t>
            </a:r>
          </a:p>
          <a:p>
            <a:pPr indent="449580" algn="just">
              <a:lnSpc>
                <a:spcPct val="107000"/>
              </a:lnSpc>
              <a:spcAft>
                <a:spcPts val="800"/>
              </a:spcAft>
            </a:pPr>
            <a:r>
              <a:rPr lang="fr-FR" kern="100" baseline="0" dirty="0">
                <a:effectLst/>
                <a:latin typeface="Calibri" panose="020F0502020204030204" pitchFamily="34" charset="0"/>
                <a:ea typeface="Calibri" panose="020F0502020204030204" pitchFamily="34" charset="0"/>
                <a:cs typeface="Times New Roman" panose="02020603050405020304" pitchFamily="18" charset="0"/>
              </a:rPr>
              <a:t>Bref nous allons aborder les principes de nommage du circuit qui relie Albert Joseph GOUDEMETZ à Augustine </a:t>
            </a:r>
            <a:r>
              <a:rPr lang="fr-FR" kern="100" baseline="0" dirty="0" err="1">
                <a:effectLst/>
                <a:latin typeface="Calibri" panose="020F0502020204030204" pitchFamily="34" charset="0"/>
                <a:ea typeface="Calibri" panose="020F0502020204030204" pitchFamily="34" charset="0"/>
                <a:cs typeface="Times New Roman" panose="02020603050405020304" pitchFamily="18" charset="0"/>
              </a:rPr>
              <a:t>Josephe</a:t>
            </a:r>
            <a:r>
              <a:rPr lang="fr-FR" kern="100" baseline="0" dirty="0">
                <a:effectLst/>
                <a:latin typeface="Calibri" panose="020F0502020204030204" pitchFamily="34" charset="0"/>
                <a:ea typeface="Calibri" panose="020F0502020204030204" pitchFamily="34" charset="0"/>
                <a:cs typeface="Times New Roman" panose="02020603050405020304" pitchFamily="18" charset="0"/>
              </a:rPr>
              <a:t> PAYEN</a:t>
            </a:r>
            <a:endParaRPr lang="fr-FR"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9A36442F-09F5-42B1-8AD7-613E76F937ED}" type="slidenum">
              <a:rPr lang="fr-FR" smtClean="0"/>
              <a:t>16</a:t>
            </a:fld>
            <a:endParaRPr lang="fr-FR"/>
          </a:p>
        </p:txBody>
      </p:sp>
    </p:spTree>
    <p:extLst>
      <p:ext uri="{BB962C8B-B14F-4D97-AF65-F5344CB8AC3E}">
        <p14:creationId xmlns:p14="http://schemas.microsoft.com/office/powerpoint/2010/main" val="3364738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r>
              <a:rPr lang="fr-FR"/>
              <a:t>PARTIE I             PARTIE II</a:t>
            </a:r>
            <a:endParaRPr lang="fr-FR" dirty="0"/>
          </a:p>
        </p:txBody>
      </p:sp>
      <p:sp>
        <p:nvSpPr>
          <p:cNvPr id="5" name="Espace réservé de la date 4"/>
          <p:cNvSpPr>
            <a:spLocks noGrp="1"/>
          </p:cNvSpPr>
          <p:nvPr>
            <p:ph type="dt" idx="1"/>
          </p:nvPr>
        </p:nvSpPr>
        <p:spPr/>
        <p:txBody>
          <a:bodyPr/>
          <a:lstStyle/>
          <a:p>
            <a:fld id="{E8C307AB-DBEF-412F-A53B-17AAC8FC5875}" type="datetime1">
              <a:rPr lang="fr-FR" smtClean="0"/>
              <a:t>04/10/2025</a:t>
            </a:fld>
            <a:endParaRPr lang="fr-FR" dirty="0"/>
          </a:p>
        </p:txBody>
      </p:sp>
      <p:sp>
        <p:nvSpPr>
          <p:cNvPr id="6" name="Espace réservé du numéro de diapositive 5"/>
          <p:cNvSpPr>
            <a:spLocks noGrp="1"/>
          </p:cNvSpPr>
          <p:nvPr>
            <p:ph type="sldNum" sz="quarter" idx="5"/>
          </p:nvPr>
        </p:nvSpPr>
        <p:spPr/>
        <p:txBody>
          <a:bodyPr/>
          <a:lstStyle/>
          <a:p>
            <a:fld id="{AEF71B9E-4C0E-400E-928A-B5E8A3A3C2F6}" type="slidenum">
              <a:rPr lang="fr-FR" smtClean="0"/>
              <a:t>17</a:t>
            </a:fld>
            <a:endParaRPr lang="fr-FR" dirty="0"/>
          </a:p>
        </p:txBody>
      </p:sp>
    </p:spTree>
    <p:extLst>
      <p:ext uri="{BB962C8B-B14F-4D97-AF65-F5344CB8AC3E}">
        <p14:creationId xmlns:p14="http://schemas.microsoft.com/office/powerpoint/2010/main" val="2771818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D6CE7-5649-5B56-6751-4CC7DD3E4AA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EDBD3FD-A96F-6256-5093-65280B831F4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4E95DCA-712A-6546-0835-C4092490D48E}"/>
              </a:ext>
            </a:extLst>
          </p:cNvPr>
          <p:cNvSpPr>
            <a:spLocks noGrp="1"/>
          </p:cNvSpPr>
          <p:nvPr>
            <p:ph type="body" idx="1"/>
          </p:nvPr>
        </p:nvSpPr>
        <p:spPr/>
        <p:txBody>
          <a:bodyPr/>
          <a:lstStyle/>
          <a:p>
            <a:endParaRPr lang="fr-FR" dirty="0"/>
          </a:p>
        </p:txBody>
      </p:sp>
      <p:sp>
        <p:nvSpPr>
          <p:cNvPr id="4" name="Espace réservé de l'en-tête 3">
            <a:extLst>
              <a:ext uri="{FF2B5EF4-FFF2-40B4-BE49-F238E27FC236}">
                <a16:creationId xmlns:a16="http://schemas.microsoft.com/office/drawing/2014/main" id="{1D30E773-4FA7-394D-C265-F314F93248FA}"/>
              </a:ext>
            </a:extLst>
          </p:cNvPr>
          <p:cNvSpPr>
            <a:spLocks noGrp="1"/>
          </p:cNvSpPr>
          <p:nvPr>
            <p:ph type="hdr" sz="quarter"/>
          </p:nvPr>
        </p:nvSpPr>
        <p:spPr/>
        <p:txBody>
          <a:bodyPr/>
          <a:lstStyle/>
          <a:p>
            <a:r>
              <a:rPr lang="fr-FR"/>
              <a:t>PARTIE I             PARTIE II</a:t>
            </a:r>
            <a:endParaRPr lang="fr-FR" dirty="0"/>
          </a:p>
        </p:txBody>
      </p:sp>
      <p:sp>
        <p:nvSpPr>
          <p:cNvPr id="5" name="Espace réservé de la date 4">
            <a:extLst>
              <a:ext uri="{FF2B5EF4-FFF2-40B4-BE49-F238E27FC236}">
                <a16:creationId xmlns:a16="http://schemas.microsoft.com/office/drawing/2014/main" id="{BE3C61B6-92AC-8E5F-CF66-1E08060DB656}"/>
              </a:ext>
            </a:extLst>
          </p:cNvPr>
          <p:cNvSpPr>
            <a:spLocks noGrp="1"/>
          </p:cNvSpPr>
          <p:nvPr>
            <p:ph type="dt" idx="1"/>
          </p:nvPr>
        </p:nvSpPr>
        <p:spPr/>
        <p:txBody>
          <a:bodyPr/>
          <a:lstStyle/>
          <a:p>
            <a:fld id="{E8C307AB-DBEF-412F-A53B-17AAC8FC5875}" type="datetime1">
              <a:rPr lang="fr-FR" smtClean="0"/>
              <a:t>04/10/2025</a:t>
            </a:fld>
            <a:endParaRPr lang="fr-FR" dirty="0"/>
          </a:p>
        </p:txBody>
      </p:sp>
      <p:sp>
        <p:nvSpPr>
          <p:cNvPr id="6" name="Espace réservé du numéro de diapositive 5">
            <a:extLst>
              <a:ext uri="{FF2B5EF4-FFF2-40B4-BE49-F238E27FC236}">
                <a16:creationId xmlns:a16="http://schemas.microsoft.com/office/drawing/2014/main" id="{21E7B7F0-007D-DB86-58D7-239445E551E6}"/>
              </a:ext>
            </a:extLst>
          </p:cNvPr>
          <p:cNvSpPr>
            <a:spLocks noGrp="1"/>
          </p:cNvSpPr>
          <p:nvPr>
            <p:ph type="sldNum" sz="quarter" idx="5"/>
          </p:nvPr>
        </p:nvSpPr>
        <p:spPr/>
        <p:txBody>
          <a:bodyPr/>
          <a:lstStyle/>
          <a:p>
            <a:fld id="{AEF71B9E-4C0E-400E-928A-B5E8A3A3C2F6}" type="slidenum">
              <a:rPr lang="fr-FR" smtClean="0"/>
              <a:t>18</a:t>
            </a:fld>
            <a:endParaRPr lang="fr-FR" dirty="0"/>
          </a:p>
        </p:txBody>
      </p:sp>
    </p:spTree>
    <p:extLst>
      <p:ext uri="{BB962C8B-B14F-4D97-AF65-F5344CB8AC3E}">
        <p14:creationId xmlns:p14="http://schemas.microsoft.com/office/powerpoint/2010/main" val="3501031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À partir d’un corpus de familles souvent stocké sous un format GEDCOM, l’objectif est maintenant de recenser les différents types de circuits matrimoniaux. Il nous sera alors facile d’identifier des mariages religieux qui ne respectent pas les interdits canoniques ou qui relient des parents proches dans les actes civils.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 exemple, il est intéressant de demander au logiciel Puck de recenser les circuits d’ordre 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Ces circuits relient deux individus mariés et ne contiennent aucun autre lien matrimonial, ce sont donc des mariages consanguins. La profondeur généalogique maximale quant à elle est la longueur du plus long chemin orienté vers les ascendants, et qui part des individus qui bouclent le circuit, les individus A et B de départ, et aboutit à l’ancêtre apical, l’ancêtre en commun au sommet du circuit.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recenser les mariages consanguins interdits, il faut donc effectuer la recherche systématique et automatisée de l’ensemble des circuits d’ordre 1 et de profondeur 4, la profondeur maximale.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Profondeur généalogique maximale=longueur du plus long chemin, orienté vers les ascendants, qui part des individus qui bouclent le circuit , et aboutit à l’ancêtre apical, l’ancêtre en commun au sommet du circuit.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les deux familles avaient attendu quelques années, les deux mariés auraient pu suivre le modèle du circuit matrimonial de droite, d’ordre 1 et de profondeur 5. Mais si les époux étaient pressés, ils ont dû faire une demande de dispense de consanguinité. </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9A36442F-09F5-42B1-8AD7-613E76F937ED}" type="slidenum">
              <a:rPr lang="fr-FR" smtClean="0"/>
              <a:t>19</a:t>
            </a:fld>
            <a:endParaRPr lang="fr-FR"/>
          </a:p>
        </p:txBody>
      </p:sp>
    </p:spTree>
    <p:extLst>
      <p:ext uri="{BB962C8B-B14F-4D97-AF65-F5344CB8AC3E}">
        <p14:creationId xmlns:p14="http://schemas.microsoft.com/office/powerpoint/2010/main" val="2087211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F0CF6-7D92-27D4-5D76-394FED385EF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E356EEE-298E-223A-EDC8-F305BE626D6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DC27FE8-C130-F966-2F47-7E4DA28FC999}"/>
              </a:ext>
            </a:extLst>
          </p:cNvPr>
          <p:cNvSpPr>
            <a:spLocks noGrp="1"/>
          </p:cNvSpPr>
          <p:nvPr>
            <p:ph type="body" idx="1"/>
          </p:nvPr>
        </p:nvSpPr>
        <p:spPr/>
        <p:txBody>
          <a:bodyPr/>
          <a:lstStyle/>
          <a:p>
            <a:pPr indent="449580">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Toutefois, les familles ont d’autres procédés pour organiser des mariages arrangés avantageux pour contourner les interdits religieux. </a:t>
            </a:r>
          </a:p>
          <a:p>
            <a:pPr indent="449580">
              <a:lnSpc>
                <a:spcPct val="107000"/>
              </a:lnSpc>
              <a:spcAft>
                <a:spcPts val="800"/>
              </a:spcAft>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suffit pour cela de quérir quelques familles complices avec lesquelles des réenchaînements d‘alliances pourraient être organisées dans la limite des interdits canoniques et accroître ainsi l’ordre des circuits, si toutefois ces familles « complices » sont suffisamment éloignées en termes de degré de parenté de la première. Mais là encore, le logiciel l’indique. </a:t>
            </a:r>
          </a:p>
          <a:p>
            <a:endParaRPr lang="fr-FR" dirty="0">
              <a:effectLst/>
            </a:endParaRPr>
          </a:p>
          <a:p>
            <a:r>
              <a:rPr lang="fr-FR" dirty="0">
                <a:effectLst/>
              </a:rPr>
              <a:t>Au lieu de rechercher une fiancée dans son propre groupe de parenté, la famille organise un circuit d’ordre 2 comme à gauche : une union est établie entre un individu A bleu et un autre individu B rose, aux extrémités de la figure, appartenant à deux familles différentes.</a:t>
            </a:r>
          </a:p>
          <a:p>
            <a:endParaRPr lang="fr-FR" dirty="0">
              <a:effectLst/>
            </a:endParaRPr>
          </a:p>
          <a:p>
            <a:r>
              <a:rPr lang="fr-FR" dirty="0">
                <a:effectLst/>
              </a:rPr>
              <a:t>Le circuit qui les relie passe par un autre mariage intermédiaire qui unit aussi ces mêmes familles. C’est un redoublement de mariages entre deux familles, l’autre famille étant extérieure au groupe consanguin. </a:t>
            </a:r>
          </a:p>
          <a:p>
            <a:endParaRPr lang="fr-FR" dirty="0">
              <a:effectLst/>
            </a:endParaRPr>
          </a:p>
          <a:p>
            <a:r>
              <a:rPr lang="fr-FR" dirty="0">
                <a:effectLst/>
              </a:rPr>
              <a:t>Mais cette famille peut chercher plus loin, et s’associer avec deux autres familles pour former un circuit matrimonial d’ordre 3, avec deux mariages intermédiaires dans le circuit matrimonial qui forment un réenchaînement matrimonial, comme cela est indiqué sur le schéma de droite.</a:t>
            </a:r>
          </a:p>
          <a:p>
            <a:endParaRPr lang="fr-FR" dirty="0">
              <a:effectLst/>
            </a:endParaRPr>
          </a:p>
          <a:p>
            <a:r>
              <a:rPr lang="fr-FR" dirty="0">
                <a:effectLst/>
              </a:rPr>
              <a:t>Cela nécessite certainement que ces familles soient déjà imbriquées dans un réseau d’affiliation, voire </a:t>
            </a:r>
            <a:r>
              <a:rPr lang="fr-FR" b="1" dirty="0">
                <a:effectLst/>
              </a:rPr>
              <a:t>un réseau de parentés plus large</a:t>
            </a:r>
            <a:r>
              <a:rPr lang="fr-FR" dirty="0">
                <a:effectLst/>
              </a:rPr>
              <a:t>. Mais l’accroissement de l’ordre du circuit constitue aussi un bon moyen d’échapper aux interdits matrimoniaux. </a:t>
            </a:r>
          </a:p>
          <a:p>
            <a:endParaRPr lang="fr-FR"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cette méthode de détection des mariages consanguins, des redoublements et réenchaînements de mariages est généralisée à l’ensemble du corpus, alors il est possible d’identifier ces réseaux de parenté.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réaliser cette détection automatique, nous utilisons l’export GEDCOM du corpus généalogique des Payen Bancourt Hillairet, forcément limité, depuis @Hérédis vers @Puck, qui recense alors les circuits matrimoniaux des réseaux de parenté inclus dans le corpus d’étude de départ. </a:t>
            </a:r>
          </a:p>
          <a:p>
            <a:endParaRPr lang="fr-FR" dirty="0"/>
          </a:p>
        </p:txBody>
      </p:sp>
      <p:sp>
        <p:nvSpPr>
          <p:cNvPr id="4" name="Espace réservé du numéro de diapositive 3">
            <a:extLst>
              <a:ext uri="{FF2B5EF4-FFF2-40B4-BE49-F238E27FC236}">
                <a16:creationId xmlns:a16="http://schemas.microsoft.com/office/drawing/2014/main" id="{E2A69167-58ED-5E43-9030-D5602FDAF10D}"/>
              </a:ext>
            </a:extLst>
          </p:cNvPr>
          <p:cNvSpPr>
            <a:spLocks noGrp="1"/>
          </p:cNvSpPr>
          <p:nvPr>
            <p:ph type="sldNum" sz="quarter" idx="5"/>
          </p:nvPr>
        </p:nvSpPr>
        <p:spPr/>
        <p:txBody>
          <a:bodyPr/>
          <a:lstStyle/>
          <a:p>
            <a:fld id="{9A36442F-09F5-42B1-8AD7-613E76F937ED}" type="slidenum">
              <a:rPr lang="fr-FR" smtClean="0"/>
              <a:t>20</a:t>
            </a:fld>
            <a:endParaRPr lang="fr-FR"/>
          </a:p>
        </p:txBody>
      </p:sp>
    </p:spTree>
    <p:extLst>
      <p:ext uri="{BB962C8B-B14F-4D97-AF65-F5344CB8AC3E}">
        <p14:creationId xmlns:p14="http://schemas.microsoft.com/office/powerpoint/2010/main" val="1920456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dirty="0">
                <a:effectLst/>
              </a:rPr>
              <a:t>Observons d’abord l’affichage d’une première famille dans Puck, par exemple celle de Charles Auguste Bancourt et de sa femme Anysie Célinie Bachelet, et ses six enfants. Charles est identifié comme le n°163, marié à Anysie qui porte le n° 174.</a:t>
            </a:r>
          </a:p>
          <a:p>
            <a:pPr algn="just"/>
            <a:r>
              <a:rPr lang="fr-FR" dirty="0">
                <a:effectLst/>
              </a:rPr>
              <a:t>Ses parents sont identifiés en haut à droite, Jean Baptiste Bancourt (n°287) et Augustine Josephe Thieble (n°304).</a:t>
            </a:r>
          </a:p>
          <a:p>
            <a:pPr algn="just"/>
            <a:endParaRPr lang="fr-FR" dirty="0">
              <a:effectLst/>
            </a:endParaRPr>
          </a:p>
          <a:p>
            <a:pPr algn="just"/>
            <a:r>
              <a:rPr lang="fr-FR" dirty="0">
                <a:effectLst/>
              </a:rPr>
              <a:t> Ils font partie des 852 individus du corpus de départ. </a:t>
            </a:r>
          </a:p>
          <a:p>
            <a:pPr algn="just"/>
            <a:endParaRPr lang="fr-FR" sz="1800" dirty="0">
              <a:effectLst/>
              <a:latin typeface="Garamond" panose="02020404030301010803" pitchFamily="18" charset="0"/>
              <a:ea typeface="Times New Roman" panose="02020603050405020304" pitchFamily="18" charset="0"/>
              <a:cs typeface="Times New Roman" panose="02020603050405020304" pitchFamily="18" charset="0"/>
            </a:endParaRPr>
          </a:p>
          <a:p>
            <a:pPr algn="just"/>
            <a:r>
              <a:rPr lang="fr-FR" sz="1800" dirty="0">
                <a:effectLst/>
                <a:latin typeface="Garamond" panose="02020404030301010803" pitchFamily="18" charset="0"/>
                <a:ea typeface="Times New Roman" panose="02020603050405020304" pitchFamily="18" charset="0"/>
                <a:cs typeface="Times New Roman" panose="02020603050405020304" pitchFamily="18" charset="0"/>
              </a:rPr>
              <a:t>Cette numérotation est une numérotation générée par le logiciel Puck, et en aucun cas une numérotation SOSA.</a:t>
            </a:r>
          </a:p>
          <a:p>
            <a:endParaRPr lang="fr-FR" dirty="0"/>
          </a:p>
        </p:txBody>
      </p:sp>
      <p:sp>
        <p:nvSpPr>
          <p:cNvPr id="4" name="Espace réservé du numéro de diapositive 3"/>
          <p:cNvSpPr>
            <a:spLocks noGrp="1"/>
          </p:cNvSpPr>
          <p:nvPr>
            <p:ph type="sldNum" sz="quarter" idx="5"/>
          </p:nvPr>
        </p:nvSpPr>
        <p:spPr/>
        <p:txBody>
          <a:bodyPr/>
          <a:lstStyle/>
          <a:p>
            <a:fld id="{9A36442F-09F5-42B1-8AD7-613E76F937ED}" type="slidenum">
              <a:rPr lang="fr-FR" smtClean="0"/>
              <a:t>22</a:t>
            </a:fld>
            <a:endParaRPr lang="fr-FR"/>
          </a:p>
        </p:txBody>
      </p:sp>
    </p:spTree>
    <p:extLst>
      <p:ext uri="{BB962C8B-B14F-4D97-AF65-F5344CB8AC3E}">
        <p14:creationId xmlns:p14="http://schemas.microsoft.com/office/powerpoint/2010/main" val="3863533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Calibri" panose="020F0502020204030204" pitchFamily="34" charset="0"/>
                <a:ea typeface="Calibri" panose="020F0502020204030204" pitchFamily="34" charset="0"/>
                <a:cs typeface="Times New Roman" panose="02020603050405020304" pitchFamily="18" charset="0"/>
              </a:rPr>
              <a:t>À partir de ce corpus, un premier recensement des circuits matrimoniaux d’ordre 1 et de profondeur généalogique maximale 3 est réalisé.</a:t>
            </a:r>
          </a:p>
          <a:p>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Times New Roman" panose="02020603050405020304" pitchFamily="18" charset="0"/>
              </a:rPr>
              <a:t>Il s’agit donc de l’ensemble des individus liés entre eux par des relations descendantes ou ascendantes (filiation) et impliquant un seul mariage, donc l’ensemble des mariages consanguins, dont l’ancêtre commun ne peut pas être éloigné de plus de trois degrés de chaque individu du couple. </a:t>
            </a:r>
          </a:p>
          <a:p>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Times New Roman" panose="02020603050405020304" pitchFamily="18" charset="0"/>
              </a:rPr>
              <a:t>Cela implique aussi forcément la présence d’implexes. </a:t>
            </a:r>
          </a:p>
          <a:p>
            <a:pPr indent="449580">
              <a:lnSpc>
                <a:spcPct val="107000"/>
              </a:lnSpc>
              <a:spcAft>
                <a:spcPts val="800"/>
              </a:spcAft>
            </a:pPr>
            <a:endParaRPr lang="fr-FR" sz="1800" kern="12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second recensement des circuits matrimoniaux d’ordre 2 et de profondeur généalogique maximale 3 est réalisé de manière simultanée au premier recensement : il contient des redoublements de mariages, entre deux groupes familiaux, dont on remonte la profondeur généalogique jusqu’au degré maximal de 3 à partir des individus des couples étudiés. </a:t>
            </a:r>
          </a:p>
          <a:p>
            <a:pPr indent="449580">
              <a:lnSpc>
                <a:spcPct val="107000"/>
              </a:lnSpc>
              <a:spcAft>
                <a:spcPts val="800"/>
              </a:spcAft>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ne s’agit donc plus de mariages consanguins mais d’alliances qui unissent deux fois les mêmes groupes familiaux=des redoublements d’alliance. </a:t>
            </a:r>
          </a:p>
          <a:p>
            <a:pPr indent="449580">
              <a:lnSpc>
                <a:spcPct val="107000"/>
              </a:lnSpc>
              <a:spcAft>
                <a:spcPts val="800"/>
              </a:spcAft>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sz="1800" kern="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9A36442F-09F5-42B1-8AD7-613E76F937ED}" type="slidenum">
              <a:rPr lang="fr-FR" smtClean="0"/>
              <a:t>23</a:t>
            </a:fld>
            <a:endParaRPr lang="fr-FR"/>
          </a:p>
        </p:txBody>
      </p:sp>
    </p:spTree>
    <p:extLst>
      <p:ext uri="{BB962C8B-B14F-4D97-AF65-F5344CB8AC3E}">
        <p14:creationId xmlns:p14="http://schemas.microsoft.com/office/powerpoint/2010/main" val="1768837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L’ensemble de ces deux recensements, dont la requête se note « 3 3 », produit la liste de résultats illustrée dans ce tableau.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Le système comptabilise 46 circuits, 6 mariages consanguins d’ordre 1 et 40 circuits avec redoublement de mariages d’ordre 2, parmi les 852 individus du corpus, soit un total de 46 circuits impliquant 48 individus sur les 852 du corpus.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Voir les colonnes numéro, notation positionnelle, nombre de circuit avec cette configuration, nombre de couples impliqués, % par rapport à l’ensemble du corpus</a:t>
            </a:r>
          </a:p>
          <a:p>
            <a:endParaRPr lang="fr-FR" dirty="0"/>
          </a:p>
        </p:txBody>
      </p:sp>
      <p:sp>
        <p:nvSpPr>
          <p:cNvPr id="4" name="Espace réservé du numéro de diapositive 3"/>
          <p:cNvSpPr>
            <a:spLocks noGrp="1"/>
          </p:cNvSpPr>
          <p:nvPr>
            <p:ph type="sldNum" sz="quarter" idx="5"/>
          </p:nvPr>
        </p:nvSpPr>
        <p:spPr/>
        <p:txBody>
          <a:bodyPr/>
          <a:lstStyle/>
          <a:p>
            <a:fld id="{9A36442F-09F5-42B1-8AD7-613E76F937ED}" type="slidenum">
              <a:rPr lang="fr-FR" smtClean="0"/>
              <a:t>24</a:t>
            </a:fld>
            <a:endParaRPr lang="fr-FR"/>
          </a:p>
        </p:txBody>
      </p:sp>
    </p:spTree>
    <p:extLst>
      <p:ext uri="{BB962C8B-B14F-4D97-AF65-F5344CB8AC3E}">
        <p14:creationId xmlns:p14="http://schemas.microsoft.com/office/powerpoint/2010/main" val="3911915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type du circuit est mentionné suivant deux terminologies différents, l’anglo-saxonne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MFBD</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qui n’est pas utilisée ici, et la notation positionnelle que nous avons déjà vue par ailleurs :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HFH</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()HF, ou en utilisant les individus référencés suivant leurs numéros dans Puck, 1688 548 1734 (1722 1795) 13960 6382. </a:t>
            </a:r>
          </a:p>
          <a:p>
            <a:pPr indent="450215">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le circuit précise l’identité du couple étudié, Emile Henri Joseph Bachelet (qui constitue le premier élément du circuit, le n°1688) épouse Sophie Caroline Florence Payen (le dernier individu du circuit, le n°6382), puisqu’un circuit matrimonial reboucle toujours sur un mariage. </a:t>
            </a:r>
          </a:p>
          <a:p>
            <a:endParaRPr lang="fr-FR" dirty="0"/>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À partir de la gauche du circuit, on commence à monter dans les ascendants. Emile Bachelet, l’époux et n°1688, est le fils de la femme n°548, à savoir Sophie Thérèse Eugénie Joseph Payen, elle-même fille du n°1734, Jean-François Chrétien Marie Payen, lui-même fils du couple apical mis entre parenthèses, les n° 1772 et 1795, donc Louis François Eugène Payen marié à Marie Françoise Caroline Boniface.</a:t>
            </a:r>
          </a:p>
          <a:p>
            <a:pPr>
              <a:lnSpc>
                <a:spcPct val="107000"/>
              </a:lnSpc>
              <a:spcAft>
                <a:spcPts val="800"/>
              </a:spcAft>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parenthèses se referment, donc on redescend dans le sens des descendants. Le couple 1772-1795 a pour fils le numéro 13960, Louis Dominique Payen, lui-même père de la dame n° 6382, l’épouse du couple étudié, Sophie Thérèse Eugénie Joseph Payen, qui reboucle ensuite sur son époux, Emile Bachelet. Puck dispose d’un module d’affichage du diagramme, mais @Genopro, plus facile d’utilisation, retrace le circuit matrimonial illustré sur la figure 22. L’arbre généalogique est ainsi reconstitué. </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err="1">
                <a:effectLst/>
                <a:latin typeface="Garamond" panose="02020404030301010803" pitchFamily="18" charset="0"/>
                <a:ea typeface="Times New Roman" panose="02020603050405020304" pitchFamily="18" charset="0"/>
                <a:cs typeface="Times New Roman" panose="02020603050405020304" pitchFamily="18" charset="0"/>
              </a:rPr>
              <a:t>MFBD</a:t>
            </a:r>
            <a:r>
              <a:rPr lang="fr-FR" sz="1200" dirty="0">
                <a:effectLst/>
                <a:latin typeface="Garamond" panose="02020404030301010803" pitchFamily="18" charset="0"/>
                <a:ea typeface="Times New Roman" panose="02020603050405020304" pitchFamily="18" charset="0"/>
                <a:cs typeface="Times New Roman" panose="02020603050405020304" pitchFamily="18" charset="0"/>
              </a:rPr>
              <a:t>= Mother Father Brother Daughter’s = alliance entre ego et la fille du frère du père de la mère d’ego, donc entre ego et la fille du grand-oncle maternel d’ego. </a:t>
            </a:r>
          </a:p>
          <a:p>
            <a:endParaRPr lang="fr-FR" dirty="0"/>
          </a:p>
        </p:txBody>
      </p:sp>
      <p:sp>
        <p:nvSpPr>
          <p:cNvPr id="4" name="Espace réservé du numéro de diapositive 3"/>
          <p:cNvSpPr>
            <a:spLocks noGrp="1"/>
          </p:cNvSpPr>
          <p:nvPr>
            <p:ph type="sldNum" sz="quarter" idx="5"/>
          </p:nvPr>
        </p:nvSpPr>
        <p:spPr/>
        <p:txBody>
          <a:bodyPr/>
          <a:lstStyle/>
          <a:p>
            <a:fld id="{9A36442F-09F5-42B1-8AD7-613E76F937ED}" type="slidenum">
              <a:rPr lang="fr-FR" smtClean="0"/>
              <a:t>25</a:t>
            </a:fld>
            <a:endParaRPr lang="fr-FR"/>
          </a:p>
        </p:txBody>
      </p:sp>
    </p:spTree>
    <p:extLst>
      <p:ext uri="{BB962C8B-B14F-4D97-AF65-F5344CB8AC3E}">
        <p14:creationId xmlns:p14="http://schemas.microsoft.com/office/powerpoint/2010/main" val="2661707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449580">
              <a:lnSpc>
                <a:spcPct val="107000"/>
              </a:lnSpc>
              <a:spcAft>
                <a:spcPts val="800"/>
              </a:spcAft>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Ce circuit reliant Augustin Thelu (n°13825) à son épouse Marie Thérèse Rosalie Joseph Payen (n° 13806) passe par une précédente alliance entre Marie Joseph Françoise Thelu (n°7345) et Pierre Michel Payen (n°4527), les deux étant séparés par un point qui symbolise le mariage dans la notation positionnelle. </a:t>
            </a:r>
          </a:p>
          <a:p>
            <a:pPr indent="449580">
              <a:lnSpc>
                <a:spcPct val="107000"/>
              </a:lnSpc>
              <a:spcAft>
                <a:spcPts val="800"/>
              </a:spcAft>
            </a:pP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nSpc>
                <a:spcPct val="107000"/>
              </a:lnSpc>
              <a:spcAft>
                <a:spcPts val="800"/>
              </a:spcAft>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Le schéma qui en résulte est représenté figure 24, toujours tracé avec @Genopro. </a:t>
            </a:r>
          </a:p>
          <a:p>
            <a:pPr indent="449580">
              <a:lnSpc>
                <a:spcPct val="107000"/>
              </a:lnSpc>
              <a:spcAft>
                <a:spcPts val="800"/>
              </a:spcAft>
            </a:pP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nSpc>
                <a:spcPct val="107000"/>
              </a:lnSpc>
              <a:spcAft>
                <a:spcPts val="800"/>
              </a:spcAft>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Ce circuit met en avant un redoublement d’alliances entre le groupement de parenté des Thelu à gauche en rouge et celui des Payen à droite en vert. </a:t>
            </a:r>
          </a:p>
          <a:p>
            <a:pPr indent="449580">
              <a:lnSpc>
                <a:spcPct val="107000"/>
              </a:lnSpc>
              <a:spcAft>
                <a:spcPts val="800"/>
              </a:spcAft>
            </a:pP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nSpc>
                <a:spcPct val="107000"/>
              </a:lnSpc>
              <a:spcAft>
                <a:spcPts val="800"/>
              </a:spcAft>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Pierre Michel Payen et Marie Joseph Françoise Thelu se sont mariés en 1737. </a:t>
            </a:r>
          </a:p>
          <a:p>
            <a:pPr indent="449580">
              <a:lnSpc>
                <a:spcPct val="107000"/>
              </a:lnSpc>
              <a:spcAft>
                <a:spcPts val="800"/>
              </a:spcAft>
            </a:pP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nSpc>
                <a:spcPct val="107000"/>
              </a:lnSpc>
              <a:spcAft>
                <a:spcPts val="800"/>
              </a:spcAft>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Augustin Thelu et Marie Thérèse Rosalie Payen se sont mariés le 6 novembre 1770, soit 33 ans plus tard. </a:t>
            </a:r>
          </a:p>
          <a:p>
            <a:pPr indent="449580">
              <a:lnSpc>
                <a:spcPct val="107000"/>
              </a:lnSpc>
              <a:spcAft>
                <a:spcPts val="800"/>
              </a:spcAft>
            </a:pP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nSpc>
                <a:spcPct val="107000"/>
              </a:lnSpc>
              <a:spcAft>
                <a:spcPts val="800"/>
              </a:spcAft>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Ce second mariage renforce donc les liens entre les deux parentés, créant un lien entre ces deux patrilignages dans le réseau d’alliances qui se développe ainsi. </a:t>
            </a:r>
          </a:p>
          <a:p>
            <a:pPr indent="449580">
              <a:lnSpc>
                <a:spcPct val="107000"/>
              </a:lnSpc>
              <a:spcAft>
                <a:spcPts val="800"/>
              </a:spcAft>
            </a:pP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nSpc>
                <a:spcPct val="107000"/>
              </a:lnSpc>
              <a:spcAft>
                <a:spcPts val="800"/>
              </a:spcAft>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D’ailleurs, un troisième mariage entre Payen et Thelu aura lieu en 1794, 24 ans après le second mariage. </a:t>
            </a:r>
          </a:p>
          <a:p>
            <a:pPr indent="449580">
              <a:lnSpc>
                <a:spcPct val="107000"/>
              </a:lnSpc>
              <a:spcAft>
                <a:spcPts val="800"/>
              </a:spcAft>
            </a:pP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nSpc>
                <a:spcPct val="107000"/>
              </a:lnSpc>
              <a:spcAft>
                <a:spcPts val="800"/>
              </a:spcAft>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Les relations familiales étant devenues tellement étroites, ce mariage est considéré par le logiciel comme un mariage consanguin de degré 3, décrit dans le circuit n°6. </a:t>
            </a:r>
          </a:p>
          <a:p>
            <a:pPr indent="449580">
              <a:lnSpc>
                <a:spcPct val="107000"/>
              </a:lnSpc>
              <a:spcAft>
                <a:spcPts val="800"/>
              </a:spcAft>
            </a:pP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nSpc>
                <a:spcPct val="107000"/>
              </a:lnSpc>
              <a:spcAft>
                <a:spcPts val="800"/>
              </a:spcAft>
            </a:pP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L’arbre qui synthétise tous ces réenchaînements de mariage dans le corpus généalogique global est reconstitué via le logiciel @GENOPRO</a:t>
            </a:r>
          </a:p>
          <a:p>
            <a:pPr indent="449580">
              <a:lnSpc>
                <a:spcPct val="107000"/>
              </a:lnSpc>
              <a:spcAft>
                <a:spcPts val="800"/>
              </a:spcAft>
            </a:pPr>
            <a:endParaRPr lang="fr-FR" sz="1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nSpc>
                <a:spcPct val="107000"/>
              </a:lnSpc>
              <a:spcAft>
                <a:spcPts val="800"/>
              </a:spcAft>
            </a:pPr>
            <a:r>
              <a:rPr lang="fr-FR" dirty="0">
                <a:effectLst/>
              </a:rPr>
              <a:t>Nous allons ensuite réutiliser ces données pour représenter les réseaux d’alliances entre les familles</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9A36442F-09F5-42B1-8AD7-613E76F937ED}" type="slidenum">
              <a:rPr lang="fr-FR" smtClean="0"/>
              <a:t>27</a:t>
            </a:fld>
            <a:endParaRPr lang="fr-FR"/>
          </a:p>
        </p:txBody>
      </p:sp>
    </p:spTree>
    <p:extLst>
      <p:ext uri="{BB962C8B-B14F-4D97-AF65-F5344CB8AC3E}">
        <p14:creationId xmlns:p14="http://schemas.microsoft.com/office/powerpoint/2010/main" val="372529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None/>
            </a:pPr>
            <a:r>
              <a:rPr lang="fr-FR" sz="1800" dirty="0">
                <a:effectLst/>
                <a:latin typeface="Times New Roman" panose="02020603050405020304" pitchFamily="18" charset="0"/>
                <a:ea typeface="Times New Roman" panose="02020603050405020304" pitchFamily="18" charset="0"/>
              </a:rPr>
              <a:t>La parentèle médiévale est un système généalogique indifférencié ou cognatique constitué en réseau autour de l’ego. La parenté cognatique est une parenté transmise indifféremment par le père ou par la mère.</a:t>
            </a:r>
          </a:p>
          <a:p>
            <a:pPr>
              <a:buNone/>
            </a:pPr>
            <a:r>
              <a:rPr lang="fr-FR" sz="1800" dirty="0">
                <a:effectLst/>
                <a:latin typeface="Times New Roman" panose="02020603050405020304" pitchFamily="18" charset="0"/>
                <a:ea typeface="Times New Roman" panose="02020603050405020304" pitchFamily="18" charset="0"/>
              </a:rPr>
              <a:t>Mais il existe toutefois des inflexions agnatiques dans la transmission des biens, des charges ou des fiefs, voire d’une terre ou d’un château, conduisant à la création de </a:t>
            </a:r>
            <a:r>
              <a:rPr lang="fr-FR" sz="1800" dirty="0" err="1">
                <a:effectLst/>
                <a:latin typeface="Times New Roman" panose="02020603050405020304" pitchFamily="18" charset="0"/>
                <a:ea typeface="Times New Roman" panose="02020603050405020304" pitchFamily="18" charset="0"/>
              </a:rPr>
              <a:t>topolignages</a:t>
            </a:r>
            <a:r>
              <a:rPr lang="fr-FR" sz="1800" dirty="0">
                <a:effectLst/>
                <a:latin typeface="Times New Roman" panose="02020603050405020304" pitchFamily="18" charset="0"/>
                <a:ea typeface="Times New Roman" panose="02020603050405020304" pitchFamily="18" charset="0"/>
              </a:rPr>
              <a:t>. </a:t>
            </a:r>
          </a:p>
          <a:p>
            <a:pPr>
              <a:buNone/>
            </a:pPr>
            <a:r>
              <a:rPr lang="fr-FR" sz="1800" dirty="0">
                <a:effectLst/>
                <a:latin typeface="Times New Roman" panose="02020603050405020304" pitchFamily="18" charset="0"/>
                <a:ea typeface="Times New Roman" panose="02020603050405020304" pitchFamily="18" charset="0"/>
              </a:rPr>
              <a:t>L’objectif de l’étude des réseaux de parentèles est d’identifier les raisons de rapprochements de lignages à l’avènement d’un mariage, ou plus rarement d’un baptême, et de reconstituer le réseau d’alliances pour comprendre les stratégies familiales. </a:t>
            </a:r>
          </a:p>
          <a:p>
            <a:pPr>
              <a:buNone/>
            </a:pPr>
            <a:r>
              <a:rPr lang="fr-FR" sz="1800" dirty="0">
                <a:effectLst/>
                <a:latin typeface="Times New Roman" panose="02020603050405020304" pitchFamily="18" charset="0"/>
                <a:ea typeface="Times New Roman" panose="02020603050405020304" pitchFamily="18" charset="0"/>
              </a:rPr>
              <a:t>Certaines stratégies s’expliquent par le renouvellement de liens de parenté déjà existant, ou par la nécessité de contourner les interdits d’alliance. Les redondances de mariage entre plusieurs lignages influent sur la formation de communautés nobiliaires et contribuent à la formation des réseaux. En effet, ces échanges créaient des traditions d’alliance et « renforçaient les liens de solidarité </a:t>
            </a:r>
            <a:r>
              <a:rPr lang="fr-FR" sz="2800" dirty="0">
                <a:effectLst/>
              </a:rPr>
              <a:t> </a:t>
            </a:r>
            <a:r>
              <a:rPr lang="fr-FR" sz="1800" dirty="0">
                <a:effectLst/>
                <a:latin typeface="Times New Roman" panose="02020603050405020304" pitchFamily="18" charset="0"/>
                <a:ea typeface="Times New Roman" panose="02020603050405020304" pitchFamily="18" charset="0"/>
              </a:rPr>
              <a:t>La parenté cognatique est une parenté transmise indifféremment par le père ou par la mère. </a:t>
            </a:r>
          </a:p>
          <a:p>
            <a:pPr>
              <a:buNone/>
            </a:pPr>
            <a:r>
              <a:rPr lang="fr-FR" sz="1800" b="0" i="0" u="none" strike="noStrike" baseline="0" dirty="0">
                <a:solidFill>
                  <a:srgbClr val="000009"/>
                </a:solidFill>
                <a:latin typeface="Palatino Linotype" panose="02040502050505030304" pitchFamily="18" charset="0"/>
              </a:rPr>
              <a:t>Ainsi u</a:t>
            </a:r>
            <a:r>
              <a:rPr lang="fr-FR" sz="1800" b="0" i="0" u="none" strike="noStrike" baseline="0" dirty="0">
                <a:solidFill>
                  <a:srgbClr val="000000"/>
                </a:solidFill>
                <a:latin typeface="Palatino Linotype" panose="02040502050505030304" pitchFamily="18" charset="0"/>
              </a:rPr>
              <a:t>n seigneur d’un fief peut succéder à un autre seigneur </a:t>
            </a:r>
            <a:r>
              <a:rPr lang="fr-FR" sz="1800" b="0" i="0" u="none" strike="noStrike" baseline="0" dirty="0">
                <a:solidFill>
                  <a:srgbClr val="000009"/>
                </a:solidFill>
                <a:latin typeface="Palatino Linotype" panose="02040502050505030304" pitchFamily="18" charset="0"/>
              </a:rPr>
              <a:t>en pouvant aussi bien être son neveu ou petit-neveu utérin, son beau-frère, son gendre ou le fils de sa fille que son fils, aîné ou cadet, quand la </a:t>
            </a:r>
            <a:r>
              <a:rPr lang="fr-FR" sz="1800" b="0" i="0" u="none" strike="noStrike" baseline="0" dirty="0" err="1">
                <a:solidFill>
                  <a:srgbClr val="000009"/>
                </a:solidFill>
                <a:latin typeface="Palatino Linotype" panose="02040502050505030304" pitchFamily="18" charset="0"/>
              </a:rPr>
              <a:t>suc-cession</a:t>
            </a:r>
            <a:r>
              <a:rPr lang="fr-FR" sz="1800" b="0" i="0" u="none" strike="noStrike" baseline="0" dirty="0">
                <a:solidFill>
                  <a:srgbClr val="000009"/>
                </a:solidFill>
                <a:latin typeface="Palatino Linotype" panose="02040502050505030304" pitchFamily="18" charset="0"/>
              </a:rPr>
              <a:t> est impactée par les aléas biologiques et politiques. De même, filles et épouses ne sont pas systématiquement écartées de la succession. </a:t>
            </a:r>
            <a:endParaRPr lang="fr-FR" dirty="0"/>
          </a:p>
        </p:txBody>
      </p:sp>
      <p:sp>
        <p:nvSpPr>
          <p:cNvPr id="4" name="Espace réservé de l'en-tête 3"/>
          <p:cNvSpPr>
            <a:spLocks noGrp="1"/>
          </p:cNvSpPr>
          <p:nvPr>
            <p:ph type="hdr" sz="quarter"/>
          </p:nvPr>
        </p:nvSpPr>
        <p:spPr/>
        <p:txBody>
          <a:bodyPr/>
          <a:lstStyle/>
          <a:p>
            <a:r>
              <a:rPr lang="fr-FR"/>
              <a:t>PARTIE I             PARTIE II</a:t>
            </a:r>
            <a:endParaRPr lang="fr-FR" dirty="0"/>
          </a:p>
        </p:txBody>
      </p:sp>
      <p:sp>
        <p:nvSpPr>
          <p:cNvPr id="5" name="Espace réservé de la date 4"/>
          <p:cNvSpPr>
            <a:spLocks noGrp="1"/>
          </p:cNvSpPr>
          <p:nvPr>
            <p:ph type="dt" idx="1"/>
          </p:nvPr>
        </p:nvSpPr>
        <p:spPr/>
        <p:txBody>
          <a:bodyPr/>
          <a:lstStyle/>
          <a:p>
            <a:fld id="{E8C307AB-DBEF-412F-A53B-17AAC8FC5875}" type="datetime1">
              <a:rPr lang="fr-FR" smtClean="0"/>
              <a:t>04/10/2025</a:t>
            </a:fld>
            <a:endParaRPr lang="fr-FR" dirty="0"/>
          </a:p>
        </p:txBody>
      </p:sp>
      <p:sp>
        <p:nvSpPr>
          <p:cNvPr id="6" name="Espace réservé du numéro de diapositive 5"/>
          <p:cNvSpPr>
            <a:spLocks noGrp="1"/>
          </p:cNvSpPr>
          <p:nvPr>
            <p:ph type="sldNum" sz="quarter" idx="5"/>
          </p:nvPr>
        </p:nvSpPr>
        <p:spPr/>
        <p:txBody>
          <a:bodyPr/>
          <a:lstStyle/>
          <a:p>
            <a:fld id="{AEF71B9E-4C0E-400E-928A-B5E8A3A3C2F6}" type="slidenum">
              <a:rPr lang="fr-FR" smtClean="0"/>
              <a:t>4</a:t>
            </a:fld>
            <a:endParaRPr lang="fr-FR" dirty="0"/>
          </a:p>
        </p:txBody>
      </p:sp>
    </p:spTree>
    <p:extLst>
      <p:ext uri="{BB962C8B-B14F-4D97-AF65-F5344CB8AC3E}">
        <p14:creationId xmlns:p14="http://schemas.microsoft.com/office/powerpoint/2010/main" val="3750833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449580">
              <a:lnSpc>
                <a:spcPct val="107000"/>
              </a:lnSpc>
              <a:spcAft>
                <a:spcPts val="800"/>
              </a:spcAft>
            </a:pPr>
            <a:r>
              <a:rPr lang="fr-FR" dirty="0"/>
              <a:t>Trois frères : le vert Pierre Michel PAYEN, le bleu Jean François PAYEN, et le jaune Antoine Augustin PAYEN</a:t>
            </a:r>
          </a:p>
          <a:p>
            <a:pPr indent="449580">
              <a:lnSpc>
                <a:spcPct val="107000"/>
              </a:lnSpc>
              <a:spcAft>
                <a:spcPts val="800"/>
              </a:spcAft>
            </a:pPr>
            <a:r>
              <a:rPr lang="fr-FR" dirty="0">
                <a:sym typeface="Wingdings" panose="05000000000000000000" pitchFamily="2" charset="2"/>
              </a:rPr>
              <a:t>Alliance entre cousins entre les Bleus et les Jaunes (2eme </a:t>
            </a:r>
            <a:r>
              <a:rPr lang="fr-FR" dirty="0" err="1">
                <a:sym typeface="Wingdings" panose="05000000000000000000" pitchFamily="2" charset="2"/>
              </a:rPr>
              <a:t>gen</a:t>
            </a:r>
            <a:r>
              <a:rPr lang="fr-FR" dirty="0">
                <a:sym typeface="Wingdings" panose="05000000000000000000" pitchFamily="2" charset="2"/>
              </a:rPr>
              <a:t>)dispense demandée au pape</a:t>
            </a:r>
          </a:p>
          <a:p>
            <a:pPr marL="628650" lvl="1" indent="-171450">
              <a:lnSpc>
                <a:spcPct val="107000"/>
              </a:lnSpc>
              <a:spcAft>
                <a:spcPts val="800"/>
              </a:spcAft>
              <a:buFont typeface="Wingdings" panose="05000000000000000000" pitchFamily="2" charset="2"/>
              <a:buChar char="à"/>
            </a:pPr>
            <a:r>
              <a:rPr lang="fr-FR" dirty="0">
                <a:sym typeface="Wingdings" panose="05000000000000000000" pitchFamily="2" charset="2"/>
              </a:rPr>
              <a:t>Alliance entre cousins du second degré entre les Verts et les Bleus (3eme </a:t>
            </a:r>
            <a:r>
              <a:rPr lang="fr-FR" dirty="0" err="1">
                <a:sym typeface="Wingdings" panose="05000000000000000000" pitchFamily="2" charset="2"/>
              </a:rPr>
              <a:t>gen</a:t>
            </a:r>
            <a:r>
              <a:rPr lang="fr-FR" dirty="0">
                <a:sym typeface="Wingdings" panose="05000000000000000000" pitchFamily="2" charset="2"/>
              </a:rPr>
              <a:t>)dispense demandée à l’évêque</a:t>
            </a:r>
          </a:p>
          <a:p>
            <a:pPr marL="628650" lvl="1" indent="-171450">
              <a:lnSpc>
                <a:spcPct val="107000"/>
              </a:lnSpc>
              <a:spcAft>
                <a:spcPts val="800"/>
              </a:spcAft>
              <a:buFont typeface="Wingdings" panose="05000000000000000000" pitchFamily="2" charset="2"/>
              <a:buChar char="à"/>
            </a:pPr>
            <a:r>
              <a:rPr lang="fr-FR" dirty="0">
                <a:sym typeface="Wingdings" panose="05000000000000000000" pitchFamily="2" charset="2"/>
              </a:rPr>
              <a:t>Alliance consanguine dans les PAYEN (3-2) bleus via BACHELET</a:t>
            </a:r>
          </a:p>
          <a:p>
            <a:pPr marL="628650" lvl="1" indent="-171450">
              <a:lnSpc>
                <a:spcPct val="107000"/>
              </a:lnSpc>
              <a:spcAft>
                <a:spcPts val="800"/>
              </a:spcAft>
              <a:buFont typeface="Wingdings" panose="05000000000000000000" pitchFamily="2" charset="2"/>
              <a:buChar char="à"/>
            </a:pPr>
            <a:r>
              <a:rPr lang="fr-FR" dirty="0"/>
              <a:t>Alliance au 3eme degré (3-2) entre les PAYEN vert et les PAYEN jaune via THELU</a:t>
            </a:r>
          </a:p>
          <a:p>
            <a:pPr indent="449580">
              <a:lnSpc>
                <a:spcPct val="107000"/>
              </a:lnSpc>
              <a:spcAft>
                <a:spcPts val="800"/>
              </a:spcAft>
            </a:pPr>
            <a:r>
              <a:rPr lang="fr-FR" dirty="0">
                <a:sym typeface="Wingdings" panose="05000000000000000000" pitchFamily="2" charset="2"/>
              </a:rPr>
              <a:t>Redoublement de mariages entre THELU en rouge et la branche verte des PAYEN ou alliance consanguine entre cousins THELU déjà vu</a:t>
            </a:r>
          </a:p>
          <a:p>
            <a:pPr indent="449580">
              <a:lnSpc>
                <a:spcPct val="107000"/>
              </a:lnSpc>
              <a:spcAft>
                <a:spcPts val="800"/>
              </a:spcAft>
            </a:pPr>
            <a:r>
              <a:rPr lang="fr-FR" dirty="0">
                <a:sym typeface="Wingdings" panose="05000000000000000000" pitchFamily="2" charset="2"/>
              </a:rPr>
              <a:t>Redoublement de mariages entre la branche verte des PAYEN et les GOUDEMETZ en blanc</a:t>
            </a:r>
          </a:p>
          <a:p>
            <a:pPr indent="449580">
              <a:lnSpc>
                <a:spcPct val="107000"/>
              </a:lnSpc>
              <a:spcAft>
                <a:spcPts val="800"/>
              </a:spcAft>
            </a:pPr>
            <a:r>
              <a:rPr lang="fr-FR" dirty="0">
                <a:sym typeface="Wingdings" panose="05000000000000000000" pitchFamily="2" charset="2"/>
              </a:rPr>
              <a:t>Détection d’alliances répétées avec des familles proches : les THELU et les GOUDEMETZ</a:t>
            </a:r>
            <a:endParaRPr lang="fr-FR" dirty="0"/>
          </a:p>
        </p:txBody>
      </p:sp>
      <p:sp>
        <p:nvSpPr>
          <p:cNvPr id="4" name="Espace réservé du numéro de diapositive 3"/>
          <p:cNvSpPr>
            <a:spLocks noGrp="1"/>
          </p:cNvSpPr>
          <p:nvPr>
            <p:ph type="sldNum" sz="quarter" idx="5"/>
          </p:nvPr>
        </p:nvSpPr>
        <p:spPr/>
        <p:txBody>
          <a:bodyPr/>
          <a:lstStyle/>
          <a:p>
            <a:fld id="{9A36442F-09F5-42B1-8AD7-613E76F937ED}" type="slidenum">
              <a:rPr lang="fr-FR" smtClean="0"/>
              <a:t>28</a:t>
            </a:fld>
            <a:endParaRPr lang="fr-FR"/>
          </a:p>
        </p:txBody>
      </p:sp>
    </p:spTree>
    <p:extLst>
      <p:ext uri="{BB962C8B-B14F-4D97-AF65-F5344CB8AC3E}">
        <p14:creationId xmlns:p14="http://schemas.microsoft.com/office/powerpoint/2010/main" val="1514046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r>
              <a:rPr lang="fr-FR"/>
              <a:t>PARTIE I             PARTIE II</a:t>
            </a:r>
            <a:endParaRPr lang="fr-FR" dirty="0"/>
          </a:p>
        </p:txBody>
      </p:sp>
      <p:sp>
        <p:nvSpPr>
          <p:cNvPr id="5" name="Espace réservé de la date 4"/>
          <p:cNvSpPr>
            <a:spLocks noGrp="1"/>
          </p:cNvSpPr>
          <p:nvPr>
            <p:ph type="dt" idx="1"/>
          </p:nvPr>
        </p:nvSpPr>
        <p:spPr/>
        <p:txBody>
          <a:bodyPr/>
          <a:lstStyle/>
          <a:p>
            <a:fld id="{E8C307AB-DBEF-412F-A53B-17AAC8FC5875}" type="datetime1">
              <a:rPr lang="fr-FR" smtClean="0"/>
              <a:t>04/10/2025</a:t>
            </a:fld>
            <a:endParaRPr lang="fr-FR" dirty="0"/>
          </a:p>
        </p:txBody>
      </p:sp>
      <p:sp>
        <p:nvSpPr>
          <p:cNvPr id="6" name="Espace réservé du numéro de diapositive 5"/>
          <p:cNvSpPr>
            <a:spLocks noGrp="1"/>
          </p:cNvSpPr>
          <p:nvPr>
            <p:ph type="sldNum" sz="quarter" idx="5"/>
          </p:nvPr>
        </p:nvSpPr>
        <p:spPr/>
        <p:txBody>
          <a:bodyPr/>
          <a:lstStyle/>
          <a:p>
            <a:fld id="{AEF71B9E-4C0E-400E-928A-B5E8A3A3C2F6}" type="slidenum">
              <a:rPr lang="fr-FR" smtClean="0"/>
              <a:t>32</a:t>
            </a:fld>
            <a:endParaRPr lang="fr-FR" dirty="0"/>
          </a:p>
        </p:txBody>
      </p:sp>
    </p:spTree>
    <p:extLst>
      <p:ext uri="{BB962C8B-B14F-4D97-AF65-F5344CB8AC3E}">
        <p14:creationId xmlns:p14="http://schemas.microsoft.com/office/powerpoint/2010/main" val="56760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dirty="0">
                <a:effectLst/>
                <a:latin typeface="Times New Roman" panose="02020603050405020304" pitchFamily="18" charset="0"/>
                <a:ea typeface="Times New Roman" panose="02020603050405020304" pitchFamily="18" charset="0"/>
              </a:rPr>
              <a:t>Sur le graphe ci-dessus, les nœuds du réseau représentent les familles (patrilignages), et les mariages forment les liens entre ces nœuds.</a:t>
            </a:r>
          </a:p>
          <a:p>
            <a:pPr algn="just"/>
            <a:endParaRPr lang="fr-FR" sz="1800" dirty="0">
              <a:effectLst/>
              <a:latin typeface="Times New Roman" panose="02020603050405020304" pitchFamily="18" charset="0"/>
              <a:ea typeface="Times New Roman" panose="02020603050405020304" pitchFamily="18" charset="0"/>
            </a:endParaRPr>
          </a:p>
          <a:p>
            <a:pPr algn="just"/>
            <a:r>
              <a:rPr lang="fr-FR" sz="1800" dirty="0">
                <a:effectLst/>
                <a:latin typeface="Times New Roman" panose="02020603050405020304" pitchFamily="18" charset="0"/>
                <a:ea typeface="Times New Roman" panose="02020603050405020304" pitchFamily="18" charset="0"/>
              </a:rPr>
              <a:t>L’épaisseur des liens est proportionnelle au nombre de mariages qui relient les deux nœuds. Ce nombre, appelé le poids du lien, est mentionné au niveau de chaque trait. </a:t>
            </a:r>
          </a:p>
          <a:p>
            <a:pPr algn="just"/>
            <a:endParaRPr lang="fr-FR" sz="1800" dirty="0">
              <a:effectLst/>
              <a:latin typeface="Times New Roman" panose="02020603050405020304" pitchFamily="18" charset="0"/>
              <a:ea typeface="Times New Roman" panose="02020603050405020304" pitchFamily="18" charset="0"/>
            </a:endParaRPr>
          </a:p>
          <a:p>
            <a:pPr algn="just"/>
            <a:r>
              <a:rPr lang="fr-FR" sz="1800" dirty="0">
                <a:effectLst/>
                <a:latin typeface="Times New Roman" panose="02020603050405020304" pitchFamily="18" charset="0"/>
                <a:ea typeface="Times New Roman" panose="02020603050405020304" pitchFamily="18" charset="0"/>
              </a:rPr>
              <a:t>Précisons également que la taille des nœuds est proportionnelle au nombre de liens qui relient le nœud aux autres nœuds du réseau, donc aux autres patrilignages.</a:t>
            </a:r>
          </a:p>
          <a:p>
            <a:pPr algn="just"/>
            <a:endParaRPr lang="fr-FR" sz="1800" dirty="0">
              <a:effectLst/>
              <a:latin typeface="Times New Roman" panose="02020603050405020304" pitchFamily="18" charset="0"/>
              <a:ea typeface="Times New Roman" panose="02020603050405020304" pitchFamily="18" charset="0"/>
            </a:endParaRPr>
          </a:p>
          <a:p>
            <a:pPr algn="just"/>
            <a:r>
              <a:rPr lang="fr-FR" sz="1800" dirty="0">
                <a:effectLst/>
                <a:latin typeface="Times New Roman" panose="02020603050405020304" pitchFamily="18" charset="0"/>
                <a:ea typeface="Times New Roman" panose="02020603050405020304" pitchFamily="18" charset="0"/>
              </a:rPr>
              <a:t>Plus une famille est reliée aux autres dans le réseau, plus la taille du nœud est importante, plus la famille est centrale dans le réseau d’alliances. </a:t>
            </a:r>
          </a:p>
          <a:p>
            <a:pPr algn="just"/>
            <a:endParaRPr lang="fr-FR" sz="1800" dirty="0">
              <a:effectLst/>
              <a:latin typeface="Times New Roman" panose="02020603050405020304" pitchFamily="18" charset="0"/>
              <a:ea typeface="Times New Roman" panose="02020603050405020304" pitchFamily="18" charset="0"/>
            </a:endParaRPr>
          </a:p>
          <a:p>
            <a:pPr algn="just"/>
            <a:r>
              <a:rPr lang="fr-FR" sz="1800" dirty="0">
                <a:effectLst/>
                <a:latin typeface="Times New Roman" panose="02020603050405020304" pitchFamily="18" charset="0"/>
                <a:ea typeface="Times New Roman" panose="02020603050405020304" pitchFamily="18" charset="0"/>
              </a:rPr>
              <a:t>Enfin, Les liens sont orientés, montrant qu’une femme d'un patrilignage A est "donnée" (au sens anthropologique du terme donné par </a:t>
            </a:r>
            <a:r>
              <a:rPr lang="fr-FR" sz="1800" dirty="0" err="1">
                <a:effectLst/>
                <a:latin typeface="Times New Roman" panose="02020603050405020304" pitchFamily="18" charset="0"/>
                <a:ea typeface="Times New Roman" panose="02020603050405020304" pitchFamily="18" charset="0"/>
              </a:rPr>
              <a:t>Levy-Strauss</a:t>
            </a:r>
            <a:r>
              <a:rPr lang="fr-FR" sz="1800" dirty="0">
                <a:effectLst/>
                <a:latin typeface="Times New Roman" panose="02020603050405020304" pitchFamily="18" charset="0"/>
                <a:ea typeface="Times New Roman" panose="02020603050405020304" pitchFamily="18" charset="0"/>
              </a:rPr>
              <a:t> j'entends bien) au patrilignage B. </a:t>
            </a:r>
          </a:p>
          <a:p>
            <a:pPr algn="just"/>
            <a:endParaRPr lang="fr-FR" sz="1800" dirty="0">
              <a:effectLst/>
              <a:latin typeface="Times New Roman" panose="02020603050405020304" pitchFamily="18" charset="0"/>
              <a:ea typeface="Times New Roman" panose="02020603050405020304" pitchFamily="18" charset="0"/>
            </a:endParaRPr>
          </a:p>
          <a:p>
            <a:pPr algn="just"/>
            <a:r>
              <a:rPr lang="fr-FR" sz="1800" dirty="0">
                <a:effectLst/>
                <a:latin typeface="Times New Roman" panose="02020603050405020304" pitchFamily="18" charset="0"/>
                <a:ea typeface="Times New Roman" panose="02020603050405020304" pitchFamily="18" charset="0"/>
              </a:rPr>
              <a:t>Cette méthode offre plusieurs avantages. </a:t>
            </a:r>
          </a:p>
          <a:p>
            <a:pPr algn="just"/>
            <a:r>
              <a:rPr lang="fr-FR" sz="1800" dirty="0">
                <a:effectLst/>
                <a:latin typeface="Times New Roman" panose="02020603050405020304" pitchFamily="18" charset="0"/>
                <a:ea typeface="Times New Roman" panose="02020603050405020304" pitchFamily="18" charset="0"/>
              </a:rPr>
              <a:t>-Simplification de la visualisation des relations, mettant en évidence les alliances matrimoniales préférentielles entre certaines familles. Il ne s'agit donc pas de représenter les relations entre familles vivantes au même moment, mais de répertorier sur une période assez étendue les mariages qui ont uni ces groupes d'individus. </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rPr>
              <a:t>- L’objectif est de visualiser sur un même schéma les mariages consanguins, les redoublements ou les enchaînements d’alliance. </a:t>
            </a:r>
          </a:p>
          <a:p>
            <a:pPr algn="just"/>
            <a:r>
              <a:rPr lang="fr-FR" sz="1800" dirty="0">
                <a:effectLst/>
                <a:latin typeface="Times New Roman" panose="02020603050405020304" pitchFamily="18" charset="0"/>
                <a:ea typeface="Times New Roman" panose="02020603050405020304" pitchFamily="18" charset="0"/>
              </a:rPr>
              <a:t>-Permet aussi d’identifier les réseaux d’échanges anthropologiques de femmes, autres preuves de leur rapprochement. </a:t>
            </a:r>
          </a:p>
          <a:p>
            <a:pPr algn="just"/>
            <a:endParaRPr lang="fr-FR" sz="1800" dirty="0">
              <a:effectLst/>
              <a:latin typeface="Times New Roman" panose="02020603050405020304" pitchFamily="18" charset="0"/>
              <a:ea typeface="Times New Roman" panose="02020603050405020304" pitchFamily="18" charset="0"/>
            </a:endParaRPr>
          </a:p>
          <a:p>
            <a:pPr algn="just"/>
            <a:r>
              <a:rPr lang="fr-FR" sz="1800" dirty="0">
                <a:effectLst/>
                <a:latin typeface="Times New Roman" panose="02020603050405020304" pitchFamily="18" charset="0"/>
                <a:ea typeface="Times New Roman" panose="02020603050405020304" pitchFamily="18" charset="0"/>
              </a:rPr>
              <a:t>On peut identifier au moins trois configurations.</a:t>
            </a:r>
          </a:p>
          <a:p>
            <a:pPr algn="just"/>
            <a:r>
              <a:rPr lang="fr-FR" sz="1800" dirty="0">
                <a:effectLst/>
                <a:latin typeface="Times New Roman" panose="02020603050405020304" pitchFamily="18" charset="0"/>
                <a:ea typeface="Times New Roman" panose="02020603050405020304" pitchFamily="18" charset="0"/>
              </a:rPr>
              <a:t>Dans cette représentation graphique, l'endogamie est indiquée par un nœud formant une boucle sur lui-même, reflétant un mariage au sein du même patrilignage (le même nœud du réseau) et donc un mariage consanguin.</a:t>
            </a:r>
          </a:p>
          <a:p>
            <a:pPr algn="just"/>
            <a:r>
              <a:rPr lang="fr-FR" sz="1800" dirty="0">
                <a:effectLst/>
                <a:latin typeface="Times New Roman" panose="02020603050405020304" pitchFamily="18" charset="0"/>
                <a:ea typeface="Times New Roman" panose="02020603050405020304" pitchFamily="18" charset="0"/>
              </a:rPr>
              <a:t>Par exemple, on peut observer une boucle d'épaisseur 2 sur les Payen, représentant les deux mariages consanguins parmi les Payen abordés avec les Archives Apostoliques Vaticanes.</a:t>
            </a:r>
          </a:p>
          <a:p>
            <a:pPr algn="just"/>
            <a:endParaRPr lang="fr-FR" sz="1800" dirty="0">
              <a:effectLst/>
              <a:latin typeface="Times New Roman" panose="02020603050405020304" pitchFamily="18" charset="0"/>
              <a:ea typeface="Times New Roman" panose="02020603050405020304" pitchFamily="18" charset="0"/>
            </a:endParaRPr>
          </a:p>
          <a:p>
            <a:pPr algn="just"/>
            <a:r>
              <a:rPr lang="fr-FR" sz="1800" dirty="0">
                <a:effectLst/>
                <a:latin typeface="Times New Roman" panose="02020603050405020304" pitchFamily="18" charset="0"/>
                <a:ea typeface="Times New Roman" panose="02020603050405020304" pitchFamily="18" charset="0"/>
              </a:rPr>
              <a:t>L'échange restreint de femmes, quant à lui, se matérialise par une chaîne composée de deux arcs orientés en sens inverse, reliant deux nœuds du réseau Un échange restreint de femmes a lieu entre deux patrilignages lorsqu’une famille A, après avoir donné une fille à une famille B, en reçoit une autre en retour. </a:t>
            </a:r>
          </a:p>
          <a:p>
            <a:pPr algn="just"/>
            <a:endParaRPr lang="fr-FR" sz="1800" dirty="0">
              <a:effectLst/>
              <a:latin typeface="Times New Roman" panose="02020603050405020304" pitchFamily="18" charset="0"/>
              <a:ea typeface="Times New Roman" panose="02020603050405020304" pitchFamily="18" charset="0"/>
            </a:endParaRPr>
          </a:p>
          <a:p>
            <a:pPr algn="just"/>
            <a:r>
              <a:rPr lang="fr-FR" sz="1800" dirty="0">
                <a:effectLst/>
                <a:latin typeface="Times New Roman" panose="02020603050405020304" pitchFamily="18" charset="0"/>
                <a:ea typeface="Times New Roman" panose="02020603050405020304" pitchFamily="18" charset="0"/>
              </a:rPr>
              <a:t>Nous constatons sur le graphe qu’un trait d'épaisseur 2 relie les Payen aux Thelu, tout comme entre les Payen et les Bachelet, et les Payen et Goudemetz. Cela indique qu'un redoublement de mariage (deux mariages) a eu lieu dans le temps entre Payen et Thelu, ainsi qu'entre Payen et Bachelet. Toutefois, dans chaque cas, les flèches sont orientées dans la même direction, signifiant qu'une femme est donnée par les Payen aux Thelu ou aux Bachelet. Par conséquent, il n'y a pas d'échange restreint sauf entre Payen et Goudemetz.</a:t>
            </a:r>
          </a:p>
          <a:p>
            <a:pPr algn="just"/>
            <a:endParaRPr lang="fr-FR" sz="1800" dirty="0">
              <a:effectLst/>
              <a:latin typeface="Times New Roman" panose="02020603050405020304" pitchFamily="18" charset="0"/>
              <a:ea typeface="Times New Roman" panose="02020603050405020304" pitchFamily="18" charset="0"/>
            </a:endParaRPr>
          </a:p>
          <a:p>
            <a:pPr algn="just"/>
            <a:r>
              <a:rPr lang="fr-FR" sz="1800" dirty="0">
                <a:effectLst/>
                <a:latin typeface="Times New Roman" panose="02020603050405020304" pitchFamily="18" charset="0"/>
                <a:ea typeface="Times New Roman" panose="02020603050405020304" pitchFamily="18" charset="0"/>
              </a:rPr>
              <a:t>L'échange généralisé, en revanche, est une séquence de liens au sein du réseau d'alliances, comprenant au moins trois arcs orientés dans le même sens. Cela se traduit par un échange de femmes généralisé entre plusieurs </a:t>
            </a:r>
            <a:r>
              <a:rPr lang="fr-FR" sz="1800" dirty="0" err="1">
                <a:effectLst/>
                <a:latin typeface="Times New Roman" panose="02020603050405020304" pitchFamily="18" charset="0"/>
                <a:ea typeface="Times New Roman" panose="02020603050405020304" pitchFamily="18" charset="0"/>
              </a:rPr>
              <a:t>patrilignées</a:t>
            </a:r>
            <a:r>
              <a:rPr lang="fr-FR" sz="1800" dirty="0">
                <a:effectLst/>
                <a:latin typeface="Times New Roman" panose="02020603050405020304" pitchFamily="18" charset="0"/>
                <a:ea typeface="Times New Roman" panose="02020603050405020304" pitchFamily="18" charset="0"/>
              </a:rPr>
              <a:t>. Dans ce schéma, une </a:t>
            </a:r>
            <a:r>
              <a:rPr lang="fr-FR" sz="1800" dirty="0" err="1">
                <a:effectLst/>
                <a:latin typeface="Times New Roman" panose="02020603050405020304" pitchFamily="18" charset="0"/>
                <a:ea typeface="Times New Roman" panose="02020603050405020304" pitchFamily="18" charset="0"/>
              </a:rPr>
              <a:t>patrilignée</a:t>
            </a:r>
            <a:r>
              <a:rPr lang="fr-FR" sz="1800" dirty="0">
                <a:effectLst/>
                <a:latin typeface="Times New Roman" panose="02020603050405020304" pitchFamily="18" charset="0"/>
                <a:ea typeface="Times New Roman" panose="02020603050405020304" pitchFamily="18" charset="0"/>
              </a:rPr>
              <a:t> A cède une femme à une </a:t>
            </a:r>
            <a:r>
              <a:rPr lang="fr-FR" sz="1800" dirty="0" err="1">
                <a:effectLst/>
                <a:latin typeface="Times New Roman" panose="02020603050405020304" pitchFamily="18" charset="0"/>
                <a:ea typeface="Times New Roman" panose="02020603050405020304" pitchFamily="18" charset="0"/>
              </a:rPr>
              <a:t>patrilignée</a:t>
            </a:r>
            <a:r>
              <a:rPr lang="fr-FR" sz="1800" dirty="0">
                <a:effectLst/>
                <a:latin typeface="Times New Roman" panose="02020603050405020304" pitchFamily="18" charset="0"/>
                <a:ea typeface="Times New Roman" panose="02020603050405020304" pitchFamily="18" charset="0"/>
              </a:rPr>
              <a:t> B, qui à son tour cède une femme à une </a:t>
            </a:r>
            <a:r>
              <a:rPr lang="fr-FR" sz="1800" dirty="0" err="1">
                <a:effectLst/>
                <a:latin typeface="Times New Roman" panose="02020603050405020304" pitchFamily="18" charset="0"/>
                <a:ea typeface="Times New Roman" panose="02020603050405020304" pitchFamily="18" charset="0"/>
              </a:rPr>
              <a:t>patrilignée</a:t>
            </a:r>
            <a:r>
              <a:rPr lang="fr-FR" sz="1800" dirty="0">
                <a:effectLst/>
                <a:latin typeface="Times New Roman" panose="02020603050405020304" pitchFamily="18" charset="0"/>
                <a:ea typeface="Times New Roman" panose="02020603050405020304" pitchFamily="18" charset="0"/>
              </a:rPr>
              <a:t> C, de manière successive dans le temps. </a:t>
            </a:r>
          </a:p>
          <a:p>
            <a:pPr algn="just"/>
            <a:endParaRPr lang="fr-FR" sz="1800" dirty="0">
              <a:effectLst/>
              <a:latin typeface="Times New Roman" panose="02020603050405020304" pitchFamily="18" charset="0"/>
              <a:ea typeface="Times New Roman" panose="02020603050405020304" pitchFamily="18" charset="0"/>
            </a:endParaRPr>
          </a:p>
          <a:p>
            <a:pPr algn="just"/>
            <a:r>
              <a:rPr lang="fr-FR" sz="1800" dirty="0">
                <a:effectLst/>
                <a:latin typeface="Times New Roman" panose="02020603050405020304" pitchFamily="18" charset="0"/>
                <a:ea typeface="Times New Roman" panose="02020603050405020304" pitchFamily="18" charset="0"/>
              </a:rPr>
              <a:t>Lorsqu'après cette série d'alliances impliquant au moins trois </a:t>
            </a:r>
            <a:r>
              <a:rPr lang="fr-FR" sz="1800" dirty="0" err="1">
                <a:effectLst/>
                <a:latin typeface="Times New Roman" panose="02020603050405020304" pitchFamily="18" charset="0"/>
                <a:ea typeface="Times New Roman" panose="02020603050405020304" pitchFamily="18" charset="0"/>
              </a:rPr>
              <a:t>patrilignées</a:t>
            </a:r>
            <a:r>
              <a:rPr lang="fr-FR" sz="1800" dirty="0">
                <a:effectLst/>
                <a:latin typeface="Times New Roman" panose="02020603050405020304" pitchFamily="18" charset="0"/>
                <a:ea typeface="Times New Roman" panose="02020603050405020304" pitchFamily="18" charset="0"/>
              </a:rPr>
              <a:t>, une fille de la </a:t>
            </a:r>
            <a:r>
              <a:rPr lang="fr-FR" sz="1800" dirty="0" err="1">
                <a:effectLst/>
                <a:latin typeface="Times New Roman" panose="02020603050405020304" pitchFamily="18" charset="0"/>
                <a:ea typeface="Times New Roman" panose="02020603050405020304" pitchFamily="18" charset="0"/>
              </a:rPr>
              <a:t>patrilignée</a:t>
            </a:r>
            <a:r>
              <a:rPr lang="fr-FR" sz="1800" dirty="0">
                <a:effectLst/>
                <a:latin typeface="Times New Roman" panose="02020603050405020304" pitchFamily="18" charset="0"/>
                <a:ea typeface="Times New Roman" panose="02020603050405020304" pitchFamily="18" charset="0"/>
              </a:rPr>
              <a:t> C est rendue à la </a:t>
            </a:r>
            <a:r>
              <a:rPr lang="fr-FR" sz="1800" dirty="0" err="1">
                <a:effectLst/>
                <a:latin typeface="Times New Roman" panose="02020603050405020304" pitchFamily="18" charset="0"/>
                <a:ea typeface="Times New Roman" panose="02020603050405020304" pitchFamily="18" charset="0"/>
              </a:rPr>
              <a:t>patrilignée</a:t>
            </a:r>
            <a:r>
              <a:rPr lang="fr-FR" sz="1800" dirty="0">
                <a:effectLst/>
                <a:latin typeface="Times New Roman" panose="02020603050405020304" pitchFamily="18" charset="0"/>
                <a:ea typeface="Times New Roman" panose="02020603050405020304" pitchFamily="18" charset="0"/>
              </a:rPr>
              <a:t> A, le cycle se clôt, et l'échange généralisé est accompli.</a:t>
            </a:r>
          </a:p>
          <a:p>
            <a:pPr algn="just"/>
            <a:r>
              <a:rPr lang="fr-FR" sz="1800" dirty="0">
                <a:effectLst/>
                <a:latin typeface="Times New Roman" panose="02020603050405020304" pitchFamily="18" charset="0"/>
                <a:ea typeface="Times New Roman" panose="02020603050405020304" pitchFamily="18" charset="0"/>
              </a:rPr>
              <a:t>Dans notre exemple, le graphe ci-dessus illustre une relation à trois entre Payen, Bachelet et </a:t>
            </a:r>
            <a:r>
              <a:rPr lang="fr-FR" sz="1800" dirty="0" err="1">
                <a:effectLst/>
                <a:latin typeface="Times New Roman" panose="02020603050405020304" pitchFamily="18" charset="0"/>
                <a:ea typeface="Times New Roman" panose="02020603050405020304" pitchFamily="18" charset="0"/>
              </a:rPr>
              <a:t>Legentil</a:t>
            </a:r>
            <a:r>
              <a:rPr lang="fr-FR" sz="1800" dirty="0">
                <a:effectLst/>
                <a:latin typeface="Times New Roman" panose="02020603050405020304" pitchFamily="18" charset="0"/>
                <a:ea typeface="Times New Roman" panose="02020603050405020304" pitchFamily="18" charset="0"/>
              </a:rPr>
              <a:t> : les Payen offrent deux femmes aux Bachelet, les Bachelet une femme aux </a:t>
            </a:r>
            <a:r>
              <a:rPr lang="fr-FR" sz="1800" dirty="0" err="1">
                <a:effectLst/>
                <a:latin typeface="Times New Roman" panose="02020603050405020304" pitchFamily="18" charset="0"/>
                <a:ea typeface="Times New Roman" panose="02020603050405020304" pitchFamily="18" charset="0"/>
              </a:rPr>
              <a:t>Legentil</a:t>
            </a:r>
            <a:r>
              <a:rPr lang="fr-FR" sz="1800" dirty="0">
                <a:effectLst/>
                <a:latin typeface="Times New Roman" panose="02020603050405020304" pitchFamily="18" charset="0"/>
                <a:ea typeface="Times New Roman" panose="02020603050405020304" pitchFamily="18" charset="0"/>
              </a:rPr>
              <a:t>. Mais les </a:t>
            </a:r>
            <a:r>
              <a:rPr lang="fr-FR" sz="1800" dirty="0" err="1">
                <a:effectLst/>
                <a:latin typeface="Times New Roman" panose="02020603050405020304" pitchFamily="18" charset="0"/>
                <a:ea typeface="Times New Roman" panose="02020603050405020304" pitchFamily="18" charset="0"/>
              </a:rPr>
              <a:t>Legentil</a:t>
            </a:r>
            <a:r>
              <a:rPr lang="fr-FR" sz="1800" dirty="0">
                <a:effectLst/>
                <a:latin typeface="Times New Roman" panose="02020603050405020304" pitchFamily="18" charset="0"/>
                <a:ea typeface="Times New Roman" panose="02020603050405020304" pitchFamily="18" charset="0"/>
              </a:rPr>
              <a:t> n’offrent pas de femme aux Payen. Mais hélas, dans ce contexte, la succession des liens fléchés ne forme pas un circuit fermé, ce qui signifie qu'il n'y a pas d'échange généralisé de femmes entre les trois </a:t>
            </a:r>
            <a:r>
              <a:rPr lang="fr-FR" sz="1800" dirty="0" err="1">
                <a:effectLst/>
                <a:latin typeface="Times New Roman" panose="02020603050405020304" pitchFamily="18" charset="0"/>
                <a:ea typeface="Times New Roman" panose="02020603050405020304" pitchFamily="18" charset="0"/>
              </a:rPr>
              <a:t>patrilignées</a:t>
            </a:r>
            <a:r>
              <a:rPr lang="fr-FR" sz="1800" dirty="0">
                <a:effectLst/>
                <a:latin typeface="Times New Roman" panose="02020603050405020304" pitchFamily="18" charset="0"/>
                <a:ea typeface="Times New Roman" panose="02020603050405020304" pitchFamily="18" charset="0"/>
              </a:rPr>
              <a:t>. Il est essentiel à ce stade de définir l'ordre chronologique des unions pour établir les liens de causalité et développer des hypothèses sur l'origine de ces relations</a:t>
            </a:r>
          </a:p>
          <a:p>
            <a:pPr algn="just"/>
            <a:endParaRPr lang="fr-FR" sz="1800" dirty="0">
              <a:effectLst/>
              <a:latin typeface="Times New Roman" panose="02020603050405020304" pitchFamily="18" charset="0"/>
              <a:ea typeface="Times New Roman" panose="02020603050405020304" pitchFamily="18" charset="0"/>
            </a:endParaRPr>
          </a:p>
          <a:p>
            <a:pPr algn="just"/>
            <a:r>
              <a:rPr lang="fr-FR" sz="1800" dirty="0">
                <a:effectLst/>
                <a:latin typeface="Times New Roman" panose="02020603050405020304" pitchFamily="18" charset="0"/>
                <a:ea typeface="Times New Roman" panose="02020603050405020304" pitchFamily="18" charset="0"/>
              </a:rPr>
              <a:t>Enfin, si l'on observe la taille des nœuds, en se basant sur le nombre de liens matrimoniaux (simples ou multiples) reliant ces nœuds aux autres </a:t>
            </a:r>
            <a:r>
              <a:rPr lang="fr-FR" sz="1800" dirty="0" err="1">
                <a:effectLst/>
                <a:latin typeface="Times New Roman" panose="02020603050405020304" pitchFamily="18" charset="0"/>
                <a:ea typeface="Times New Roman" panose="02020603050405020304" pitchFamily="18" charset="0"/>
              </a:rPr>
              <a:t>patrilignées</a:t>
            </a:r>
            <a:r>
              <a:rPr lang="fr-FR" sz="1800" dirty="0">
                <a:effectLst/>
                <a:latin typeface="Times New Roman" panose="02020603050405020304" pitchFamily="18" charset="0"/>
                <a:ea typeface="Times New Roman" panose="02020603050405020304" pitchFamily="18" charset="0"/>
              </a:rPr>
              <a:t>, il est notable que les </a:t>
            </a:r>
            <a:r>
              <a:rPr lang="fr-FR" sz="1800" b="1" dirty="0">
                <a:effectLst/>
                <a:latin typeface="Times New Roman" panose="02020603050405020304" pitchFamily="18" charset="0"/>
                <a:ea typeface="Times New Roman" panose="02020603050405020304" pitchFamily="18" charset="0"/>
              </a:rPr>
              <a:t>Payen occupent la première place, suivis des Bancourt et des Bachelet</a:t>
            </a:r>
            <a:r>
              <a:rPr lang="fr-FR" sz="1800" dirty="0">
                <a:effectLst/>
                <a:latin typeface="Times New Roman" panose="02020603050405020304" pitchFamily="18" charset="0"/>
                <a:ea typeface="Times New Roman" panose="02020603050405020304" pitchFamily="18" charset="0"/>
              </a:rPr>
              <a:t>. </a:t>
            </a:r>
          </a:p>
          <a:p>
            <a:pPr algn="just"/>
            <a:r>
              <a:rPr lang="fr-FR" sz="1800" dirty="0">
                <a:effectLst/>
                <a:latin typeface="Times New Roman" panose="02020603050405020304" pitchFamily="18" charset="0"/>
                <a:ea typeface="Times New Roman" panose="02020603050405020304" pitchFamily="18" charset="0"/>
              </a:rPr>
              <a:t>En effet, les </a:t>
            </a:r>
            <a:r>
              <a:rPr lang="fr-FR" sz="1800" b="1" dirty="0">
                <a:effectLst/>
                <a:latin typeface="Times New Roman" panose="02020603050405020304" pitchFamily="18" charset="0"/>
                <a:ea typeface="Times New Roman" panose="02020603050405020304" pitchFamily="18" charset="0"/>
              </a:rPr>
              <a:t>Bancourt occupent une position particulière dans le réseau </a:t>
            </a:r>
            <a:r>
              <a:rPr lang="fr-FR" sz="1800" dirty="0">
                <a:effectLst/>
                <a:latin typeface="Times New Roman" panose="02020603050405020304" pitchFamily="18" charset="0"/>
                <a:ea typeface="Times New Roman" panose="02020603050405020304" pitchFamily="18" charset="0"/>
              </a:rPr>
              <a:t>: si l'on les retire, la </a:t>
            </a:r>
            <a:r>
              <a:rPr lang="fr-FR" sz="1800" b="1" dirty="0">
                <a:effectLst/>
                <a:latin typeface="Times New Roman" panose="02020603050405020304" pitchFamily="18" charset="0"/>
                <a:ea typeface="Times New Roman" panose="02020603050405020304" pitchFamily="18" charset="0"/>
              </a:rPr>
              <a:t>moitié du réseau disparaît. </a:t>
            </a:r>
            <a:r>
              <a:rPr lang="fr-FR" sz="1800" dirty="0">
                <a:effectLst/>
                <a:latin typeface="Times New Roman" panose="02020603050405020304" pitchFamily="18" charset="0"/>
                <a:ea typeface="Times New Roman" panose="02020603050405020304" pitchFamily="18" charset="0"/>
              </a:rPr>
              <a:t>Les Bancourt sont étroitement interconnectés avec d'autres </a:t>
            </a:r>
            <a:r>
              <a:rPr lang="fr-FR" sz="1800" dirty="0" err="1">
                <a:effectLst/>
                <a:latin typeface="Times New Roman" panose="02020603050405020304" pitchFamily="18" charset="0"/>
                <a:ea typeface="Times New Roman" panose="02020603050405020304" pitchFamily="18" charset="0"/>
              </a:rPr>
              <a:t>patrilignées</a:t>
            </a:r>
            <a:r>
              <a:rPr lang="fr-FR" sz="1800" dirty="0">
                <a:effectLst/>
                <a:latin typeface="Times New Roman" panose="02020603050405020304" pitchFamily="18" charset="0"/>
                <a:ea typeface="Times New Roman" panose="02020603050405020304" pitchFamily="18" charset="0"/>
              </a:rPr>
              <a:t> plus modestes, telles que Hillairet et Thieble.</a:t>
            </a:r>
          </a:p>
          <a:p>
            <a:pPr algn="just"/>
            <a:endParaRPr lang="fr-FR" sz="1800" dirty="0">
              <a:effectLst/>
              <a:latin typeface="Times New Roman" panose="02020603050405020304" pitchFamily="18" charset="0"/>
              <a:ea typeface="Times New Roman" panose="02020603050405020304" pitchFamily="18" charset="0"/>
            </a:endParaRPr>
          </a:p>
          <a:p>
            <a:pPr algn="just"/>
            <a:r>
              <a:rPr lang="fr-FR" sz="1800" dirty="0">
                <a:effectLst/>
                <a:latin typeface="Times New Roman" panose="02020603050405020304" pitchFamily="18" charset="0"/>
                <a:ea typeface="Times New Roman" panose="02020603050405020304" pitchFamily="18" charset="0"/>
              </a:rPr>
              <a:t>Je tiens à souligner que si cette méthode est appliquée à un groupe restreint de familles, elle peut se révéler particulièrement efficace à l'échelle d'un village complet pour lequel les mariages sont documentés sur une longue période.</a:t>
            </a:r>
          </a:p>
          <a:p>
            <a:pPr algn="just"/>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9A36442F-09F5-42B1-8AD7-613E76F937ED}" type="slidenum">
              <a:rPr lang="fr-FR" smtClean="0"/>
              <a:t>33</a:t>
            </a:fld>
            <a:endParaRPr lang="fr-FR"/>
          </a:p>
        </p:txBody>
      </p:sp>
    </p:spTree>
    <p:extLst>
      <p:ext uri="{BB962C8B-B14F-4D97-AF65-F5344CB8AC3E}">
        <p14:creationId xmlns:p14="http://schemas.microsoft.com/office/powerpoint/2010/main" val="2170967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a:solidFill>
                  <a:schemeClr val="tx1"/>
                </a:solidFill>
                <a:latin typeface="+mn-lt"/>
                <a:ea typeface="+mn-ea"/>
                <a:cs typeface="+mn-cs"/>
              </a:rPr>
              <a:t>Autre représentation non pas à l’échelle de </a:t>
            </a:r>
            <a:r>
              <a:rPr lang="fr-FR" sz="1200" b="0" i="0" u="none" strike="noStrike" kern="1200" baseline="0" dirty="0" err="1">
                <a:solidFill>
                  <a:schemeClr val="tx1"/>
                </a:solidFill>
                <a:latin typeface="+mn-lt"/>
                <a:ea typeface="+mn-ea"/>
                <a:cs typeface="+mn-cs"/>
              </a:rPr>
              <a:t>patrilignées</a:t>
            </a:r>
            <a:r>
              <a:rPr lang="fr-FR" sz="1200" b="0" i="0" u="none" strike="noStrike" kern="1200" baseline="0" dirty="0">
                <a:solidFill>
                  <a:schemeClr val="tx1"/>
                </a:solidFill>
                <a:latin typeface="+mn-lt"/>
                <a:ea typeface="+mn-ea"/>
                <a:cs typeface="+mn-cs"/>
              </a:rPr>
              <a:t> mais à l’échelle des individus cette fois, pour lesquels les couples participant au recensement matrimonial de type 3-3-2,</a:t>
            </a:r>
          </a:p>
          <a:p>
            <a:r>
              <a:rPr lang="fr-FR" sz="1200" b="0" i="0" u="none" strike="noStrike" kern="1200" baseline="0" dirty="0">
                <a:solidFill>
                  <a:schemeClr val="tx1"/>
                </a:solidFill>
                <a:latin typeface="+mn-lt"/>
                <a:ea typeface="+mn-ea"/>
                <a:cs typeface="+mn-cs"/>
              </a:rPr>
              <a:t> à partir de l’exemple des anciens nobles d’Île-de-France :</a:t>
            </a:r>
          </a:p>
          <a:p>
            <a:endParaRPr lang="fr-FR" sz="1200" b="0" i="0" u="none" strike="noStrike" kern="1200" baseline="0" dirty="0">
              <a:solidFill>
                <a:schemeClr val="tx1"/>
              </a:solidFill>
              <a:latin typeface="+mn-lt"/>
              <a:ea typeface="+mn-ea"/>
              <a:cs typeface="+mn-cs"/>
            </a:endParaRPr>
          </a:p>
          <a:p>
            <a:r>
              <a:rPr lang="fr-FR" sz="1200" b="0" i="0" u="none" strike="noStrike" kern="1200" baseline="0" dirty="0">
                <a:solidFill>
                  <a:schemeClr val="tx1"/>
                </a:solidFill>
                <a:latin typeface="+mn-lt"/>
                <a:ea typeface="+mn-ea"/>
                <a:cs typeface="+mn-cs"/>
              </a:rPr>
              <a:t>Constellation matrimoniale = figure reliant les individus en trait plein pour les alliances et en pointillés pour les relations de consanguinité.</a:t>
            </a:r>
          </a:p>
          <a:p>
            <a:endParaRPr lang="fr-FR" sz="1200" b="0" i="0" u="none" strike="noStrike" kern="1200" baseline="0" dirty="0">
              <a:solidFill>
                <a:schemeClr val="tx1"/>
              </a:solidFill>
              <a:latin typeface="+mn-lt"/>
              <a:ea typeface="+mn-ea"/>
              <a:cs typeface="+mn-cs"/>
            </a:endParaRPr>
          </a:p>
          <a:p>
            <a:r>
              <a:rPr lang="fr-FR" sz="1200" b="0" i="0" u="none" strike="noStrike" kern="1200" baseline="0" dirty="0">
                <a:solidFill>
                  <a:schemeClr val="tx1"/>
                </a:solidFill>
                <a:latin typeface="+mn-lt"/>
                <a:ea typeface="+mn-ea"/>
                <a:cs typeface="+mn-cs"/>
              </a:rPr>
              <a:t>Dans le fichier GEDCOM, plusieurs partitions sont constituées à partir du corpus initial. Chacune d'entre elles regroupe tous les couples dont les dates d'apparition sont comprises respectivement dans les intervalles suivants : [1000-1140], [1000-1200], [1000-1260], [1000-1320, [1000-1380] et [1000-1440], participant au recensement matrimonial de type 3-3-2</a:t>
            </a:r>
          </a:p>
          <a:p>
            <a:endParaRPr lang="fr-FR" sz="1200" b="0" i="0" u="none" strike="noStrike" kern="1200" baseline="0" dirty="0">
              <a:solidFill>
                <a:schemeClr val="tx1"/>
              </a:solidFill>
              <a:latin typeface="+mn-lt"/>
              <a:ea typeface="+mn-ea"/>
              <a:cs typeface="+mn-cs"/>
            </a:endParaRPr>
          </a:p>
          <a:p>
            <a:r>
              <a:rPr lang="fr-FR" sz="1200" b="0" i="0" u="none" strike="noStrike" kern="1200" baseline="0" dirty="0">
                <a:solidFill>
                  <a:schemeClr val="tx1"/>
                </a:solidFill>
                <a:latin typeface="+mn-lt"/>
                <a:ea typeface="+mn-ea"/>
                <a:cs typeface="+mn-cs"/>
              </a:rPr>
              <a:t>Entre 1000 et 1140, les circuits matrimoniaux identifiés dans les parentés comtales de Dammartin et de Clermont-en-Beauvaisis donnent naissance lors de la période suivante 1140-1200 à l’extension du premier réseau princier et comtal documenté et à la première grande constellation matrimoniale visible. Comte Renaud II de Clermont joue un rôle essentiel.</a:t>
            </a:r>
          </a:p>
          <a:p>
            <a:r>
              <a:rPr lang="fr-FR" sz="1200" b="0" i="0" u="none" strike="noStrike" kern="1200" baseline="0" dirty="0">
                <a:solidFill>
                  <a:schemeClr val="tx1"/>
                </a:solidFill>
                <a:latin typeface="+mn-lt"/>
                <a:ea typeface="+mn-ea"/>
                <a:cs typeface="+mn-cs"/>
              </a:rPr>
              <a:t>Pendant la période suivante (1140-1200), l’armature du réseau matrimonial issu du recensement de type 3-3-2 présente une extension matrimoniale cohérente et large à partir du cycle précédent des Clermont-Dammartin-Mello. De nouvelles </a:t>
            </a:r>
            <a:r>
              <a:rPr lang="fr-FR" sz="1200" b="1" i="0" u="none" strike="noStrike" kern="1200" baseline="0" dirty="0">
                <a:solidFill>
                  <a:schemeClr val="tx1"/>
                </a:solidFill>
                <a:latin typeface="+mn-lt"/>
                <a:ea typeface="+mn-ea"/>
                <a:cs typeface="+mn-cs"/>
              </a:rPr>
              <a:t>connexions apparaissent avec des membres de parentèles princières indiqués en orange </a:t>
            </a:r>
            <a:r>
              <a:rPr lang="fr-FR" sz="1200" b="0" i="0" u="none" strike="noStrike" kern="1200" baseline="0" dirty="0">
                <a:solidFill>
                  <a:schemeClr val="tx1"/>
                </a:solidFill>
                <a:latin typeface="+mn-lt"/>
                <a:ea typeface="+mn-ea"/>
                <a:cs typeface="+mn-cs"/>
              </a:rPr>
              <a:t>et un réseau dense de représentants d’autres lignées comtales voisines du </a:t>
            </a:r>
            <a:r>
              <a:rPr lang="fr-FR" sz="1200" b="1" i="0" u="none" strike="noStrike" kern="1200" baseline="0" dirty="0">
                <a:solidFill>
                  <a:schemeClr val="tx1"/>
                </a:solidFill>
                <a:latin typeface="+mn-lt"/>
                <a:ea typeface="+mn-ea"/>
                <a:cs typeface="+mn-cs"/>
              </a:rPr>
              <a:t>nord de l’Île-de-France et du Soissonnais représentés en bleu. Extension à partir du couple </a:t>
            </a:r>
            <a:r>
              <a:rPr lang="fr-FR" sz="1200" b="0" i="0" u="none" strike="noStrike" kern="1200" baseline="0" dirty="0">
                <a:solidFill>
                  <a:schemeClr val="tx1"/>
                </a:solidFill>
                <a:latin typeface="+mn-lt"/>
                <a:ea typeface="+mn-ea"/>
                <a:cs typeface="+mn-cs"/>
              </a:rPr>
              <a:t>Comte Renaud II de Clermont/Adélaïde de Vermandois veuve du frère du roi Philippe Ier, et Mathieu III de Beaumont-Eléonore de Vermandois. Divorce de Mathieu III et remariage avec Aliénor de Nesle </a:t>
            </a:r>
            <a:r>
              <a:rPr lang="fr-FR" sz="1200" b="0" i="0" u="none" strike="noStrike" kern="1200" baseline="0" dirty="0">
                <a:solidFill>
                  <a:schemeClr val="tx1"/>
                </a:solidFill>
                <a:latin typeface="+mn-lt"/>
                <a:ea typeface="+mn-ea"/>
                <a:cs typeface="+mn-cs"/>
                <a:sym typeface="Wingdings" panose="05000000000000000000" pitchFamily="2" charset="2"/>
              </a:rPr>
              <a:t> </a:t>
            </a:r>
            <a:r>
              <a:rPr lang="fr-FR" sz="1200" b="1" i="0" u="none" strike="noStrike" kern="1200" baseline="0" dirty="0">
                <a:solidFill>
                  <a:schemeClr val="tx1"/>
                </a:solidFill>
                <a:latin typeface="+mn-lt"/>
                <a:ea typeface="+mn-ea"/>
                <a:cs typeface="+mn-cs"/>
                <a:sym typeface="Wingdings" panose="05000000000000000000" pitchFamily="2" charset="2"/>
              </a:rPr>
              <a:t>rapprochement des comtes de Beaumont avec la lignée comtale des Soissons-Nesle </a:t>
            </a:r>
            <a:r>
              <a:rPr lang="fr-FR" sz="1200" b="0" i="0" u="none" strike="noStrike" kern="1200" baseline="0" dirty="0">
                <a:solidFill>
                  <a:schemeClr val="tx1"/>
                </a:solidFill>
                <a:latin typeface="+mn-lt"/>
                <a:ea typeface="+mn-ea"/>
                <a:cs typeface="+mn-cs"/>
                <a:sym typeface="Wingdings" panose="05000000000000000000" pitchFamily="2" charset="2"/>
              </a:rPr>
              <a:t>et la branche royale des Dreux : Adèle de Dreux petite-fille du roi Louis VI le Gros. Chatillon et une branche des Nesle de la parenté royale car </a:t>
            </a:r>
            <a:r>
              <a:rPr lang="fr-FR" sz="1200" b="0" i="0" u="none" strike="noStrike" kern="1200" baseline="0" dirty="0">
                <a:solidFill>
                  <a:schemeClr val="tx1"/>
                </a:solidFill>
                <a:latin typeface="+mn-lt"/>
                <a:ea typeface="+mn-ea"/>
                <a:cs typeface="+mn-cs"/>
              </a:rPr>
              <a:t>Robert Ier, comte de Dreux et frère du roi Louis VII, et par les enfants issus des différents mariages de sa fille Adèle de Dreux : Marie et Adèle de Châtillon, issues de son mariage avec Gui II de Châtillon, et Aliénor et Gertrude de Nesle, issues de son autre mariage avec le comte de Nesles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a:solidFill>
                  <a:schemeClr val="tx1"/>
                </a:solidFill>
                <a:latin typeface="+mn-lt"/>
                <a:ea typeface="+mn-ea"/>
                <a:cs typeface="+mn-cs"/>
              </a:rPr>
              <a:t>Mariages entre lignées comtales est assurée par les unions des comtes de Meulan et des comtes de Montfort </a:t>
            </a:r>
          </a:p>
          <a:p>
            <a:endParaRPr lang="fr-FR"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a:solidFill>
                  <a:schemeClr val="tx1"/>
                </a:solidFill>
                <a:latin typeface="+mn-lt"/>
                <a:ea typeface="+mn-ea"/>
                <a:cs typeface="+mn-cs"/>
              </a:rPr>
              <a:t>Toutefois, à partir des années 1140, de nouveaux individus appartenant à de nouvelles familles de moindre importance, de nouveaux officiers royaux, comme les Isle-Adam, les Trie ou les Montmorency-Marly, ont une centralité d’intermédiarité plus élevée. Les alliances entre Garlande, Mauvoisin, Mello, Aunay et la branche cadette des Montmorency-Saint-Denis mènent à la constitution d’un </a:t>
            </a:r>
            <a:r>
              <a:rPr lang="fr-FR" sz="1200" b="0" i="1" u="none" strike="noStrike" kern="1200" baseline="0" dirty="0">
                <a:solidFill>
                  <a:schemeClr val="tx1"/>
                </a:solidFill>
                <a:latin typeface="+mn-lt"/>
                <a:ea typeface="+mn-ea"/>
                <a:cs typeface="+mn-cs"/>
              </a:rPr>
              <a:t>cluster </a:t>
            </a:r>
            <a:r>
              <a:rPr lang="fr-FR" sz="1200" b="0" i="0" u="none" strike="noStrike" kern="1200" baseline="0" dirty="0">
                <a:solidFill>
                  <a:schemeClr val="tx1"/>
                </a:solidFill>
                <a:latin typeface="+mn-lt"/>
                <a:ea typeface="+mn-ea"/>
                <a:cs typeface="+mn-cs"/>
              </a:rPr>
              <a:t>d’individus centraux en haut à droite.</a:t>
            </a:r>
            <a:endParaRPr lang="fr-FR" b="1" dirty="0"/>
          </a:p>
        </p:txBody>
      </p:sp>
      <p:sp>
        <p:nvSpPr>
          <p:cNvPr id="4" name="Espace réservé de l'en-tête 3"/>
          <p:cNvSpPr>
            <a:spLocks noGrp="1"/>
          </p:cNvSpPr>
          <p:nvPr>
            <p:ph type="hdr" sz="quarter"/>
          </p:nvPr>
        </p:nvSpPr>
        <p:spPr/>
        <p:txBody>
          <a:bodyPr/>
          <a:lstStyle/>
          <a:p>
            <a:r>
              <a:rPr lang="fr-FR"/>
              <a:t>PARTIE I             PARTIE II</a:t>
            </a:r>
            <a:endParaRPr lang="fr-FR" dirty="0"/>
          </a:p>
        </p:txBody>
      </p:sp>
      <p:sp>
        <p:nvSpPr>
          <p:cNvPr id="5" name="Espace réservé de la date 4"/>
          <p:cNvSpPr>
            <a:spLocks noGrp="1"/>
          </p:cNvSpPr>
          <p:nvPr>
            <p:ph type="dt" idx="1"/>
          </p:nvPr>
        </p:nvSpPr>
        <p:spPr/>
        <p:txBody>
          <a:bodyPr/>
          <a:lstStyle/>
          <a:p>
            <a:fld id="{E8C307AB-DBEF-412F-A53B-17AAC8FC5875}" type="datetime1">
              <a:rPr lang="fr-FR" smtClean="0"/>
              <a:t>04/10/2025</a:t>
            </a:fld>
            <a:endParaRPr lang="fr-FR" dirty="0"/>
          </a:p>
        </p:txBody>
      </p:sp>
      <p:sp>
        <p:nvSpPr>
          <p:cNvPr id="6" name="Espace réservé du numéro de diapositive 5"/>
          <p:cNvSpPr>
            <a:spLocks noGrp="1"/>
          </p:cNvSpPr>
          <p:nvPr>
            <p:ph type="sldNum" sz="quarter" idx="5"/>
          </p:nvPr>
        </p:nvSpPr>
        <p:spPr/>
        <p:txBody>
          <a:bodyPr/>
          <a:lstStyle/>
          <a:p>
            <a:fld id="{AEF71B9E-4C0E-400E-928A-B5E8A3A3C2F6}" type="slidenum">
              <a:rPr lang="fr-FR" smtClean="0"/>
              <a:t>36</a:t>
            </a:fld>
            <a:endParaRPr lang="fr-FR" dirty="0"/>
          </a:p>
        </p:txBody>
      </p:sp>
    </p:spTree>
    <p:extLst>
      <p:ext uri="{BB962C8B-B14F-4D97-AF65-F5344CB8AC3E}">
        <p14:creationId xmlns:p14="http://schemas.microsoft.com/office/powerpoint/2010/main" val="3169194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Extension de la constellation dans la période 1200-1260 en rouge </a:t>
            </a:r>
            <a:r>
              <a:rPr lang="fr-FR" dirty="0">
                <a:sym typeface="Wingdings" panose="05000000000000000000" pitchFamily="2" charset="2"/>
              </a:rPr>
              <a:t> pour information : l’extension maximale se produira à la période suivante 1260-1320 tandis que d’autres constellations apparaitront.</a:t>
            </a:r>
          </a:p>
          <a:p>
            <a:r>
              <a:rPr lang="fr-FR" dirty="0">
                <a:sym typeface="Wingdings" panose="05000000000000000000" pitchFamily="2" charset="2"/>
              </a:rPr>
              <a:t>Disparition de l’influence des lignées comtales dans la constellation  apparition d’une constellation séparée de branches princières et comtales, individus qui se marient entre eux, non représentée ici.</a:t>
            </a:r>
          </a:p>
          <a:p>
            <a:r>
              <a:rPr lang="fr-FR" dirty="0">
                <a:sym typeface="Wingdings" panose="05000000000000000000" pitchFamily="2" charset="2"/>
              </a:rPr>
              <a:t>Extension des lignées nobles évoquées précédemment : Bouteiller de Senlis, Beaumont-en-Gâtinais, </a:t>
            </a:r>
            <a:r>
              <a:rPr lang="fr-FR" sz="1200" b="0" i="0" u="none" strike="noStrike" kern="1200" baseline="0" dirty="0">
                <a:solidFill>
                  <a:schemeClr val="tx1"/>
                </a:solidFill>
                <a:latin typeface="+mn-lt"/>
                <a:ea typeface="+mn-ea"/>
                <a:cs typeface="+mn-cs"/>
              </a:rPr>
              <a:t>Montmorency, Mauvoisin, Garlande. Rôle important des femmes : Elisabeth de Garlande, Gertrude de Nesle, et Guy VI Le Bouteiller de Senlis.</a:t>
            </a:r>
          </a:p>
          <a:p>
            <a:r>
              <a:rPr lang="fr-FR" sz="1200" b="0" i="0" u="none" strike="noStrike" kern="1200" baseline="0" dirty="0">
                <a:solidFill>
                  <a:schemeClr val="tx1"/>
                </a:solidFill>
                <a:latin typeface="+mn-lt"/>
                <a:ea typeface="+mn-ea"/>
                <a:cs typeface="+mn-cs"/>
              </a:rPr>
              <a:t>Les grands lignages d’officiers royaux s’allient entre eux et aux derniers lignages comtaux qui restent. En ralliant la nouvelle composante à la composante matrimoniale ancienne déjà établie à l’époque précédente, </a:t>
            </a:r>
            <a:r>
              <a:rPr lang="fr-FR" sz="1200" b="1" i="0" u="none" strike="noStrike" kern="1200" baseline="0" dirty="0">
                <a:solidFill>
                  <a:schemeClr val="tx1"/>
                </a:solidFill>
                <a:latin typeface="+mn-lt"/>
                <a:ea typeface="+mn-ea"/>
                <a:cs typeface="+mn-cs"/>
              </a:rPr>
              <a:t>Bouteiller et Garlande </a:t>
            </a:r>
            <a:r>
              <a:rPr lang="fr-FR" sz="1200" b="0" i="0" u="none" strike="noStrike" kern="1200" baseline="0" dirty="0">
                <a:solidFill>
                  <a:schemeClr val="tx1"/>
                </a:solidFill>
                <a:latin typeface="+mn-lt"/>
                <a:ea typeface="+mn-ea"/>
                <a:cs typeface="+mn-cs"/>
              </a:rPr>
              <a:t>assurent un pont entre le passé et l’avenir de la composante matrimoniale </a:t>
            </a:r>
          </a:p>
          <a:p>
            <a:r>
              <a:rPr lang="fr-FR" sz="1200" b="0" i="0" u="none" strike="noStrike" kern="1200" baseline="0" dirty="0">
                <a:solidFill>
                  <a:schemeClr val="tx1"/>
                </a:solidFill>
                <a:latin typeface="+mn-lt"/>
                <a:ea typeface="+mn-ea"/>
                <a:cs typeface="+mn-cs"/>
              </a:rPr>
              <a:t>Les anciens lignages comtaux parviennent difficilement à se maintenir par le jeu des alliances. Ce n’est pas le cas de lignages de moyenne importance, les Mauvoisin et les Beaumont-en-Gâtinais, qui prennent de l’importance.</a:t>
            </a:r>
            <a:endParaRPr lang="fr-FR" dirty="0"/>
          </a:p>
        </p:txBody>
      </p:sp>
      <p:sp>
        <p:nvSpPr>
          <p:cNvPr id="4" name="Espace réservé de l'en-tête 3"/>
          <p:cNvSpPr>
            <a:spLocks noGrp="1"/>
          </p:cNvSpPr>
          <p:nvPr>
            <p:ph type="hdr" sz="quarter"/>
          </p:nvPr>
        </p:nvSpPr>
        <p:spPr/>
        <p:txBody>
          <a:bodyPr/>
          <a:lstStyle/>
          <a:p>
            <a:r>
              <a:rPr lang="fr-FR"/>
              <a:t>PARTIE I             PARTIE II</a:t>
            </a:r>
            <a:endParaRPr lang="fr-FR" dirty="0"/>
          </a:p>
        </p:txBody>
      </p:sp>
      <p:sp>
        <p:nvSpPr>
          <p:cNvPr id="5" name="Espace réservé de la date 4"/>
          <p:cNvSpPr>
            <a:spLocks noGrp="1"/>
          </p:cNvSpPr>
          <p:nvPr>
            <p:ph type="dt" idx="1"/>
          </p:nvPr>
        </p:nvSpPr>
        <p:spPr/>
        <p:txBody>
          <a:bodyPr/>
          <a:lstStyle/>
          <a:p>
            <a:fld id="{E8C307AB-DBEF-412F-A53B-17AAC8FC5875}" type="datetime1">
              <a:rPr lang="fr-FR" smtClean="0"/>
              <a:t>04/10/2025</a:t>
            </a:fld>
            <a:endParaRPr lang="fr-FR" dirty="0"/>
          </a:p>
        </p:txBody>
      </p:sp>
      <p:sp>
        <p:nvSpPr>
          <p:cNvPr id="6" name="Espace réservé du numéro de diapositive 5"/>
          <p:cNvSpPr>
            <a:spLocks noGrp="1"/>
          </p:cNvSpPr>
          <p:nvPr>
            <p:ph type="sldNum" sz="quarter" idx="5"/>
          </p:nvPr>
        </p:nvSpPr>
        <p:spPr/>
        <p:txBody>
          <a:bodyPr/>
          <a:lstStyle/>
          <a:p>
            <a:fld id="{AEF71B9E-4C0E-400E-928A-B5E8A3A3C2F6}" type="slidenum">
              <a:rPr lang="fr-FR" smtClean="0"/>
              <a:t>37</a:t>
            </a:fld>
            <a:endParaRPr lang="fr-FR" dirty="0"/>
          </a:p>
        </p:txBody>
      </p:sp>
    </p:spTree>
    <p:extLst>
      <p:ext uri="{BB962C8B-B14F-4D97-AF65-F5344CB8AC3E}">
        <p14:creationId xmlns:p14="http://schemas.microsoft.com/office/powerpoint/2010/main" val="434726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e l'en-tête 3"/>
          <p:cNvSpPr>
            <a:spLocks noGrp="1"/>
          </p:cNvSpPr>
          <p:nvPr>
            <p:ph type="hdr" sz="quarter"/>
          </p:nvPr>
        </p:nvSpPr>
        <p:spPr/>
        <p:txBody>
          <a:bodyPr/>
          <a:lstStyle/>
          <a:p>
            <a:r>
              <a:rPr lang="fr-FR"/>
              <a:t>PARTIE I             PARTIE II</a:t>
            </a:r>
            <a:endParaRPr lang="fr-FR" dirty="0"/>
          </a:p>
        </p:txBody>
      </p:sp>
      <p:sp>
        <p:nvSpPr>
          <p:cNvPr id="5" name="Espace réservé de la date 4"/>
          <p:cNvSpPr>
            <a:spLocks noGrp="1"/>
          </p:cNvSpPr>
          <p:nvPr>
            <p:ph type="dt" idx="1"/>
          </p:nvPr>
        </p:nvSpPr>
        <p:spPr/>
        <p:txBody>
          <a:bodyPr/>
          <a:lstStyle/>
          <a:p>
            <a:fld id="{E8C307AB-DBEF-412F-A53B-17AAC8FC5875}" type="datetime1">
              <a:rPr lang="fr-FR" smtClean="0"/>
              <a:t>04/10/2025</a:t>
            </a:fld>
            <a:endParaRPr lang="fr-FR" dirty="0"/>
          </a:p>
        </p:txBody>
      </p:sp>
      <p:sp>
        <p:nvSpPr>
          <p:cNvPr id="6" name="Espace réservé du numéro de diapositive 5"/>
          <p:cNvSpPr>
            <a:spLocks noGrp="1"/>
          </p:cNvSpPr>
          <p:nvPr>
            <p:ph type="sldNum" sz="quarter" idx="5"/>
          </p:nvPr>
        </p:nvSpPr>
        <p:spPr/>
        <p:txBody>
          <a:bodyPr/>
          <a:lstStyle/>
          <a:p>
            <a:fld id="{AEF71B9E-4C0E-400E-928A-B5E8A3A3C2F6}" type="slidenum">
              <a:rPr lang="fr-FR" smtClean="0"/>
              <a:t>44</a:t>
            </a:fld>
            <a:endParaRPr lang="fr-FR" dirty="0"/>
          </a:p>
        </p:txBody>
      </p:sp>
    </p:spTree>
    <p:extLst>
      <p:ext uri="{BB962C8B-B14F-4D97-AF65-F5344CB8AC3E}">
        <p14:creationId xmlns:p14="http://schemas.microsoft.com/office/powerpoint/2010/main" val="1201672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r>
              <a:rPr lang="fr-FR"/>
              <a:t>PARTIE I             PARTIE II</a:t>
            </a:r>
            <a:endParaRPr lang="fr-FR" dirty="0"/>
          </a:p>
        </p:txBody>
      </p:sp>
      <p:sp>
        <p:nvSpPr>
          <p:cNvPr id="5" name="Espace réservé de la date 4"/>
          <p:cNvSpPr>
            <a:spLocks noGrp="1"/>
          </p:cNvSpPr>
          <p:nvPr>
            <p:ph type="dt" idx="1"/>
          </p:nvPr>
        </p:nvSpPr>
        <p:spPr/>
        <p:txBody>
          <a:bodyPr/>
          <a:lstStyle/>
          <a:p>
            <a:fld id="{E8C307AB-DBEF-412F-A53B-17AAC8FC5875}" type="datetime1">
              <a:rPr lang="fr-FR" smtClean="0"/>
              <a:t>04/10/2025</a:t>
            </a:fld>
            <a:endParaRPr lang="fr-FR" dirty="0"/>
          </a:p>
        </p:txBody>
      </p:sp>
      <p:sp>
        <p:nvSpPr>
          <p:cNvPr id="6" name="Espace réservé du numéro de diapositive 5"/>
          <p:cNvSpPr>
            <a:spLocks noGrp="1"/>
          </p:cNvSpPr>
          <p:nvPr>
            <p:ph type="sldNum" sz="quarter" idx="5"/>
          </p:nvPr>
        </p:nvSpPr>
        <p:spPr/>
        <p:txBody>
          <a:bodyPr/>
          <a:lstStyle/>
          <a:p>
            <a:fld id="{AEF71B9E-4C0E-400E-928A-B5E8A3A3C2F6}" type="slidenum">
              <a:rPr lang="fr-FR" smtClean="0"/>
              <a:t>5</a:t>
            </a:fld>
            <a:endParaRPr lang="fr-FR" dirty="0"/>
          </a:p>
        </p:txBody>
      </p:sp>
    </p:spTree>
    <p:extLst>
      <p:ext uri="{BB962C8B-B14F-4D97-AF65-F5344CB8AC3E}">
        <p14:creationId xmlns:p14="http://schemas.microsoft.com/office/powerpoint/2010/main" val="3970606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800" baseline="0" dirty="0"/>
              <a:t>Époque médiévale : (actuellement étude en cours et remontée jusqu’au XIIe siècle) :</a:t>
            </a:r>
          </a:p>
          <a:p>
            <a:pPr lvl="1" algn="just"/>
            <a:r>
              <a:rPr lang="fr-FR" sz="800" i="1" baseline="0" dirty="0"/>
              <a:t>Enjeu socio-économique consiste à perpétuer les topolignées, </a:t>
            </a:r>
          </a:p>
          <a:p>
            <a:pPr lvl="2" algn="just"/>
            <a:r>
              <a:rPr lang="fr-FR" sz="800" i="1" baseline="0" dirty="0"/>
              <a:t>des « lignées d’héritiers » d’une même terre ou seigneurie, </a:t>
            </a:r>
          </a:p>
          <a:p>
            <a:pPr lvl="1" algn="just"/>
            <a:r>
              <a:rPr lang="fr-FR" sz="800" i="1" baseline="0" dirty="0"/>
              <a:t>qui n’appartiennent pas tous à un même patrilignage, </a:t>
            </a:r>
          </a:p>
          <a:p>
            <a:pPr lvl="1" algn="just"/>
            <a:r>
              <a:rPr lang="fr-FR" sz="800" i="1" baseline="0" dirty="0"/>
              <a:t>pour assurer « la reproduction du pouvoir seigneurial » sur un même fief</a:t>
            </a:r>
          </a:p>
          <a:p>
            <a:endParaRPr lang="fr-FR" dirty="0"/>
          </a:p>
        </p:txBody>
      </p:sp>
      <p:sp>
        <p:nvSpPr>
          <p:cNvPr id="4" name="Espace réservé de l'en-tête 3"/>
          <p:cNvSpPr>
            <a:spLocks noGrp="1"/>
          </p:cNvSpPr>
          <p:nvPr>
            <p:ph type="hdr" sz="quarter"/>
          </p:nvPr>
        </p:nvSpPr>
        <p:spPr/>
        <p:txBody>
          <a:bodyPr/>
          <a:lstStyle/>
          <a:p>
            <a:r>
              <a:rPr lang="fr-FR"/>
              <a:t>PARTIE I             PARTIE II</a:t>
            </a:r>
            <a:endParaRPr lang="fr-FR" dirty="0"/>
          </a:p>
        </p:txBody>
      </p:sp>
      <p:sp>
        <p:nvSpPr>
          <p:cNvPr id="5" name="Espace réservé de la date 4"/>
          <p:cNvSpPr>
            <a:spLocks noGrp="1"/>
          </p:cNvSpPr>
          <p:nvPr>
            <p:ph type="dt" idx="1"/>
          </p:nvPr>
        </p:nvSpPr>
        <p:spPr/>
        <p:txBody>
          <a:bodyPr/>
          <a:lstStyle/>
          <a:p>
            <a:fld id="{E8C307AB-DBEF-412F-A53B-17AAC8FC5875}" type="datetime1">
              <a:rPr lang="fr-FR" smtClean="0"/>
              <a:t>04/10/2025</a:t>
            </a:fld>
            <a:endParaRPr lang="fr-FR" dirty="0"/>
          </a:p>
        </p:txBody>
      </p:sp>
      <p:sp>
        <p:nvSpPr>
          <p:cNvPr id="6" name="Espace réservé du numéro de diapositive 5"/>
          <p:cNvSpPr>
            <a:spLocks noGrp="1"/>
          </p:cNvSpPr>
          <p:nvPr>
            <p:ph type="sldNum" sz="quarter" idx="5"/>
          </p:nvPr>
        </p:nvSpPr>
        <p:spPr/>
        <p:txBody>
          <a:bodyPr/>
          <a:lstStyle/>
          <a:p>
            <a:fld id="{AEF71B9E-4C0E-400E-928A-B5E8A3A3C2F6}" type="slidenum">
              <a:rPr lang="fr-FR" smtClean="0"/>
              <a:t>6</a:t>
            </a:fld>
            <a:endParaRPr lang="fr-FR" dirty="0"/>
          </a:p>
        </p:txBody>
      </p:sp>
    </p:spTree>
    <p:extLst>
      <p:ext uri="{BB962C8B-B14F-4D97-AF65-F5344CB8AC3E}">
        <p14:creationId xmlns:p14="http://schemas.microsoft.com/office/powerpoint/2010/main" val="1882233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None/>
            </a:pPr>
            <a:r>
              <a:rPr lang="fr-FR" dirty="0"/>
              <a:t>Comput romain</a:t>
            </a:r>
          </a:p>
          <a:p>
            <a:pPr>
              <a:buNone/>
            </a:pPr>
            <a:r>
              <a:rPr lang="fr-FR" dirty="0"/>
              <a:t>En ligne verticale, on calculait le nombre de degrés séparant Ego de son ancêtre ou de son descendant. </a:t>
            </a:r>
          </a:p>
          <a:p>
            <a:pPr>
              <a:buNone/>
            </a:pPr>
            <a:r>
              <a:rPr lang="fr-FR" dirty="0"/>
              <a:t>En ligne collatérale, on partait d’Ego pour remonter jusqu’à l’ancêtre commun et redescendre jusqu’au parent désigné. </a:t>
            </a:r>
          </a:p>
          <a:p>
            <a:pPr>
              <a:buNone/>
            </a:pPr>
            <a:r>
              <a:rPr lang="fr-FR" dirty="0"/>
              <a:t>Comput germanique</a:t>
            </a:r>
          </a:p>
          <a:p>
            <a:pPr lvl="1">
              <a:buFont typeface="Wingdings" panose="05000000000000000000" pitchFamily="2" charset="2"/>
              <a:buChar char="v"/>
            </a:pPr>
            <a:r>
              <a:rPr lang="fr-FR" dirty="0"/>
              <a:t>Appartenaient à une même génération tous ceux qui étaient séparés de l’ancêtre commun par le même nombre de degrés. </a:t>
            </a:r>
          </a:p>
          <a:p>
            <a:pPr lvl="1">
              <a:buFont typeface="Wingdings" panose="05000000000000000000" pitchFamily="2" charset="2"/>
              <a:buChar char="v"/>
            </a:pPr>
            <a:r>
              <a:rPr lang="fr-FR" dirty="0"/>
              <a:t>Pour calculer ceux-ci, on partait donc de l’ancêtre commun qui n’était pas compté et on descendait jusqu’à la « génération» du parent désigné.  La sixième génération germanique correspondait donc au douzième degré de parenté romaine.</a:t>
            </a:r>
          </a:p>
          <a:p>
            <a:endParaRPr lang="fr-FR" dirty="0"/>
          </a:p>
        </p:txBody>
      </p:sp>
      <p:sp>
        <p:nvSpPr>
          <p:cNvPr id="4" name="Espace réservé de l'en-tête 3"/>
          <p:cNvSpPr>
            <a:spLocks noGrp="1"/>
          </p:cNvSpPr>
          <p:nvPr>
            <p:ph type="hdr" sz="quarter"/>
          </p:nvPr>
        </p:nvSpPr>
        <p:spPr/>
        <p:txBody>
          <a:bodyPr/>
          <a:lstStyle/>
          <a:p>
            <a:r>
              <a:rPr lang="fr-FR"/>
              <a:t>PARTIE I             PARTIE II</a:t>
            </a:r>
            <a:endParaRPr lang="fr-FR" dirty="0"/>
          </a:p>
        </p:txBody>
      </p:sp>
      <p:sp>
        <p:nvSpPr>
          <p:cNvPr id="5" name="Espace réservé de la date 4"/>
          <p:cNvSpPr>
            <a:spLocks noGrp="1"/>
          </p:cNvSpPr>
          <p:nvPr>
            <p:ph type="dt" idx="1"/>
          </p:nvPr>
        </p:nvSpPr>
        <p:spPr/>
        <p:txBody>
          <a:bodyPr/>
          <a:lstStyle/>
          <a:p>
            <a:fld id="{E8C307AB-DBEF-412F-A53B-17AAC8FC5875}" type="datetime1">
              <a:rPr lang="fr-FR" smtClean="0"/>
              <a:t>04/10/2025</a:t>
            </a:fld>
            <a:endParaRPr lang="fr-FR" dirty="0"/>
          </a:p>
        </p:txBody>
      </p:sp>
      <p:sp>
        <p:nvSpPr>
          <p:cNvPr id="6" name="Espace réservé du numéro de diapositive 5"/>
          <p:cNvSpPr>
            <a:spLocks noGrp="1"/>
          </p:cNvSpPr>
          <p:nvPr>
            <p:ph type="sldNum" sz="quarter" idx="5"/>
          </p:nvPr>
        </p:nvSpPr>
        <p:spPr/>
        <p:txBody>
          <a:bodyPr/>
          <a:lstStyle/>
          <a:p>
            <a:fld id="{AEF71B9E-4C0E-400E-928A-B5E8A3A3C2F6}" type="slidenum">
              <a:rPr lang="fr-FR" smtClean="0"/>
              <a:t>9</a:t>
            </a:fld>
            <a:endParaRPr lang="fr-FR" dirty="0"/>
          </a:p>
        </p:txBody>
      </p:sp>
    </p:spTree>
    <p:extLst>
      <p:ext uri="{BB962C8B-B14F-4D97-AF65-F5344CB8AC3E}">
        <p14:creationId xmlns:p14="http://schemas.microsoft.com/office/powerpoint/2010/main" val="3385570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En 874, les évêques réunis à </a:t>
            </a:r>
            <a:r>
              <a:rPr lang="fr-FR" dirty="0" err="1"/>
              <a:t>Douzy</a:t>
            </a:r>
            <a:r>
              <a:rPr lang="fr-FR" dirty="0"/>
              <a:t> définirent une nouvelle fois le cercle des parents à l’intérieur duquel il était interdit de s’unir par le mariage. L’ancestralité ne s’y définissait plus sur six mais sur sept degrés, auxquels correspondaient sept degrés de descendance directe. </a:t>
            </a:r>
          </a:p>
          <a:p>
            <a:endParaRPr lang="fr-FR" dirty="0"/>
          </a:p>
        </p:txBody>
      </p:sp>
      <p:sp>
        <p:nvSpPr>
          <p:cNvPr id="4" name="Espace réservé de l'en-tête 3"/>
          <p:cNvSpPr>
            <a:spLocks noGrp="1"/>
          </p:cNvSpPr>
          <p:nvPr>
            <p:ph type="hdr" sz="quarter" idx="10"/>
          </p:nvPr>
        </p:nvSpPr>
        <p:spPr/>
        <p:txBody>
          <a:bodyPr/>
          <a:lstStyle/>
          <a:p>
            <a:r>
              <a:rPr lang="fr-FR"/>
              <a:t>PARTIE I             PARTIE II</a:t>
            </a:r>
            <a:endParaRPr lang="fr-FR" dirty="0"/>
          </a:p>
        </p:txBody>
      </p:sp>
      <p:sp>
        <p:nvSpPr>
          <p:cNvPr id="5" name="Espace réservé de la date 4"/>
          <p:cNvSpPr>
            <a:spLocks noGrp="1"/>
          </p:cNvSpPr>
          <p:nvPr>
            <p:ph type="dt" idx="11"/>
          </p:nvPr>
        </p:nvSpPr>
        <p:spPr/>
        <p:txBody>
          <a:bodyPr/>
          <a:lstStyle/>
          <a:p>
            <a:fld id="{E8C307AB-DBEF-412F-A53B-17AAC8FC5875}" type="datetime1">
              <a:rPr lang="fr-FR" smtClean="0"/>
              <a:t>04/10/2025</a:t>
            </a:fld>
            <a:endParaRPr lang="fr-FR" dirty="0"/>
          </a:p>
        </p:txBody>
      </p:sp>
      <p:sp>
        <p:nvSpPr>
          <p:cNvPr id="6" name="Espace réservé du numéro de diapositive 5"/>
          <p:cNvSpPr>
            <a:spLocks noGrp="1"/>
          </p:cNvSpPr>
          <p:nvPr>
            <p:ph type="sldNum" sz="quarter" idx="12"/>
          </p:nvPr>
        </p:nvSpPr>
        <p:spPr/>
        <p:txBody>
          <a:bodyPr/>
          <a:lstStyle/>
          <a:p>
            <a:fld id="{AEF71B9E-4C0E-400E-928A-B5E8A3A3C2F6}" type="slidenum">
              <a:rPr lang="fr-FR" smtClean="0"/>
              <a:t>11</a:t>
            </a:fld>
            <a:endParaRPr lang="fr-FR" dirty="0"/>
          </a:p>
        </p:txBody>
      </p:sp>
    </p:spTree>
    <p:extLst>
      <p:ext uri="{BB962C8B-B14F-4D97-AF65-F5344CB8AC3E}">
        <p14:creationId xmlns:p14="http://schemas.microsoft.com/office/powerpoint/2010/main" val="1299495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r>
              <a:rPr lang="fr-FR"/>
              <a:t>PARTIE I             PARTIE II</a:t>
            </a:r>
            <a:endParaRPr lang="fr-FR" dirty="0"/>
          </a:p>
        </p:txBody>
      </p:sp>
      <p:sp>
        <p:nvSpPr>
          <p:cNvPr id="5" name="Espace réservé de la date 4"/>
          <p:cNvSpPr>
            <a:spLocks noGrp="1"/>
          </p:cNvSpPr>
          <p:nvPr>
            <p:ph type="dt" idx="1"/>
          </p:nvPr>
        </p:nvSpPr>
        <p:spPr/>
        <p:txBody>
          <a:bodyPr/>
          <a:lstStyle/>
          <a:p>
            <a:fld id="{E8C307AB-DBEF-412F-A53B-17AAC8FC5875}" type="datetime1">
              <a:rPr lang="fr-FR" smtClean="0"/>
              <a:t>04/10/2025</a:t>
            </a:fld>
            <a:endParaRPr lang="fr-FR" dirty="0"/>
          </a:p>
        </p:txBody>
      </p:sp>
      <p:sp>
        <p:nvSpPr>
          <p:cNvPr id="6" name="Espace réservé du numéro de diapositive 5"/>
          <p:cNvSpPr>
            <a:spLocks noGrp="1"/>
          </p:cNvSpPr>
          <p:nvPr>
            <p:ph type="sldNum" sz="quarter" idx="5"/>
          </p:nvPr>
        </p:nvSpPr>
        <p:spPr/>
        <p:txBody>
          <a:bodyPr/>
          <a:lstStyle/>
          <a:p>
            <a:fld id="{AEF71B9E-4C0E-400E-928A-B5E8A3A3C2F6}" type="slidenum">
              <a:rPr lang="fr-FR" smtClean="0"/>
              <a:t>12</a:t>
            </a:fld>
            <a:endParaRPr lang="fr-FR" dirty="0"/>
          </a:p>
        </p:txBody>
      </p:sp>
    </p:spTree>
    <p:extLst>
      <p:ext uri="{BB962C8B-B14F-4D97-AF65-F5344CB8AC3E}">
        <p14:creationId xmlns:p14="http://schemas.microsoft.com/office/powerpoint/2010/main" val="2604976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indent="449580" algn="just">
              <a:lnSpc>
                <a:spcPct val="107000"/>
              </a:lnSpc>
              <a:spcAft>
                <a:spcPts val="800"/>
              </a:spcAft>
            </a:pPr>
            <a:r>
              <a:rPr lang="fr-FR" sz="1200" kern="1200" dirty="0">
                <a:solidFill>
                  <a:schemeClr val="tx1"/>
                </a:solidFill>
                <a:effectLst/>
                <a:latin typeface="+mn-lt"/>
                <a:ea typeface="+mn-ea"/>
                <a:cs typeface="+mn-cs"/>
              </a:rPr>
              <a:t>Prenons au hasard un corpus généalogique au format GEDCOM à une époque donnée, c'est-à-dire un ensemble de familles d'un groupe social spécifique ou localisé dans un même lieu en considérant l'ensemble de leurs ancêtres et de leurs descendants. </a:t>
            </a:r>
          </a:p>
          <a:p>
            <a:pPr indent="449580" algn="just">
              <a:lnSpc>
                <a:spcPct val="107000"/>
              </a:lnSpc>
              <a:spcAft>
                <a:spcPts val="800"/>
              </a:spcAft>
            </a:pPr>
            <a:r>
              <a:rPr lang="fr-FR" sz="1200" kern="1200" dirty="0">
                <a:solidFill>
                  <a:schemeClr val="tx1"/>
                </a:solidFill>
                <a:effectLst/>
                <a:latin typeface="+mn-lt"/>
                <a:ea typeface="+mn-ea"/>
                <a:cs typeface="+mn-cs"/>
              </a:rPr>
              <a:t>Il est alors tout à fait possible de relier un individu A à un individu B suivant un cheminement de liens de parenté, qui n'appartiennent qu'à deux grandes familles de relations de parenté : </a:t>
            </a:r>
            <a:r>
              <a:rPr lang="fr-FR" sz="1200" b="1" kern="1200" dirty="0">
                <a:solidFill>
                  <a:schemeClr val="tx1"/>
                </a:solidFill>
                <a:effectLst/>
                <a:latin typeface="+mn-lt"/>
                <a:ea typeface="+mn-ea"/>
                <a:cs typeface="+mn-cs"/>
              </a:rPr>
              <a:t>l'alliance et la filiation. </a:t>
            </a:r>
          </a:p>
          <a:p>
            <a:pPr indent="449580" algn="just">
              <a:lnSpc>
                <a:spcPct val="107000"/>
              </a:lnSpc>
              <a:spcAft>
                <a:spcPts val="800"/>
              </a:spcAft>
            </a:pPr>
            <a:r>
              <a:rPr lang="fr-FR" sz="1200" kern="1200" dirty="0">
                <a:solidFill>
                  <a:schemeClr val="tx1"/>
                </a:solidFill>
                <a:effectLst/>
                <a:latin typeface="+mn-lt"/>
                <a:ea typeface="+mn-ea"/>
                <a:cs typeface="+mn-cs"/>
              </a:rPr>
              <a:t>Mettons de côté la parenté spirituelle, les parrains et marraines pour l'instant. </a:t>
            </a:r>
          </a:p>
          <a:p>
            <a:pPr indent="449580" algn="just">
              <a:lnSpc>
                <a:spcPct val="107000"/>
              </a:lnSpc>
              <a:spcAft>
                <a:spcPts val="800"/>
              </a:spcAft>
            </a:pPr>
            <a:r>
              <a:rPr lang="fr-FR" sz="1200" kern="1200" dirty="0">
                <a:solidFill>
                  <a:schemeClr val="tx1"/>
                </a:solidFill>
                <a:effectLst/>
                <a:latin typeface="+mn-lt"/>
                <a:ea typeface="+mn-ea"/>
                <a:cs typeface="+mn-cs"/>
              </a:rPr>
              <a:t>A l'intérieur de ce corpus, </a:t>
            </a:r>
            <a:r>
              <a:rPr lang="fr-FR" sz="1200" b="1" kern="1200" dirty="0">
                <a:solidFill>
                  <a:schemeClr val="tx1"/>
                </a:solidFill>
                <a:effectLst/>
                <a:latin typeface="+mn-lt"/>
                <a:ea typeface="+mn-ea"/>
                <a:cs typeface="+mn-cs"/>
              </a:rPr>
              <a:t>l'idée est de repérer des chaînes de liens qui se terminent pas un mariage</a:t>
            </a:r>
            <a:r>
              <a:rPr lang="fr-FR" sz="1200" kern="1200" dirty="0">
                <a:solidFill>
                  <a:schemeClr val="tx1"/>
                </a:solidFill>
                <a:effectLst/>
                <a:latin typeface="+mn-lt"/>
                <a:ea typeface="+mn-ea"/>
                <a:cs typeface="+mn-cs"/>
              </a:rPr>
              <a:t>, c'est-à-dire qu'il est toujours possible de </a:t>
            </a:r>
            <a:r>
              <a:rPr lang="fr-FR" sz="1200" b="1" kern="1200" dirty="0">
                <a:solidFill>
                  <a:schemeClr val="tx1"/>
                </a:solidFill>
                <a:effectLst/>
                <a:latin typeface="+mn-lt"/>
                <a:ea typeface="+mn-ea"/>
                <a:cs typeface="+mn-cs"/>
              </a:rPr>
              <a:t>rechercher un enchaînement de liens entre un individu A et un individu B</a:t>
            </a:r>
            <a:r>
              <a:rPr lang="fr-FR" sz="1200" kern="1200" dirty="0">
                <a:solidFill>
                  <a:schemeClr val="tx1"/>
                </a:solidFill>
                <a:effectLst/>
                <a:latin typeface="+mn-lt"/>
                <a:ea typeface="+mn-ea"/>
                <a:cs typeface="+mn-cs"/>
              </a:rPr>
              <a:t>, mais si ces derniers sont aussi unis par les liens du mariage, alors cette </a:t>
            </a:r>
            <a:r>
              <a:rPr lang="fr-FR" sz="1200" b="1" kern="1200" dirty="0">
                <a:solidFill>
                  <a:schemeClr val="tx1"/>
                </a:solidFill>
                <a:effectLst/>
                <a:latin typeface="+mn-lt"/>
                <a:ea typeface="+mn-ea"/>
                <a:cs typeface="+mn-cs"/>
              </a:rPr>
              <a:t>chaîne qui se boucle à la fin par une relation matrimoniale s'appelle un circuit matrimonial</a:t>
            </a:r>
            <a:r>
              <a:rPr lang="fr-FR" sz="1200" kern="1200" dirty="0">
                <a:solidFill>
                  <a:schemeClr val="tx1"/>
                </a:solidFill>
                <a:effectLst/>
                <a:latin typeface="+mn-lt"/>
                <a:ea typeface="+mn-ea"/>
                <a:cs typeface="+mn-cs"/>
              </a:rPr>
              <a:t>. </a:t>
            </a:r>
            <a:r>
              <a:rPr lang="fr-FR" kern="100" dirty="0">
                <a:effectLst/>
                <a:latin typeface="Calibri" panose="020F0502020204030204" pitchFamily="34" charset="0"/>
                <a:ea typeface="Calibri" panose="020F0502020204030204" pitchFamily="34" charset="0"/>
                <a:cs typeface="Times New Roman" panose="02020603050405020304" pitchFamily="18" charset="0"/>
              </a:rPr>
              <a:t>Sa définition exacte est la suivante : « Un circuit matrimonial correspond à toute chaîne dans un réseau généalogique qui est fermée sur elle-même et au sein de laquelle un lien de descendance ne peut être immédiatement suivi par un lien d’ascendance. Cette condition implique qu’elle passe nécessairement par au moins un lien de mariage (d’où son nom). </a:t>
            </a:r>
            <a:endParaRPr lang="fr-FR" dirty="0"/>
          </a:p>
        </p:txBody>
      </p:sp>
      <p:sp>
        <p:nvSpPr>
          <p:cNvPr id="4" name="Espace réservé du numéro de diapositive 3"/>
          <p:cNvSpPr>
            <a:spLocks noGrp="1"/>
          </p:cNvSpPr>
          <p:nvPr>
            <p:ph type="sldNum" sz="quarter" idx="5"/>
          </p:nvPr>
        </p:nvSpPr>
        <p:spPr/>
        <p:txBody>
          <a:bodyPr/>
          <a:lstStyle/>
          <a:p>
            <a:fld id="{9A36442F-09F5-42B1-8AD7-613E76F937ED}" type="slidenum">
              <a:rPr lang="fr-FR" smtClean="0"/>
              <a:t>14</a:t>
            </a:fld>
            <a:endParaRPr lang="fr-FR"/>
          </a:p>
        </p:txBody>
      </p:sp>
    </p:spTree>
    <p:extLst>
      <p:ext uri="{BB962C8B-B14F-4D97-AF65-F5344CB8AC3E}">
        <p14:creationId xmlns:p14="http://schemas.microsoft.com/office/powerpoint/2010/main" val="1985466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Exemple concret : le circuit qui relie Juliette Bonheur et François </a:t>
            </a:r>
            <a:r>
              <a:rPr lang="fr-FR" dirty="0" err="1"/>
              <a:t>Peyrol</a:t>
            </a:r>
            <a:r>
              <a:rPr lang="fr-FR" baseline="0" dirty="0"/>
              <a:t> passe par le mariage de Sophie Marquis et de Raymond Bonheur (relation d’alliance) dont Juliette Bonheur est la fille (relation de filiation), qui se remarie ensuite avec Marguerite Picard (second mariage), elle-même veuve de François Hippolyte PEYROL (troisième mariage), et dont François </a:t>
            </a:r>
            <a:r>
              <a:rPr lang="fr-FR" baseline="0" dirty="0" err="1"/>
              <a:t>Peyrol</a:t>
            </a:r>
            <a:r>
              <a:rPr lang="fr-FR" baseline="0" dirty="0"/>
              <a:t> est le fils (relation de filiation). Or ces deux individus sont aussi liés par une relation de mariage : on a donc un circuit matrimonial.</a:t>
            </a:r>
            <a:endParaRPr lang="fr-FR" dirty="0"/>
          </a:p>
        </p:txBody>
      </p:sp>
      <p:sp>
        <p:nvSpPr>
          <p:cNvPr id="4" name="Espace réservé de l'en-tête 3"/>
          <p:cNvSpPr>
            <a:spLocks noGrp="1"/>
          </p:cNvSpPr>
          <p:nvPr>
            <p:ph type="hdr" sz="quarter" idx="10"/>
          </p:nvPr>
        </p:nvSpPr>
        <p:spPr/>
        <p:txBody>
          <a:bodyPr/>
          <a:lstStyle/>
          <a:p>
            <a:r>
              <a:rPr lang="fr-FR"/>
              <a:t>PARTIE I             PARTIE II</a:t>
            </a:r>
            <a:endParaRPr lang="fr-FR" dirty="0"/>
          </a:p>
        </p:txBody>
      </p:sp>
      <p:sp>
        <p:nvSpPr>
          <p:cNvPr id="5" name="Espace réservé de la date 4"/>
          <p:cNvSpPr>
            <a:spLocks noGrp="1"/>
          </p:cNvSpPr>
          <p:nvPr>
            <p:ph type="dt" idx="11"/>
          </p:nvPr>
        </p:nvSpPr>
        <p:spPr/>
        <p:txBody>
          <a:bodyPr/>
          <a:lstStyle/>
          <a:p>
            <a:fld id="{E8C307AB-DBEF-412F-A53B-17AAC8FC5875}" type="datetime1">
              <a:rPr lang="fr-FR" smtClean="0"/>
              <a:t>04/10/2025</a:t>
            </a:fld>
            <a:endParaRPr lang="fr-FR" dirty="0"/>
          </a:p>
        </p:txBody>
      </p:sp>
      <p:sp>
        <p:nvSpPr>
          <p:cNvPr id="6" name="Espace réservé du numéro de diapositive 5"/>
          <p:cNvSpPr>
            <a:spLocks noGrp="1"/>
          </p:cNvSpPr>
          <p:nvPr>
            <p:ph type="sldNum" sz="quarter" idx="12"/>
          </p:nvPr>
        </p:nvSpPr>
        <p:spPr/>
        <p:txBody>
          <a:bodyPr/>
          <a:lstStyle/>
          <a:p>
            <a:fld id="{AEF71B9E-4C0E-400E-928A-B5E8A3A3C2F6}" type="slidenum">
              <a:rPr lang="fr-FR" smtClean="0"/>
              <a:t>15</a:t>
            </a:fld>
            <a:endParaRPr lang="fr-FR" dirty="0"/>
          </a:p>
        </p:txBody>
      </p:sp>
    </p:spTree>
    <p:extLst>
      <p:ext uri="{BB962C8B-B14F-4D97-AF65-F5344CB8AC3E}">
        <p14:creationId xmlns:p14="http://schemas.microsoft.com/office/powerpoint/2010/main" val="852458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Master" Target="../slideMasters/slideMaster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Master" Target="../slideMasters/slideMaster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Master" Target="../slideMasters/slideMaster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889" y="2514601"/>
            <a:ext cx="8800601"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889" y="4777381"/>
            <a:ext cx="880060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lvl1pPr>
              <a:defRPr/>
            </a:lvl1pPr>
          </a:lstStyle>
          <a:p>
            <a:r>
              <a:rPr lang="fr-FR" dirty="0"/>
              <a:t>05/06/2025</a:t>
            </a:r>
          </a:p>
        </p:txBody>
      </p:sp>
      <p:sp>
        <p:nvSpPr>
          <p:cNvPr id="5" name="Footer Placeholder 4"/>
          <p:cNvSpPr>
            <a:spLocks noGrp="1"/>
          </p:cNvSpPr>
          <p:nvPr>
            <p:ph type="ftr" sz="quarter" idx="11"/>
          </p:nvPr>
        </p:nvSpPr>
        <p:spPr/>
        <p:txBody>
          <a:bodyPr/>
          <a:lstStyle/>
          <a:p>
            <a:r>
              <a:rPr lang="fr-FR" dirty="0"/>
              <a:t>Laurent NABIAS – Etude Lorenzo Fontes : lnabias@etudelorenzofontes.fr</a:t>
            </a:r>
          </a:p>
        </p:txBody>
      </p:sp>
      <p:sp>
        <p:nvSpPr>
          <p:cNvPr id="9" name="Freeform 8"/>
          <p:cNvSpPr/>
          <p:nvPr/>
        </p:nvSpPr>
        <p:spPr bwMode="auto">
          <a:xfrm>
            <a:off x="-42292" y="4321159"/>
            <a:ext cx="1860631"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564445" y="4529542"/>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1831912991"/>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888" y="609600"/>
            <a:ext cx="8789313"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10357361" y="6135810"/>
            <a:ext cx="1021840" cy="370171"/>
          </a:xfrm>
        </p:spPr>
        <p:txBody>
          <a:bodyPr/>
          <a:lstStyle/>
          <a:p>
            <a:r>
              <a:rPr lang="fr-FR" dirty="0"/>
              <a:t>22/04/2023</a:t>
            </a:r>
          </a:p>
        </p:txBody>
      </p:sp>
      <p:sp>
        <p:nvSpPr>
          <p:cNvPr id="5" name="Footer Placeholder 4"/>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2649222770"/>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21296" y="3505200"/>
            <a:ext cx="7538517"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r>
              <a:rPr lang="fr-FR" dirty="0"/>
              <a:t>22/04/2023</a:t>
            </a:r>
          </a:p>
        </p:txBody>
      </p:sp>
      <p:sp>
        <p:nvSpPr>
          <p:cNvPr id="5" name="Footer Placeholder 4"/>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9"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C213B252-29CF-4C6E-A206-1308E9BF9206}" type="slidenum">
              <a:rPr lang="fr-FR" smtClean="0"/>
              <a:t>‹N°›</a:t>
            </a:fld>
            <a:endParaRPr lang="fr-FR" dirty="0"/>
          </a:p>
        </p:txBody>
      </p:sp>
      <p:sp>
        <p:nvSpPr>
          <p:cNvPr id="14" name="TextBox 13"/>
          <p:cNvSpPr txBox="1"/>
          <p:nvPr/>
        </p:nvSpPr>
        <p:spPr>
          <a:xfrm>
            <a:off x="2411089" y="648005"/>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0892711" y="290530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69346187"/>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888" y="2438402"/>
            <a:ext cx="8789313"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lvl1pPr>
              <a:defRPr/>
            </a:lvl1pPr>
          </a:lstStyle>
          <a:p>
            <a:r>
              <a:rPr lang="fr-FR" dirty="0"/>
              <a:t>22/04/2023</a:t>
            </a:r>
          </a:p>
        </p:txBody>
      </p:sp>
      <p:sp>
        <p:nvSpPr>
          <p:cNvPr id="6" name="Footer Placeholder 5"/>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1"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3245418248"/>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3"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887" y="4343400"/>
            <a:ext cx="891772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887" y="5181600"/>
            <a:ext cx="891772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lvl1pPr>
              <a:defRPr/>
            </a:lvl1pPr>
          </a:lstStyle>
          <a:p>
            <a:r>
              <a:rPr lang="fr-FR" dirty="0"/>
              <a:t>22/04/2023</a:t>
            </a:r>
          </a:p>
        </p:txBody>
      </p:sp>
      <p:sp>
        <p:nvSpPr>
          <p:cNvPr id="6" name="Footer Placeholder 5"/>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2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C213B252-29CF-4C6E-A206-1308E9BF9206}" type="slidenum">
              <a:rPr lang="fr-FR" smtClean="0"/>
              <a:t>‹N°›</a:t>
            </a:fld>
            <a:endParaRPr lang="fr-FR" dirty="0"/>
          </a:p>
        </p:txBody>
      </p:sp>
      <p:sp>
        <p:nvSpPr>
          <p:cNvPr id="11" name="TextBox 10"/>
          <p:cNvSpPr txBox="1"/>
          <p:nvPr/>
        </p:nvSpPr>
        <p:spPr>
          <a:xfrm>
            <a:off x="2411089" y="648005"/>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10892711" y="290530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71134875"/>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888" y="627407"/>
            <a:ext cx="8789312"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888" y="4343400"/>
            <a:ext cx="878931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lvl1pPr>
              <a:defRPr/>
            </a:lvl1pPr>
          </a:lstStyle>
          <a:p>
            <a:r>
              <a:rPr lang="fr-FR" dirty="0"/>
              <a:t>22/04/2023</a:t>
            </a:r>
          </a:p>
        </p:txBody>
      </p:sp>
      <p:sp>
        <p:nvSpPr>
          <p:cNvPr id="6" name="Footer Placeholder 5"/>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1981404982"/>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fr-FR" dirty="0"/>
              <a:t>22/04/2023</a:t>
            </a:r>
          </a:p>
        </p:txBody>
      </p:sp>
      <p:sp>
        <p:nvSpPr>
          <p:cNvPr id="5" name="Footer Placeholder 4"/>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340773418"/>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889" y="2514601"/>
            <a:ext cx="8800601"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889" y="4777381"/>
            <a:ext cx="880060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lvl1pPr>
              <a:defRPr/>
            </a:lvl1pPr>
          </a:lstStyle>
          <a:p>
            <a:r>
              <a:rPr lang="fr-FR" dirty="0"/>
              <a:t>22/04/2023</a:t>
            </a:r>
          </a:p>
        </p:txBody>
      </p:sp>
      <p:sp>
        <p:nvSpPr>
          <p:cNvPr id="5" name="Footer Placeholder 4"/>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9" name="Freeform 8"/>
          <p:cNvSpPr/>
          <p:nvPr/>
        </p:nvSpPr>
        <p:spPr bwMode="auto">
          <a:xfrm>
            <a:off x="-42292" y="4321159"/>
            <a:ext cx="1860631"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564445" y="4529542"/>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3084822013"/>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888" y="2074562"/>
            <a:ext cx="8789313"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888" y="3581400"/>
            <a:ext cx="8789313"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r>
              <a:rPr lang="fr-FR" dirty="0"/>
              <a:t>22/04/2023</a:t>
            </a:r>
          </a:p>
        </p:txBody>
      </p:sp>
      <p:sp>
        <p:nvSpPr>
          <p:cNvPr id="5" name="Footer Placeholder 4"/>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1"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1406388405"/>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3602" y="711194"/>
            <a:ext cx="8785599" cy="1193806"/>
          </a:xfrm>
        </p:spPr>
        <p:txBody>
          <a:bodyPr/>
          <a:lstStyle/>
          <a:p>
            <a:r>
              <a:rPr lang="fr-FR" dirty="0"/>
              <a:t>Modifiez le style du titre</a:t>
            </a:r>
            <a:endParaRPr lang="en-US" dirty="0"/>
          </a:p>
        </p:txBody>
      </p:sp>
      <p:sp>
        <p:nvSpPr>
          <p:cNvPr id="3" name="Content Placeholder 2"/>
          <p:cNvSpPr>
            <a:spLocks noGrp="1"/>
          </p:cNvSpPr>
          <p:nvPr>
            <p:ph idx="1"/>
          </p:nvPr>
        </p:nvSpPr>
        <p:spPr>
          <a:xfrm>
            <a:off x="2589888" y="2133600"/>
            <a:ext cx="8789313" cy="3777622"/>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lvl1pPr>
              <a:defRPr/>
            </a:lvl1pPr>
          </a:lstStyle>
          <a:p>
            <a:r>
              <a:rPr lang="fr-FR" dirty="0"/>
              <a:t>05/06/2025</a:t>
            </a:r>
          </a:p>
        </p:txBody>
      </p:sp>
      <p:sp>
        <p:nvSpPr>
          <p:cNvPr id="5" name="Footer Placeholder 4"/>
          <p:cNvSpPr>
            <a:spLocks noGrp="1"/>
          </p:cNvSpPr>
          <p:nvPr>
            <p:ph type="ftr" sz="quarter" idx="11"/>
          </p:nvPr>
        </p:nvSpPr>
        <p:spPr/>
        <p:txBody>
          <a:bodyPr/>
          <a:lstStyle/>
          <a:p>
            <a:r>
              <a:rPr lang="fr-FR" dirty="0"/>
              <a:t>Laurent NABIAS – Etude Lorenzo Fontes : lnabias@etudelorenzofontes.fr</a:t>
            </a: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98692CC-F012-4C4D-9BF0-92E61341A6A0}" type="slidenum">
              <a:rPr lang="fr-FR" smtClean="0"/>
              <a:t>‹N°›</a:t>
            </a:fld>
            <a:endParaRPr lang="fr-FR" dirty="0"/>
          </a:p>
        </p:txBody>
      </p:sp>
      <p:graphicFrame>
        <p:nvGraphicFramePr>
          <p:cNvPr id="7" name="Diagramme 6">
            <a:extLst>
              <a:ext uri="{FF2B5EF4-FFF2-40B4-BE49-F238E27FC236}">
                <a16:creationId xmlns:a16="http://schemas.microsoft.com/office/drawing/2014/main" id="{E49D4A9C-F5BB-D8F5-6ACC-6D51EA51B4A1}"/>
              </a:ext>
            </a:extLst>
          </p:cNvPr>
          <p:cNvGraphicFramePr/>
          <p:nvPr userDrawn="1">
            <p:extLst>
              <p:ext uri="{D42A27DB-BD31-4B8C-83A1-F6EECF244321}">
                <p14:modId xmlns:p14="http://schemas.microsoft.com/office/powerpoint/2010/main" val="4265405760"/>
              </p:ext>
            </p:extLst>
          </p:nvPr>
        </p:nvGraphicFramePr>
        <p:xfrm>
          <a:off x="0" y="0"/>
          <a:ext cx="12296774" cy="644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83709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889" y="2136707"/>
            <a:ext cx="4263375" cy="37673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16410" y="2136707"/>
            <a:ext cx="4262791" cy="37673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r>
              <a:rPr lang="fr-FR" dirty="0"/>
              <a:t>22/04/2023</a:t>
            </a:r>
          </a:p>
        </p:txBody>
      </p:sp>
      <p:sp>
        <p:nvSpPr>
          <p:cNvPr id="6" name="Footer Placeholder 5"/>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2"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3" name="Slide Number Placeholder 5"/>
          <p:cNvSpPr>
            <a:spLocks noGrp="1"/>
          </p:cNvSpPr>
          <p:nvPr>
            <p:ph type="sldNum" sz="quarter" idx="12"/>
          </p:nvPr>
        </p:nvSpPr>
        <p:spPr>
          <a:xfrm>
            <a:off x="681637" y="787784"/>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2821151127"/>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3602" y="711194"/>
            <a:ext cx="8785599" cy="1193806"/>
          </a:xfrm>
        </p:spPr>
        <p:txBody>
          <a:bodyPr/>
          <a:lstStyle/>
          <a:p>
            <a:r>
              <a:rPr lang="fr-FR" dirty="0"/>
              <a:t>Modifiez le style du titre</a:t>
            </a:r>
            <a:endParaRPr lang="en-US" dirty="0"/>
          </a:p>
        </p:txBody>
      </p:sp>
      <p:sp>
        <p:nvSpPr>
          <p:cNvPr id="3" name="Content Placeholder 2"/>
          <p:cNvSpPr>
            <a:spLocks noGrp="1"/>
          </p:cNvSpPr>
          <p:nvPr>
            <p:ph idx="1"/>
          </p:nvPr>
        </p:nvSpPr>
        <p:spPr>
          <a:xfrm>
            <a:off x="2589888" y="2133600"/>
            <a:ext cx="8789313" cy="3777622"/>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lvl1pPr>
              <a:defRPr/>
            </a:lvl1pPr>
          </a:lstStyle>
          <a:p>
            <a:r>
              <a:rPr lang="fr-FR" dirty="0"/>
              <a:t>05/06/2025</a:t>
            </a:r>
          </a:p>
        </p:txBody>
      </p:sp>
      <p:sp>
        <p:nvSpPr>
          <p:cNvPr id="5" name="Footer Placeholder 4"/>
          <p:cNvSpPr>
            <a:spLocks noGrp="1"/>
          </p:cNvSpPr>
          <p:nvPr>
            <p:ph type="ftr" sz="quarter" idx="11"/>
          </p:nvPr>
        </p:nvSpPr>
        <p:spPr/>
        <p:txBody>
          <a:bodyPr/>
          <a:lstStyle/>
          <a:p>
            <a:r>
              <a:rPr lang="fr-FR" dirty="0"/>
              <a:t>Laurent NABIAS – Etude Lorenzo Fontes : lnabias@etudelorenzofontes.fr</a:t>
            </a: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98692CC-F012-4C4D-9BF0-92E61341A6A0}" type="slidenum">
              <a:rPr lang="fr-FR" smtClean="0"/>
              <a:t>‹N°›</a:t>
            </a:fld>
            <a:endParaRPr lang="fr-FR" dirty="0"/>
          </a:p>
        </p:txBody>
      </p:sp>
      <p:graphicFrame>
        <p:nvGraphicFramePr>
          <p:cNvPr id="7" name="Diagramme 6">
            <a:extLst>
              <a:ext uri="{FF2B5EF4-FFF2-40B4-BE49-F238E27FC236}">
                <a16:creationId xmlns:a16="http://schemas.microsoft.com/office/drawing/2014/main" id="{E49D4A9C-F5BB-D8F5-6ACC-6D51EA51B4A1}"/>
              </a:ext>
            </a:extLst>
          </p:cNvPr>
          <p:cNvGraphicFramePr/>
          <p:nvPr userDrawn="1">
            <p:extLst>
              <p:ext uri="{D42A27DB-BD31-4B8C-83A1-F6EECF244321}">
                <p14:modId xmlns:p14="http://schemas.microsoft.com/office/powerpoint/2010/main" val="1665452929"/>
              </p:ext>
            </p:extLst>
          </p:nvPr>
        </p:nvGraphicFramePr>
        <p:xfrm>
          <a:off x="0" y="0"/>
          <a:ext cx="12296774" cy="644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4684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2593600" y="624110"/>
            <a:ext cx="8785600" cy="128089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r>
              <a:rPr lang="fr-FR"/>
              <a:t>19/10/2019</a:t>
            </a:r>
            <a:endParaRPr lang="fr-FR" dirty="0"/>
          </a:p>
        </p:txBody>
      </p:sp>
      <p:sp>
        <p:nvSpPr>
          <p:cNvPr id="4" name="Footer Placeholder 3"/>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8"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681171037"/>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a:t>19/10/2019</a:t>
            </a:r>
            <a:endParaRPr lang="fr-FR" dirty="0"/>
          </a:p>
        </p:txBody>
      </p:sp>
      <p:sp>
        <p:nvSpPr>
          <p:cNvPr id="3" name="Footer Placeholder 2"/>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6"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372322353"/>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887" y="446088"/>
            <a:ext cx="3506112"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4659" y="446090"/>
            <a:ext cx="5054541"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887" y="1598613"/>
            <a:ext cx="3506112"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19/10/2019</a:t>
            </a:r>
            <a:endParaRPr lang="fr-FR" dirty="0"/>
          </a:p>
        </p:txBody>
      </p:sp>
      <p:sp>
        <p:nvSpPr>
          <p:cNvPr id="6" name="Footer Placeholder 5"/>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2123085056"/>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888" y="4800600"/>
            <a:ext cx="8789313"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888" y="634965"/>
            <a:ext cx="8789313"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89888" y="5367338"/>
            <a:ext cx="8789313"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lvl1pPr>
              <a:defRPr/>
            </a:lvl1pPr>
          </a:lstStyle>
          <a:p>
            <a:r>
              <a:rPr lang="fr-FR" dirty="0"/>
              <a:t>22/04/2023</a:t>
            </a:r>
          </a:p>
        </p:txBody>
      </p:sp>
      <p:sp>
        <p:nvSpPr>
          <p:cNvPr id="6" name="Footer Placeholder 5"/>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1946921414"/>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888" y="609600"/>
            <a:ext cx="8789313"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10357361" y="6135810"/>
            <a:ext cx="1021840" cy="370171"/>
          </a:xfrm>
        </p:spPr>
        <p:txBody>
          <a:bodyPr/>
          <a:lstStyle/>
          <a:p>
            <a:r>
              <a:rPr lang="fr-FR" dirty="0"/>
              <a:t>22/04/2023</a:t>
            </a:r>
          </a:p>
        </p:txBody>
      </p:sp>
      <p:sp>
        <p:nvSpPr>
          <p:cNvPr id="5" name="Footer Placeholder 4"/>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3196448419"/>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21296" y="3505200"/>
            <a:ext cx="7538517"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r>
              <a:rPr lang="fr-FR" dirty="0"/>
              <a:t>22/04/2023</a:t>
            </a:r>
          </a:p>
        </p:txBody>
      </p:sp>
      <p:sp>
        <p:nvSpPr>
          <p:cNvPr id="5" name="Footer Placeholder 4"/>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9"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C213B252-29CF-4C6E-A206-1308E9BF9206}" type="slidenum">
              <a:rPr lang="fr-FR" smtClean="0"/>
              <a:t>‹N°›</a:t>
            </a:fld>
            <a:endParaRPr lang="fr-FR" dirty="0"/>
          </a:p>
        </p:txBody>
      </p:sp>
      <p:sp>
        <p:nvSpPr>
          <p:cNvPr id="14" name="TextBox 13"/>
          <p:cNvSpPr txBox="1"/>
          <p:nvPr/>
        </p:nvSpPr>
        <p:spPr>
          <a:xfrm>
            <a:off x="2411089" y="648005"/>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0892711" y="290530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7768346"/>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888" y="2438402"/>
            <a:ext cx="8789313"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lvl1pPr>
              <a:defRPr/>
            </a:lvl1pPr>
          </a:lstStyle>
          <a:p>
            <a:r>
              <a:rPr lang="fr-FR" dirty="0"/>
              <a:t>22/04/2023</a:t>
            </a:r>
          </a:p>
        </p:txBody>
      </p:sp>
      <p:sp>
        <p:nvSpPr>
          <p:cNvPr id="6" name="Footer Placeholder 5"/>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1"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1814300627"/>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3"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887" y="4343400"/>
            <a:ext cx="891772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887" y="5181600"/>
            <a:ext cx="891772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lvl1pPr>
              <a:defRPr/>
            </a:lvl1pPr>
          </a:lstStyle>
          <a:p>
            <a:r>
              <a:rPr lang="fr-FR" dirty="0"/>
              <a:t>22/04/2023</a:t>
            </a:r>
          </a:p>
        </p:txBody>
      </p:sp>
      <p:sp>
        <p:nvSpPr>
          <p:cNvPr id="6" name="Footer Placeholder 5"/>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2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C213B252-29CF-4C6E-A206-1308E9BF9206}" type="slidenum">
              <a:rPr lang="fr-FR" smtClean="0"/>
              <a:t>‹N°›</a:t>
            </a:fld>
            <a:endParaRPr lang="fr-FR" dirty="0"/>
          </a:p>
        </p:txBody>
      </p:sp>
      <p:sp>
        <p:nvSpPr>
          <p:cNvPr id="11" name="TextBox 10"/>
          <p:cNvSpPr txBox="1"/>
          <p:nvPr/>
        </p:nvSpPr>
        <p:spPr>
          <a:xfrm>
            <a:off x="2411089" y="648005"/>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10892711" y="290530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84653680"/>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888" y="627407"/>
            <a:ext cx="8789312"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888" y="4343400"/>
            <a:ext cx="878931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lvl1pPr>
              <a:defRPr/>
            </a:lvl1pPr>
          </a:lstStyle>
          <a:p>
            <a:r>
              <a:rPr lang="fr-FR" dirty="0"/>
              <a:t>22/04/2023</a:t>
            </a:r>
          </a:p>
        </p:txBody>
      </p:sp>
      <p:sp>
        <p:nvSpPr>
          <p:cNvPr id="6" name="Footer Placeholder 5"/>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2474697406"/>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fr-FR" dirty="0"/>
              <a:t>22/04/2023</a:t>
            </a:r>
          </a:p>
        </p:txBody>
      </p:sp>
      <p:sp>
        <p:nvSpPr>
          <p:cNvPr id="5" name="Footer Placeholder 4"/>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1038684864"/>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888" y="2074562"/>
            <a:ext cx="8789313" cy="1468800"/>
          </a:xfrm>
        </p:spPr>
        <p:txBody>
          <a:bodyPr anchor="b"/>
          <a:lstStyle>
            <a:lvl1pPr algn="l">
              <a:defRPr sz="4000" b="0" cap="none"/>
            </a:lvl1pPr>
          </a:lstStyle>
          <a:p>
            <a:r>
              <a:rPr lang="fr-FR" dirty="0"/>
              <a:t>Modifiez le style du titre</a:t>
            </a:r>
            <a:endParaRPr lang="en-US" dirty="0"/>
          </a:p>
        </p:txBody>
      </p:sp>
      <p:sp>
        <p:nvSpPr>
          <p:cNvPr id="3" name="Text Placeholder 2"/>
          <p:cNvSpPr>
            <a:spLocks noGrp="1"/>
          </p:cNvSpPr>
          <p:nvPr>
            <p:ph type="body" idx="1"/>
          </p:nvPr>
        </p:nvSpPr>
        <p:spPr>
          <a:xfrm>
            <a:off x="2589888" y="3581400"/>
            <a:ext cx="8789313"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lvl1pPr>
              <a:defRPr/>
            </a:lvl1pPr>
          </a:lstStyle>
          <a:p>
            <a:r>
              <a:rPr lang="fr-FR" dirty="0"/>
              <a:t>05/06/2025</a:t>
            </a:r>
          </a:p>
        </p:txBody>
      </p:sp>
      <p:sp>
        <p:nvSpPr>
          <p:cNvPr id="5" name="Footer Placeholder 4"/>
          <p:cNvSpPr>
            <a:spLocks noGrp="1"/>
          </p:cNvSpPr>
          <p:nvPr>
            <p:ph type="ftr" sz="quarter" idx="11"/>
          </p:nvPr>
        </p:nvSpPr>
        <p:spPr/>
        <p:txBody>
          <a:bodyPr/>
          <a:lstStyle/>
          <a:p>
            <a:r>
              <a:rPr lang="fr-FR" dirty="0"/>
              <a:t>Laurent NABIAS – Etude Lorenzo Fontes : lnabias@etudelorenzofontes.fr</a:t>
            </a:r>
          </a:p>
        </p:txBody>
      </p:sp>
      <p:sp>
        <p:nvSpPr>
          <p:cNvPr id="11"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2764386329"/>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86E73D-2DA8-5A50-7871-6D6E97732E7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5C1E322-965C-7759-0EAD-C7CAB48D4E47}"/>
              </a:ext>
            </a:extLst>
          </p:cNvPr>
          <p:cNvSpPr>
            <a:spLocks noGrp="1"/>
          </p:cNvSpPr>
          <p:nvPr>
            <p:ph type="dt" sz="half" idx="10"/>
          </p:nvPr>
        </p:nvSpPr>
        <p:spPr/>
        <p:txBody>
          <a:bodyPr/>
          <a:lstStyle/>
          <a:p>
            <a:r>
              <a:rPr lang="fr-FR"/>
              <a:t>22/04/2023</a:t>
            </a:r>
            <a:endParaRPr lang="fr-FR" dirty="0"/>
          </a:p>
        </p:txBody>
      </p:sp>
      <p:sp>
        <p:nvSpPr>
          <p:cNvPr id="4" name="Espace réservé du pied de page 3">
            <a:extLst>
              <a:ext uri="{FF2B5EF4-FFF2-40B4-BE49-F238E27FC236}">
                <a16:creationId xmlns:a16="http://schemas.microsoft.com/office/drawing/2014/main" id="{A517CBA0-4CFC-D14F-8409-F6D017F4DCFD}"/>
              </a:ext>
            </a:extLst>
          </p:cNvPr>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5" name="Espace réservé du numéro de diapositive 4">
            <a:extLst>
              <a:ext uri="{FF2B5EF4-FFF2-40B4-BE49-F238E27FC236}">
                <a16:creationId xmlns:a16="http://schemas.microsoft.com/office/drawing/2014/main" id="{37A7E43D-0E71-2AA7-E793-CB3D022F6137}"/>
              </a:ext>
            </a:extLst>
          </p:cNvPr>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11483821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889" y="2514601"/>
            <a:ext cx="8800601"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889" y="4777381"/>
            <a:ext cx="880060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lvl1pPr>
              <a:defRPr/>
            </a:lvl1pPr>
          </a:lstStyle>
          <a:p>
            <a:r>
              <a:rPr lang="fr-FR" dirty="0"/>
              <a:t>22/04/2023</a:t>
            </a:r>
          </a:p>
        </p:txBody>
      </p:sp>
      <p:sp>
        <p:nvSpPr>
          <p:cNvPr id="5" name="Footer Placeholder 4"/>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9" name="Freeform 8"/>
          <p:cNvSpPr/>
          <p:nvPr/>
        </p:nvSpPr>
        <p:spPr bwMode="auto">
          <a:xfrm>
            <a:off x="-42292" y="4321159"/>
            <a:ext cx="1860631"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564445" y="4529542"/>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604373305"/>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888" y="2074562"/>
            <a:ext cx="8789313"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888" y="3581400"/>
            <a:ext cx="8789313"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r>
              <a:rPr lang="fr-FR" dirty="0"/>
              <a:t>22/04/2023</a:t>
            </a:r>
          </a:p>
        </p:txBody>
      </p:sp>
      <p:sp>
        <p:nvSpPr>
          <p:cNvPr id="5" name="Footer Placeholder 4"/>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1"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1028756364"/>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3602" y="711194"/>
            <a:ext cx="8785599" cy="1193806"/>
          </a:xfrm>
        </p:spPr>
        <p:txBody>
          <a:bodyPr/>
          <a:lstStyle/>
          <a:p>
            <a:r>
              <a:rPr lang="fr-FR" dirty="0"/>
              <a:t>Modifiez le style du titre</a:t>
            </a:r>
            <a:endParaRPr lang="en-US" dirty="0"/>
          </a:p>
        </p:txBody>
      </p:sp>
      <p:sp>
        <p:nvSpPr>
          <p:cNvPr id="3" name="Content Placeholder 2"/>
          <p:cNvSpPr>
            <a:spLocks noGrp="1"/>
          </p:cNvSpPr>
          <p:nvPr>
            <p:ph idx="1"/>
          </p:nvPr>
        </p:nvSpPr>
        <p:spPr>
          <a:xfrm>
            <a:off x="2589888" y="2133600"/>
            <a:ext cx="8789313" cy="3777622"/>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lvl1pPr>
              <a:defRPr/>
            </a:lvl1pPr>
          </a:lstStyle>
          <a:p>
            <a:r>
              <a:rPr lang="fr-FR" dirty="0"/>
              <a:t>05/06/2025</a:t>
            </a:r>
          </a:p>
        </p:txBody>
      </p:sp>
      <p:sp>
        <p:nvSpPr>
          <p:cNvPr id="5" name="Footer Placeholder 4"/>
          <p:cNvSpPr>
            <a:spLocks noGrp="1"/>
          </p:cNvSpPr>
          <p:nvPr>
            <p:ph type="ftr" sz="quarter" idx="11"/>
          </p:nvPr>
        </p:nvSpPr>
        <p:spPr/>
        <p:txBody>
          <a:bodyPr/>
          <a:lstStyle/>
          <a:p>
            <a:r>
              <a:rPr lang="fr-FR" dirty="0"/>
              <a:t>Laurent NABIAS – Etude Lorenzo Fontes : lnabias@etudelorenzofontes.fr</a:t>
            </a: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98692CC-F012-4C4D-9BF0-92E61341A6A0}" type="slidenum">
              <a:rPr lang="fr-FR" smtClean="0"/>
              <a:t>‹N°›</a:t>
            </a:fld>
            <a:endParaRPr lang="fr-FR" dirty="0"/>
          </a:p>
        </p:txBody>
      </p:sp>
      <p:graphicFrame>
        <p:nvGraphicFramePr>
          <p:cNvPr id="7" name="Diagramme 6">
            <a:extLst>
              <a:ext uri="{FF2B5EF4-FFF2-40B4-BE49-F238E27FC236}">
                <a16:creationId xmlns:a16="http://schemas.microsoft.com/office/drawing/2014/main" id="{E49D4A9C-F5BB-D8F5-6ACC-6D51EA51B4A1}"/>
              </a:ext>
            </a:extLst>
          </p:cNvPr>
          <p:cNvGraphicFramePr/>
          <p:nvPr userDrawn="1">
            <p:extLst>
              <p:ext uri="{D42A27DB-BD31-4B8C-83A1-F6EECF244321}">
                <p14:modId xmlns:p14="http://schemas.microsoft.com/office/powerpoint/2010/main" val="4245210284"/>
              </p:ext>
            </p:extLst>
          </p:nvPr>
        </p:nvGraphicFramePr>
        <p:xfrm>
          <a:off x="0" y="0"/>
          <a:ext cx="12296774" cy="644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7081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889" y="2136707"/>
            <a:ext cx="4263375" cy="37673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16410" y="2136707"/>
            <a:ext cx="4262791" cy="37673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r>
              <a:rPr lang="fr-FR" dirty="0"/>
              <a:t>22/04/2023</a:t>
            </a:r>
          </a:p>
        </p:txBody>
      </p:sp>
      <p:sp>
        <p:nvSpPr>
          <p:cNvPr id="6" name="Footer Placeholder 5"/>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2"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3" name="Slide Number Placeholder 5"/>
          <p:cNvSpPr>
            <a:spLocks noGrp="1"/>
          </p:cNvSpPr>
          <p:nvPr>
            <p:ph type="sldNum" sz="quarter" idx="12"/>
          </p:nvPr>
        </p:nvSpPr>
        <p:spPr>
          <a:xfrm>
            <a:off x="681637" y="787784"/>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2719423947"/>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2593600" y="624110"/>
            <a:ext cx="8785600" cy="128089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r>
              <a:rPr lang="fr-FR"/>
              <a:t>19/10/2019</a:t>
            </a:r>
            <a:endParaRPr lang="fr-FR" dirty="0"/>
          </a:p>
        </p:txBody>
      </p:sp>
      <p:sp>
        <p:nvSpPr>
          <p:cNvPr id="4" name="Footer Placeholder 3"/>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8"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704201073"/>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a:t>19/10/2019</a:t>
            </a:r>
            <a:endParaRPr lang="fr-FR" dirty="0"/>
          </a:p>
        </p:txBody>
      </p:sp>
      <p:sp>
        <p:nvSpPr>
          <p:cNvPr id="3" name="Footer Placeholder 2"/>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6"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2973837681"/>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887" y="446088"/>
            <a:ext cx="3506112"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4659" y="446090"/>
            <a:ext cx="5054541"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887" y="1598613"/>
            <a:ext cx="3506112"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19/10/2019</a:t>
            </a:r>
            <a:endParaRPr lang="fr-FR" dirty="0"/>
          </a:p>
        </p:txBody>
      </p:sp>
      <p:sp>
        <p:nvSpPr>
          <p:cNvPr id="6" name="Footer Placeholder 5"/>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2326144613"/>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888" y="4800600"/>
            <a:ext cx="8789313"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888" y="634965"/>
            <a:ext cx="8789313"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89888" y="5367338"/>
            <a:ext cx="8789313"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lvl1pPr>
              <a:defRPr/>
            </a:lvl1pPr>
          </a:lstStyle>
          <a:p>
            <a:r>
              <a:rPr lang="fr-FR" dirty="0"/>
              <a:t>22/04/2023</a:t>
            </a:r>
          </a:p>
        </p:txBody>
      </p:sp>
      <p:sp>
        <p:nvSpPr>
          <p:cNvPr id="6" name="Footer Placeholder 5"/>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1403960234"/>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888" y="609600"/>
            <a:ext cx="8789313"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10357361" y="6135810"/>
            <a:ext cx="1021840" cy="370171"/>
          </a:xfrm>
        </p:spPr>
        <p:txBody>
          <a:bodyPr/>
          <a:lstStyle/>
          <a:p>
            <a:r>
              <a:rPr lang="fr-FR" dirty="0"/>
              <a:t>22/04/2023</a:t>
            </a:r>
          </a:p>
        </p:txBody>
      </p:sp>
      <p:sp>
        <p:nvSpPr>
          <p:cNvPr id="5" name="Footer Placeholder 4"/>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821087370"/>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889" y="2136707"/>
            <a:ext cx="4263375" cy="3767397"/>
          </a:xfrm>
        </p:spPr>
        <p:txBody>
          <a:bodyPr>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Content Placeholder 3"/>
          <p:cNvSpPr>
            <a:spLocks noGrp="1"/>
          </p:cNvSpPr>
          <p:nvPr>
            <p:ph sz="half" idx="2"/>
          </p:nvPr>
        </p:nvSpPr>
        <p:spPr>
          <a:xfrm>
            <a:off x="7116410" y="2136707"/>
            <a:ext cx="4262791" cy="37673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lvl1pPr>
              <a:defRPr/>
            </a:lvl1pPr>
          </a:lstStyle>
          <a:p>
            <a:r>
              <a:rPr lang="fr-FR" dirty="0"/>
              <a:t>05/06/2025</a:t>
            </a:r>
          </a:p>
        </p:txBody>
      </p:sp>
      <p:sp>
        <p:nvSpPr>
          <p:cNvPr id="6" name="Footer Placeholder 5"/>
          <p:cNvSpPr>
            <a:spLocks noGrp="1"/>
          </p:cNvSpPr>
          <p:nvPr>
            <p:ph type="ftr" sz="quarter" idx="11"/>
          </p:nvPr>
        </p:nvSpPr>
        <p:spPr/>
        <p:txBody>
          <a:bodyPr/>
          <a:lstStyle/>
          <a:p>
            <a:r>
              <a:rPr lang="fr-FR" dirty="0"/>
              <a:t>Laurent NABIAS – Etude Lorenzo Fontes : lnabias@etudelorenzofontes.fr</a:t>
            </a:r>
          </a:p>
        </p:txBody>
      </p:sp>
      <p:sp>
        <p:nvSpPr>
          <p:cNvPr id="12"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3" name="Slide Number Placeholder 5"/>
          <p:cNvSpPr>
            <a:spLocks noGrp="1"/>
          </p:cNvSpPr>
          <p:nvPr>
            <p:ph type="sldNum" sz="quarter" idx="12"/>
          </p:nvPr>
        </p:nvSpPr>
        <p:spPr>
          <a:xfrm>
            <a:off x="681637" y="787784"/>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377846879"/>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21296" y="3505200"/>
            <a:ext cx="7538517"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r>
              <a:rPr lang="fr-FR" dirty="0"/>
              <a:t>22/04/2023</a:t>
            </a:r>
          </a:p>
        </p:txBody>
      </p:sp>
      <p:sp>
        <p:nvSpPr>
          <p:cNvPr id="5" name="Footer Placeholder 4"/>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9"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C213B252-29CF-4C6E-A206-1308E9BF9206}" type="slidenum">
              <a:rPr lang="fr-FR" smtClean="0"/>
              <a:t>‹N°›</a:t>
            </a:fld>
            <a:endParaRPr lang="fr-FR" dirty="0"/>
          </a:p>
        </p:txBody>
      </p:sp>
      <p:sp>
        <p:nvSpPr>
          <p:cNvPr id="14" name="TextBox 13"/>
          <p:cNvSpPr txBox="1"/>
          <p:nvPr/>
        </p:nvSpPr>
        <p:spPr>
          <a:xfrm>
            <a:off x="2411089" y="648005"/>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0892711" y="290530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15464792"/>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888" y="2438402"/>
            <a:ext cx="8789313"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lvl1pPr>
              <a:defRPr/>
            </a:lvl1pPr>
          </a:lstStyle>
          <a:p>
            <a:r>
              <a:rPr lang="fr-FR" dirty="0"/>
              <a:t>22/04/2023</a:t>
            </a:r>
          </a:p>
        </p:txBody>
      </p:sp>
      <p:sp>
        <p:nvSpPr>
          <p:cNvPr id="6" name="Footer Placeholder 5"/>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1"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4045777117"/>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3"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887" y="4343400"/>
            <a:ext cx="891772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887" y="5181600"/>
            <a:ext cx="891772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lvl1pPr>
              <a:defRPr/>
            </a:lvl1pPr>
          </a:lstStyle>
          <a:p>
            <a:r>
              <a:rPr lang="fr-FR" dirty="0"/>
              <a:t>22/04/2023</a:t>
            </a:r>
          </a:p>
        </p:txBody>
      </p:sp>
      <p:sp>
        <p:nvSpPr>
          <p:cNvPr id="6" name="Footer Placeholder 5"/>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2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C213B252-29CF-4C6E-A206-1308E9BF9206}" type="slidenum">
              <a:rPr lang="fr-FR" smtClean="0"/>
              <a:t>‹N°›</a:t>
            </a:fld>
            <a:endParaRPr lang="fr-FR" dirty="0"/>
          </a:p>
        </p:txBody>
      </p:sp>
      <p:sp>
        <p:nvSpPr>
          <p:cNvPr id="11" name="TextBox 10"/>
          <p:cNvSpPr txBox="1"/>
          <p:nvPr/>
        </p:nvSpPr>
        <p:spPr>
          <a:xfrm>
            <a:off x="2411089" y="648005"/>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10892711" y="290530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66712351"/>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888" y="627407"/>
            <a:ext cx="8789312"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888" y="4343400"/>
            <a:ext cx="878931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lvl1pPr>
              <a:defRPr/>
            </a:lvl1pPr>
          </a:lstStyle>
          <a:p>
            <a:r>
              <a:rPr lang="fr-FR" dirty="0"/>
              <a:t>22/04/2023</a:t>
            </a:r>
          </a:p>
        </p:txBody>
      </p:sp>
      <p:sp>
        <p:nvSpPr>
          <p:cNvPr id="6" name="Footer Placeholder 5"/>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344042534"/>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fr-FR" dirty="0"/>
              <a:t>22/04/2023</a:t>
            </a:r>
          </a:p>
        </p:txBody>
      </p:sp>
      <p:sp>
        <p:nvSpPr>
          <p:cNvPr id="5" name="Footer Placeholder 4"/>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937310994"/>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86E73D-2DA8-5A50-7871-6D6E97732E7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5C1E322-965C-7759-0EAD-C7CAB48D4E47}"/>
              </a:ext>
            </a:extLst>
          </p:cNvPr>
          <p:cNvSpPr>
            <a:spLocks noGrp="1"/>
          </p:cNvSpPr>
          <p:nvPr>
            <p:ph type="dt" sz="half" idx="10"/>
          </p:nvPr>
        </p:nvSpPr>
        <p:spPr/>
        <p:txBody>
          <a:bodyPr/>
          <a:lstStyle/>
          <a:p>
            <a:r>
              <a:rPr lang="fr-FR"/>
              <a:t>22/04/2023</a:t>
            </a:r>
            <a:endParaRPr lang="fr-FR" dirty="0"/>
          </a:p>
        </p:txBody>
      </p:sp>
      <p:sp>
        <p:nvSpPr>
          <p:cNvPr id="4" name="Espace réservé du pied de page 3">
            <a:extLst>
              <a:ext uri="{FF2B5EF4-FFF2-40B4-BE49-F238E27FC236}">
                <a16:creationId xmlns:a16="http://schemas.microsoft.com/office/drawing/2014/main" id="{A517CBA0-4CFC-D14F-8409-F6D017F4DCFD}"/>
              </a:ext>
            </a:extLst>
          </p:cNvPr>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5" name="Espace réservé du numéro de diapositive 4">
            <a:extLst>
              <a:ext uri="{FF2B5EF4-FFF2-40B4-BE49-F238E27FC236}">
                <a16:creationId xmlns:a16="http://schemas.microsoft.com/office/drawing/2014/main" id="{37A7E43D-0E71-2AA7-E793-CB3D022F6137}"/>
              </a:ext>
            </a:extLst>
          </p:cNvPr>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3015748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889" y="2514601"/>
            <a:ext cx="8800601"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889" y="4777381"/>
            <a:ext cx="880060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lvl1pPr>
              <a:defRPr/>
            </a:lvl1pPr>
          </a:lstStyle>
          <a:p>
            <a:r>
              <a:rPr lang="fr-FR" dirty="0"/>
              <a:t>22/04/2023</a:t>
            </a:r>
          </a:p>
        </p:txBody>
      </p:sp>
      <p:sp>
        <p:nvSpPr>
          <p:cNvPr id="5" name="Footer Placeholder 4"/>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9" name="Freeform 8"/>
          <p:cNvSpPr/>
          <p:nvPr/>
        </p:nvSpPr>
        <p:spPr bwMode="auto">
          <a:xfrm>
            <a:off x="-42292" y="4321159"/>
            <a:ext cx="1860631"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564445" y="4529542"/>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1225368628"/>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3602" y="711194"/>
            <a:ext cx="8785599" cy="1193806"/>
          </a:xfrm>
        </p:spPr>
        <p:txBody>
          <a:bodyPr/>
          <a:lstStyle/>
          <a:p>
            <a:r>
              <a:rPr lang="fr-FR" dirty="0"/>
              <a:t>Modifiez le style du titre</a:t>
            </a:r>
            <a:endParaRPr lang="en-US" dirty="0"/>
          </a:p>
        </p:txBody>
      </p:sp>
      <p:sp>
        <p:nvSpPr>
          <p:cNvPr id="3" name="Content Placeholder 2"/>
          <p:cNvSpPr>
            <a:spLocks noGrp="1"/>
          </p:cNvSpPr>
          <p:nvPr>
            <p:ph idx="1"/>
          </p:nvPr>
        </p:nvSpPr>
        <p:spPr>
          <a:xfrm>
            <a:off x="2589888" y="2133600"/>
            <a:ext cx="8789313" cy="3777622"/>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p:txBody>
          <a:bodyPr/>
          <a:lstStyle>
            <a:lvl1pPr>
              <a:defRPr/>
            </a:lvl1pPr>
          </a:lstStyle>
          <a:p>
            <a:r>
              <a:rPr lang="fr-FR" dirty="0"/>
              <a:t>05/06/2025</a:t>
            </a:r>
          </a:p>
        </p:txBody>
      </p:sp>
      <p:sp>
        <p:nvSpPr>
          <p:cNvPr id="5" name="Footer Placeholder 4"/>
          <p:cNvSpPr>
            <a:spLocks noGrp="1"/>
          </p:cNvSpPr>
          <p:nvPr>
            <p:ph type="ftr" sz="quarter" idx="11"/>
          </p:nvPr>
        </p:nvSpPr>
        <p:spPr/>
        <p:txBody>
          <a:bodyPr/>
          <a:lstStyle/>
          <a:p>
            <a:r>
              <a:rPr lang="fr-FR" dirty="0"/>
              <a:t>Laurent NABIAS – Etude Lorenzo Fontes : lnabias@etudelorenzofontes.fr</a:t>
            </a: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98692CC-F012-4C4D-9BF0-92E61341A6A0}" type="slidenum">
              <a:rPr lang="fr-FR" smtClean="0"/>
              <a:t>‹N°›</a:t>
            </a:fld>
            <a:endParaRPr lang="fr-FR" dirty="0"/>
          </a:p>
        </p:txBody>
      </p:sp>
      <p:graphicFrame>
        <p:nvGraphicFramePr>
          <p:cNvPr id="7" name="Diagramme 6">
            <a:extLst>
              <a:ext uri="{FF2B5EF4-FFF2-40B4-BE49-F238E27FC236}">
                <a16:creationId xmlns:a16="http://schemas.microsoft.com/office/drawing/2014/main" id="{E49D4A9C-F5BB-D8F5-6ACC-6D51EA51B4A1}"/>
              </a:ext>
            </a:extLst>
          </p:cNvPr>
          <p:cNvGraphicFramePr/>
          <p:nvPr userDrawn="1">
            <p:extLst>
              <p:ext uri="{D42A27DB-BD31-4B8C-83A1-F6EECF244321}">
                <p14:modId xmlns:p14="http://schemas.microsoft.com/office/powerpoint/2010/main" val="1148851351"/>
              </p:ext>
            </p:extLst>
          </p:nvPr>
        </p:nvGraphicFramePr>
        <p:xfrm>
          <a:off x="0" y="0"/>
          <a:ext cx="12296774" cy="644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67389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888" y="2074562"/>
            <a:ext cx="8789313"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888" y="3581400"/>
            <a:ext cx="8789313"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r>
              <a:rPr lang="fr-FR" dirty="0"/>
              <a:t>22/04/2023</a:t>
            </a:r>
          </a:p>
        </p:txBody>
      </p:sp>
      <p:sp>
        <p:nvSpPr>
          <p:cNvPr id="5" name="Footer Placeholder 4"/>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1"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1360726323"/>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889" y="2136707"/>
            <a:ext cx="4263375" cy="37673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16410" y="2136707"/>
            <a:ext cx="4262791" cy="37673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r>
              <a:rPr lang="fr-FR" dirty="0"/>
              <a:t>22/04/2023</a:t>
            </a:r>
          </a:p>
        </p:txBody>
      </p:sp>
      <p:sp>
        <p:nvSpPr>
          <p:cNvPr id="6" name="Footer Placeholder 5"/>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2"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3" name="Slide Number Placeholder 5"/>
          <p:cNvSpPr>
            <a:spLocks noGrp="1"/>
          </p:cNvSpPr>
          <p:nvPr>
            <p:ph type="sldNum" sz="quarter" idx="12"/>
          </p:nvPr>
        </p:nvSpPr>
        <p:spPr>
          <a:xfrm>
            <a:off x="681637" y="787784"/>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4215048140"/>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3020469" y="2226626"/>
            <a:ext cx="38327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2589887" y="2802889"/>
            <a:ext cx="4263376" cy="310570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41540" y="2223398"/>
            <a:ext cx="383098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7111620" y="2799661"/>
            <a:ext cx="4260907" cy="310570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lvl1pPr>
              <a:defRPr/>
            </a:lvl1pPr>
          </a:lstStyle>
          <a:p>
            <a:r>
              <a:rPr lang="fr-FR" dirty="0"/>
              <a:t>22/04/2023</a:t>
            </a:r>
          </a:p>
        </p:txBody>
      </p:sp>
      <p:sp>
        <p:nvSpPr>
          <p:cNvPr id="8" name="Footer Placeholder 7"/>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1"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681637" y="787784"/>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561342766"/>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3020469" y="2226626"/>
            <a:ext cx="38327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2589887" y="2802889"/>
            <a:ext cx="4263376" cy="310570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41540" y="2223398"/>
            <a:ext cx="383098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7111620" y="2799661"/>
            <a:ext cx="4260907" cy="310570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lvl1pPr>
              <a:defRPr/>
            </a:lvl1pPr>
          </a:lstStyle>
          <a:p>
            <a:r>
              <a:rPr lang="fr-FR" dirty="0"/>
              <a:t>22/04/2023</a:t>
            </a:r>
          </a:p>
        </p:txBody>
      </p:sp>
      <p:sp>
        <p:nvSpPr>
          <p:cNvPr id="8" name="Footer Placeholder 7"/>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1"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681637" y="787784"/>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3225370793"/>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2593600" y="624110"/>
            <a:ext cx="8785600" cy="128089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r>
              <a:rPr lang="fr-FR"/>
              <a:t>19/10/2019</a:t>
            </a:r>
            <a:endParaRPr lang="fr-FR" dirty="0"/>
          </a:p>
        </p:txBody>
      </p:sp>
      <p:sp>
        <p:nvSpPr>
          <p:cNvPr id="4" name="Footer Placeholder 3"/>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8"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210500534"/>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a:t>19/10/2019</a:t>
            </a:r>
            <a:endParaRPr lang="fr-FR" dirty="0"/>
          </a:p>
        </p:txBody>
      </p:sp>
      <p:sp>
        <p:nvSpPr>
          <p:cNvPr id="3" name="Footer Placeholder 2"/>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6"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2764566436"/>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887" y="446088"/>
            <a:ext cx="3506112"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4659" y="446090"/>
            <a:ext cx="5054541"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887" y="1598613"/>
            <a:ext cx="3506112"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19/10/2019</a:t>
            </a:r>
            <a:endParaRPr lang="fr-FR" dirty="0"/>
          </a:p>
        </p:txBody>
      </p:sp>
      <p:sp>
        <p:nvSpPr>
          <p:cNvPr id="6" name="Footer Placeholder 5"/>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4235750172"/>
      </p:ext>
    </p:extLst>
  </p:cSld>
  <p:clrMapOvr>
    <a:masterClrMapping/>
  </p:clrMapOvr>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888" y="4800600"/>
            <a:ext cx="8789313"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888" y="634965"/>
            <a:ext cx="8789313"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89888" y="5367338"/>
            <a:ext cx="8789313"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lvl1pPr>
              <a:defRPr/>
            </a:lvl1pPr>
          </a:lstStyle>
          <a:p>
            <a:r>
              <a:rPr lang="fr-FR" dirty="0"/>
              <a:t>22/04/2023</a:t>
            </a:r>
          </a:p>
        </p:txBody>
      </p:sp>
      <p:sp>
        <p:nvSpPr>
          <p:cNvPr id="6" name="Footer Placeholder 5"/>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3760591181"/>
      </p:ext>
    </p:extLst>
  </p:cSld>
  <p:clrMapOvr>
    <a:masterClrMapping/>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888" y="609600"/>
            <a:ext cx="8789313"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10357361" y="6135810"/>
            <a:ext cx="1021840" cy="370171"/>
          </a:xfrm>
        </p:spPr>
        <p:txBody>
          <a:bodyPr/>
          <a:lstStyle/>
          <a:p>
            <a:r>
              <a:rPr lang="fr-FR" dirty="0"/>
              <a:t>22/04/2023</a:t>
            </a:r>
          </a:p>
        </p:txBody>
      </p:sp>
      <p:sp>
        <p:nvSpPr>
          <p:cNvPr id="5" name="Footer Placeholder 4"/>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4002962994"/>
      </p:ext>
    </p:extLst>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21296" y="3505200"/>
            <a:ext cx="7538517"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5" name="Footer Placeholder 4"/>
          <p:cNvSpPr>
            <a:spLocks noGrp="1"/>
          </p:cNvSpPr>
          <p:nvPr>
            <p:ph type="ftr" sz="quarter" idx="11"/>
          </p:nvPr>
        </p:nvSpPr>
        <p:spPr>
          <a:xfrm>
            <a:off x="2589888" y="6484340"/>
            <a:ext cx="7621984" cy="365125"/>
          </a:xfrm>
        </p:spPr>
        <p:txBody>
          <a:bodyPr/>
          <a:lstStyle/>
          <a:p>
            <a:r>
              <a:rPr lang="fr-FR"/>
              <a:t>Laurent NABIAS - CHISCO Université de Paris Nanterre : laurent.nabias@gmail.com</a:t>
            </a:r>
            <a:endParaRPr lang="fr-FR" dirty="0"/>
          </a:p>
        </p:txBody>
      </p:sp>
      <p:sp>
        <p:nvSpPr>
          <p:cNvPr id="19"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C213B252-29CF-4C6E-A206-1308E9BF9206}" type="slidenum">
              <a:rPr lang="fr-FR" smtClean="0"/>
              <a:t>‹N°›</a:t>
            </a:fld>
            <a:endParaRPr lang="fr-FR" dirty="0"/>
          </a:p>
        </p:txBody>
      </p:sp>
      <p:sp>
        <p:nvSpPr>
          <p:cNvPr id="14" name="TextBox 13"/>
          <p:cNvSpPr txBox="1"/>
          <p:nvPr/>
        </p:nvSpPr>
        <p:spPr>
          <a:xfrm>
            <a:off x="2411089" y="648005"/>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0892711" y="290530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28086962"/>
      </p:ext>
    </p:extLst>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888" y="2438402"/>
            <a:ext cx="8789313"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6" name="Footer Placeholder 5"/>
          <p:cNvSpPr>
            <a:spLocks noGrp="1"/>
          </p:cNvSpPr>
          <p:nvPr>
            <p:ph type="ftr" sz="quarter" idx="11"/>
          </p:nvPr>
        </p:nvSpPr>
        <p:spPr>
          <a:xfrm>
            <a:off x="2589888" y="6492875"/>
            <a:ext cx="7621984" cy="365125"/>
          </a:xfrm>
        </p:spPr>
        <p:txBody>
          <a:bodyPr/>
          <a:lstStyle/>
          <a:p>
            <a:r>
              <a:rPr lang="fr-FR"/>
              <a:t>Laurent NABIAS - CHISCO Université de Paris Nanterre : laurent.nabias@gmail.com</a:t>
            </a:r>
            <a:endParaRPr lang="fr-FR" dirty="0"/>
          </a:p>
        </p:txBody>
      </p:sp>
      <p:sp>
        <p:nvSpPr>
          <p:cNvPr id="11"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254160459"/>
      </p:ext>
    </p:extLst>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3"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887" y="4343400"/>
            <a:ext cx="891772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887" y="5181600"/>
            <a:ext cx="891772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6" name="Footer Placeholder 5"/>
          <p:cNvSpPr>
            <a:spLocks noGrp="1"/>
          </p:cNvSpPr>
          <p:nvPr>
            <p:ph type="ftr" sz="quarter" idx="11"/>
          </p:nvPr>
        </p:nvSpPr>
        <p:spPr>
          <a:xfrm>
            <a:off x="2589887" y="6433256"/>
            <a:ext cx="7621984" cy="365125"/>
          </a:xfrm>
        </p:spPr>
        <p:txBody>
          <a:bodyPr/>
          <a:lstStyle/>
          <a:p>
            <a:r>
              <a:rPr lang="fr-FR"/>
              <a:t>Laurent NABIAS - CHISCO Université de Paris Nanterre : laurent.nabias@gmail.com</a:t>
            </a:r>
            <a:endParaRPr lang="fr-FR" dirty="0"/>
          </a:p>
        </p:txBody>
      </p:sp>
      <p:sp>
        <p:nvSpPr>
          <p:cNvPr id="2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C213B252-29CF-4C6E-A206-1308E9BF9206}" type="slidenum">
              <a:rPr lang="fr-FR" smtClean="0"/>
              <a:t>‹N°›</a:t>
            </a:fld>
            <a:endParaRPr lang="fr-FR" dirty="0"/>
          </a:p>
        </p:txBody>
      </p:sp>
      <p:sp>
        <p:nvSpPr>
          <p:cNvPr id="11" name="TextBox 10"/>
          <p:cNvSpPr txBox="1"/>
          <p:nvPr/>
        </p:nvSpPr>
        <p:spPr>
          <a:xfrm>
            <a:off x="2411089" y="648005"/>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10892711" y="290530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87063293"/>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888" y="627407"/>
            <a:ext cx="8789312"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888" y="4343400"/>
            <a:ext cx="878931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6" name="Footer Placeholder 5"/>
          <p:cNvSpPr>
            <a:spLocks noGrp="1"/>
          </p:cNvSpPr>
          <p:nvPr>
            <p:ph type="ftr" sz="quarter" idx="11"/>
          </p:nvPr>
        </p:nvSpPr>
        <p:spPr>
          <a:xfrm>
            <a:off x="2589888" y="6478710"/>
            <a:ext cx="7621984" cy="365125"/>
          </a:xfrm>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439727887"/>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2593600" y="624110"/>
            <a:ext cx="8785600" cy="128089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lvl1pPr>
              <a:defRPr/>
            </a:lvl1pPr>
          </a:lstStyle>
          <a:p>
            <a:r>
              <a:rPr lang="fr-FR" dirty="0"/>
              <a:t>05/06/2025</a:t>
            </a:r>
          </a:p>
        </p:txBody>
      </p:sp>
      <p:sp>
        <p:nvSpPr>
          <p:cNvPr id="4" name="Footer Placeholder 3"/>
          <p:cNvSpPr>
            <a:spLocks noGrp="1"/>
          </p:cNvSpPr>
          <p:nvPr>
            <p:ph type="ftr" sz="quarter" idx="11"/>
          </p:nvPr>
        </p:nvSpPr>
        <p:spPr/>
        <p:txBody>
          <a:bodyPr/>
          <a:lstStyle/>
          <a:p>
            <a:r>
              <a:rPr lang="fr-FR" dirty="0"/>
              <a:t>Laurent NABIAS – Etude Lorenzo Fontes : lnabias@etudelorenzofontes.fr</a:t>
            </a:r>
          </a:p>
        </p:txBody>
      </p:sp>
      <p:sp>
        <p:nvSpPr>
          <p:cNvPr id="8"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255694754"/>
      </p:ext>
    </p:extLst>
  </p:cSld>
  <p:clrMapOvr>
    <a:masterClrMapping/>
  </p:clrMapOvr>
  <p:hf hd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11"/>
          </p:nvPr>
        </p:nvSpPr>
        <p:spPr>
          <a:xfrm>
            <a:off x="2589888" y="6469185"/>
            <a:ext cx="7621984" cy="365125"/>
          </a:xfrm>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1814710993"/>
      </p:ext>
    </p:extLst>
  </p:cSld>
  <p:clrMapOvr>
    <a:masterClrMapping/>
  </p:clrMapOvr>
  <p:hf hd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86E73D-2DA8-5A50-7871-6D6E97732E79}"/>
              </a:ext>
            </a:extLst>
          </p:cNvPr>
          <p:cNvSpPr>
            <a:spLocks noGrp="1"/>
          </p:cNvSpPr>
          <p:nvPr>
            <p:ph type="title"/>
          </p:nvPr>
        </p:nvSpPr>
        <p:spPr/>
        <p:txBody>
          <a:bodyPr/>
          <a:lstStyle/>
          <a:p>
            <a:r>
              <a:rPr lang="fr-FR"/>
              <a:t>Modifiez le style du titre</a:t>
            </a:r>
          </a:p>
        </p:txBody>
      </p:sp>
      <p:sp>
        <p:nvSpPr>
          <p:cNvPr id="4" name="Espace réservé du pied de page 3">
            <a:extLst>
              <a:ext uri="{FF2B5EF4-FFF2-40B4-BE49-F238E27FC236}">
                <a16:creationId xmlns:a16="http://schemas.microsoft.com/office/drawing/2014/main" id="{A517CBA0-4CFC-D14F-8409-F6D017F4DCFD}"/>
              </a:ext>
            </a:extLst>
          </p:cNvPr>
          <p:cNvSpPr>
            <a:spLocks noGrp="1"/>
          </p:cNvSpPr>
          <p:nvPr>
            <p:ph type="ftr" sz="quarter" idx="11"/>
          </p:nvPr>
        </p:nvSpPr>
        <p:spPr>
          <a:xfrm>
            <a:off x="2593600" y="6492875"/>
            <a:ext cx="7621984" cy="365125"/>
          </a:xfrm>
        </p:spPr>
        <p:txBody>
          <a:bodyPr/>
          <a:lstStyle/>
          <a:p>
            <a:r>
              <a:rPr lang="fr-FR"/>
              <a:t>Laurent NABIAS - CHISCO Université de Paris Nanterre : laurent.nabias@gmail.com</a:t>
            </a:r>
            <a:endParaRPr lang="fr-FR" dirty="0"/>
          </a:p>
        </p:txBody>
      </p:sp>
      <p:sp>
        <p:nvSpPr>
          <p:cNvPr id="5" name="Espace réservé du numéro de diapositive 4">
            <a:extLst>
              <a:ext uri="{FF2B5EF4-FFF2-40B4-BE49-F238E27FC236}">
                <a16:creationId xmlns:a16="http://schemas.microsoft.com/office/drawing/2014/main" id="{37A7E43D-0E71-2AA7-E793-CB3D022F6137}"/>
              </a:ext>
            </a:extLst>
          </p:cNvPr>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41398040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889" y="2514601"/>
            <a:ext cx="8800601"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889" y="4777381"/>
            <a:ext cx="880060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10363200" y="6135090"/>
            <a:ext cx="1021840" cy="370171"/>
          </a:xfrm>
          <a:prstGeom prst="rect">
            <a:avLst/>
          </a:prstGeom>
        </p:spPr>
        <p:txBody>
          <a:bodyPr/>
          <a:lstStyle>
            <a:lvl1pPr>
              <a:defRPr/>
            </a:lvl1pPr>
          </a:lstStyle>
          <a:p>
            <a:r>
              <a:rPr lang="fr-FR" dirty="0"/>
              <a:t>22/04/2023</a:t>
            </a:r>
          </a:p>
        </p:txBody>
      </p:sp>
      <p:sp>
        <p:nvSpPr>
          <p:cNvPr id="5" name="Footer Placeholder 4"/>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9" name="Freeform 8"/>
          <p:cNvSpPr/>
          <p:nvPr/>
        </p:nvSpPr>
        <p:spPr bwMode="auto">
          <a:xfrm>
            <a:off x="-42292" y="4321159"/>
            <a:ext cx="1860631"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564445" y="4529542"/>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1223158238"/>
      </p:ext>
    </p:extLst>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888" y="2074562"/>
            <a:ext cx="8789313"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888" y="3581400"/>
            <a:ext cx="8789313"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5" name="Footer Placeholder 4"/>
          <p:cNvSpPr>
            <a:spLocks noGrp="1"/>
          </p:cNvSpPr>
          <p:nvPr>
            <p:ph type="ftr" sz="quarter" idx="11"/>
          </p:nvPr>
        </p:nvSpPr>
        <p:spPr>
          <a:xfrm>
            <a:off x="2589888" y="6392985"/>
            <a:ext cx="7621984" cy="365125"/>
          </a:xfrm>
        </p:spPr>
        <p:txBody>
          <a:bodyPr/>
          <a:lstStyle/>
          <a:p>
            <a:r>
              <a:rPr lang="fr-FR"/>
              <a:t>Laurent NABIAS - CHISCO Université de Paris Nanterre : laurent.nabias@gmail.com</a:t>
            </a:r>
            <a:endParaRPr lang="fr-FR" dirty="0"/>
          </a:p>
        </p:txBody>
      </p:sp>
      <p:sp>
        <p:nvSpPr>
          <p:cNvPr id="11"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1374068550"/>
      </p:ext>
    </p:extLst>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3602" y="711194"/>
            <a:ext cx="8785599" cy="1193806"/>
          </a:xfrm>
        </p:spPr>
        <p:txBody>
          <a:bodyPr/>
          <a:lstStyle/>
          <a:p>
            <a:r>
              <a:rPr lang="fr-FR" dirty="0"/>
              <a:t>Modifiez le style du titre</a:t>
            </a:r>
            <a:endParaRPr lang="en-US" dirty="0"/>
          </a:p>
        </p:txBody>
      </p:sp>
      <p:sp>
        <p:nvSpPr>
          <p:cNvPr id="3" name="Content Placeholder 2"/>
          <p:cNvSpPr>
            <a:spLocks noGrp="1"/>
          </p:cNvSpPr>
          <p:nvPr>
            <p:ph idx="1"/>
          </p:nvPr>
        </p:nvSpPr>
        <p:spPr>
          <a:xfrm>
            <a:off x="2589888" y="2133600"/>
            <a:ext cx="8789313" cy="3777622"/>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a:xfrm>
            <a:off x="10363200" y="6135090"/>
            <a:ext cx="1021840" cy="370171"/>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a:t>22/04/2023</a:t>
            </a:r>
            <a:endParaRPr lang="fr-FR" dirty="0"/>
          </a:p>
        </p:txBody>
      </p:sp>
      <p:sp>
        <p:nvSpPr>
          <p:cNvPr id="5" name="Footer Placeholder 4"/>
          <p:cNvSpPr>
            <a:spLocks noGrp="1"/>
          </p:cNvSpPr>
          <p:nvPr>
            <p:ph type="ftr" sz="quarter" idx="11"/>
          </p:nvPr>
        </p:nvSpPr>
        <p:spPr/>
        <p:txBody>
          <a:bodyPr/>
          <a:lstStyle/>
          <a:p>
            <a:r>
              <a:rPr lang="fr-FR" dirty="0"/>
              <a:t>Laurent NABIAS – Etude Lorenzo Fontes : lnabias@etudelorenzofontes.fr</a:t>
            </a:r>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98692CC-F012-4C4D-9BF0-92E61341A6A0}" type="slidenum">
              <a:rPr lang="fr-FR" smtClean="0"/>
              <a:t>‹N°›</a:t>
            </a:fld>
            <a:endParaRPr lang="fr-FR" dirty="0"/>
          </a:p>
        </p:txBody>
      </p:sp>
      <p:graphicFrame>
        <p:nvGraphicFramePr>
          <p:cNvPr id="7" name="Diagramme 6">
            <a:extLst>
              <a:ext uri="{FF2B5EF4-FFF2-40B4-BE49-F238E27FC236}">
                <a16:creationId xmlns:a16="http://schemas.microsoft.com/office/drawing/2014/main" id="{E49D4A9C-F5BB-D8F5-6ACC-6D51EA51B4A1}"/>
              </a:ext>
            </a:extLst>
          </p:cNvPr>
          <p:cNvGraphicFramePr/>
          <p:nvPr userDrawn="1">
            <p:extLst>
              <p:ext uri="{D42A27DB-BD31-4B8C-83A1-F6EECF244321}">
                <p14:modId xmlns:p14="http://schemas.microsoft.com/office/powerpoint/2010/main" val="957241256"/>
              </p:ext>
            </p:extLst>
          </p:nvPr>
        </p:nvGraphicFramePr>
        <p:xfrm>
          <a:off x="0" y="0"/>
          <a:ext cx="12296774" cy="644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37235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3020469" y="2226626"/>
            <a:ext cx="38327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2589887" y="2802889"/>
            <a:ext cx="4263376" cy="310570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41540" y="2223398"/>
            <a:ext cx="383098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7111620" y="2799661"/>
            <a:ext cx="4260907" cy="310570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Footer Placeholder 7"/>
          <p:cNvSpPr>
            <a:spLocks noGrp="1"/>
          </p:cNvSpPr>
          <p:nvPr>
            <p:ph type="ftr" sz="quarter" idx="11"/>
          </p:nvPr>
        </p:nvSpPr>
        <p:spPr>
          <a:xfrm>
            <a:off x="2589887" y="6434900"/>
            <a:ext cx="7621984" cy="365125"/>
          </a:xfrm>
        </p:spPr>
        <p:txBody>
          <a:bodyPr/>
          <a:lstStyle/>
          <a:p>
            <a:r>
              <a:rPr lang="fr-FR"/>
              <a:t>Laurent NABIAS - CHISCO Université de Paris Nanterre : laurent.nabias@gmail.com</a:t>
            </a:r>
            <a:endParaRPr lang="fr-FR" dirty="0"/>
          </a:p>
        </p:txBody>
      </p:sp>
      <p:sp>
        <p:nvSpPr>
          <p:cNvPr id="11"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681637" y="787784"/>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1611427868"/>
      </p:ext>
    </p:extLst>
  </p:cSld>
  <p:clrMapOvr>
    <a:masterClrMapping/>
  </p:clrMapOvr>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2593600" y="624110"/>
            <a:ext cx="8785600" cy="1280890"/>
          </a:xfrm>
        </p:spPr>
        <p:txBody>
          <a:bodyPr/>
          <a:lstStyle/>
          <a:p>
            <a:r>
              <a:rPr lang="fr-FR"/>
              <a:t>Modifiez le style du titre</a:t>
            </a:r>
            <a:endParaRPr lang="en-US" dirty="0"/>
          </a:p>
        </p:txBody>
      </p:sp>
      <p:sp>
        <p:nvSpPr>
          <p:cNvPr id="4" name="Footer Placeholder 3"/>
          <p:cNvSpPr>
            <a:spLocks noGrp="1"/>
          </p:cNvSpPr>
          <p:nvPr>
            <p:ph type="ftr" sz="quarter" idx="11"/>
          </p:nvPr>
        </p:nvSpPr>
        <p:spPr>
          <a:xfrm>
            <a:off x="2593600" y="6477676"/>
            <a:ext cx="7621984" cy="365125"/>
          </a:xfrm>
        </p:spPr>
        <p:txBody>
          <a:bodyPr/>
          <a:lstStyle/>
          <a:p>
            <a:r>
              <a:rPr lang="fr-FR"/>
              <a:t>Laurent NABIAS - CHISCO Université de Paris Nanterre : laurent.nabias@gmail.com</a:t>
            </a:r>
            <a:endParaRPr lang="fr-FR" dirty="0"/>
          </a:p>
        </p:txBody>
      </p:sp>
      <p:sp>
        <p:nvSpPr>
          <p:cNvPr id="8"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3191629694"/>
      </p:ext>
    </p:extLst>
  </p:cSld>
  <p:clrMapOvr>
    <a:masterClrMapping/>
  </p:clrMapOvr>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363200" y="6135090"/>
            <a:ext cx="1021840" cy="370171"/>
          </a:xfrm>
          <a:prstGeom prst="rect">
            <a:avLst/>
          </a:prstGeom>
        </p:spPr>
        <p:txBody>
          <a:bodyPr/>
          <a:lstStyle/>
          <a:p>
            <a:r>
              <a:rPr lang="fr-FR"/>
              <a:t>19/10/2019</a:t>
            </a:r>
            <a:endParaRPr lang="fr-FR" dirty="0"/>
          </a:p>
        </p:txBody>
      </p:sp>
      <p:sp>
        <p:nvSpPr>
          <p:cNvPr id="3" name="Footer Placeholder 2"/>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6"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2055264920"/>
      </p:ext>
    </p:extLst>
  </p:cSld>
  <p:clrMapOvr>
    <a:masterClrMapping/>
  </p:clrMapOvr>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887" y="446088"/>
            <a:ext cx="3506112"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4659" y="446090"/>
            <a:ext cx="5054541"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887" y="1598613"/>
            <a:ext cx="3506112"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6" name="Footer Placeholder 5"/>
          <p:cNvSpPr>
            <a:spLocks noGrp="1"/>
          </p:cNvSpPr>
          <p:nvPr>
            <p:ph type="ftr" sz="quarter" idx="11"/>
          </p:nvPr>
        </p:nvSpPr>
        <p:spPr>
          <a:xfrm>
            <a:off x="2513667" y="6422425"/>
            <a:ext cx="7621984" cy="365125"/>
          </a:xfrm>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552650450"/>
      </p:ext>
    </p:extLst>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888" y="4800600"/>
            <a:ext cx="8789313"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888" y="634965"/>
            <a:ext cx="8789313"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89888" y="5367338"/>
            <a:ext cx="8789313"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6" name="Footer Placeholder 5"/>
          <p:cNvSpPr>
            <a:spLocks noGrp="1"/>
          </p:cNvSpPr>
          <p:nvPr>
            <p:ph type="ftr" sz="quarter" idx="11"/>
          </p:nvPr>
        </p:nvSpPr>
        <p:spPr>
          <a:xfrm>
            <a:off x="2589888" y="6492875"/>
            <a:ext cx="7621984" cy="365125"/>
          </a:xfrm>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3659257924"/>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a:t>19/10/2019</a:t>
            </a:r>
            <a:endParaRPr lang="fr-FR" dirty="0"/>
          </a:p>
        </p:txBody>
      </p:sp>
      <p:sp>
        <p:nvSpPr>
          <p:cNvPr id="3" name="Footer Placeholder 2"/>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6"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2863130814"/>
      </p:ext>
    </p:extLst>
  </p:cSld>
  <p:clrMapOvr>
    <a:masterClrMapping/>
  </p:clrMapOvr>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888" y="609600"/>
            <a:ext cx="8789313"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5" name="Footer Placeholder 4"/>
          <p:cNvSpPr>
            <a:spLocks noGrp="1"/>
          </p:cNvSpPr>
          <p:nvPr>
            <p:ph type="ftr" sz="quarter" idx="11"/>
          </p:nvPr>
        </p:nvSpPr>
        <p:spPr>
          <a:xfrm>
            <a:off x="2589888" y="6459660"/>
            <a:ext cx="7621984" cy="365125"/>
          </a:xfrm>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3032892065"/>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21296" y="3505200"/>
            <a:ext cx="7538517"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5" name="Footer Placeholder 4"/>
          <p:cNvSpPr>
            <a:spLocks noGrp="1"/>
          </p:cNvSpPr>
          <p:nvPr>
            <p:ph type="ftr" sz="quarter" idx="11"/>
          </p:nvPr>
        </p:nvSpPr>
        <p:spPr>
          <a:xfrm>
            <a:off x="2589888" y="6393631"/>
            <a:ext cx="7621984" cy="365125"/>
          </a:xfrm>
        </p:spPr>
        <p:txBody>
          <a:bodyPr/>
          <a:lstStyle/>
          <a:p>
            <a:r>
              <a:rPr lang="fr-FR"/>
              <a:t>Laurent NABIAS - CHISCO Université de Paris Nanterre : laurent.nabias@gmail.com</a:t>
            </a:r>
            <a:endParaRPr lang="fr-FR" dirty="0"/>
          </a:p>
        </p:txBody>
      </p:sp>
      <p:sp>
        <p:nvSpPr>
          <p:cNvPr id="19"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C213B252-29CF-4C6E-A206-1308E9BF9206}" type="slidenum">
              <a:rPr lang="fr-FR" smtClean="0"/>
              <a:t>‹N°›</a:t>
            </a:fld>
            <a:endParaRPr lang="fr-FR" dirty="0"/>
          </a:p>
        </p:txBody>
      </p:sp>
      <p:sp>
        <p:nvSpPr>
          <p:cNvPr id="14" name="TextBox 13"/>
          <p:cNvSpPr txBox="1"/>
          <p:nvPr/>
        </p:nvSpPr>
        <p:spPr>
          <a:xfrm>
            <a:off x="2411089" y="648005"/>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0892711" y="290530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96546189"/>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888" y="2438402"/>
            <a:ext cx="8789313"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6" name="Footer Placeholder 5"/>
          <p:cNvSpPr>
            <a:spLocks noGrp="1"/>
          </p:cNvSpPr>
          <p:nvPr>
            <p:ph type="ftr" sz="quarter" idx="11"/>
          </p:nvPr>
        </p:nvSpPr>
        <p:spPr>
          <a:xfrm>
            <a:off x="2589888" y="6492875"/>
            <a:ext cx="7621984" cy="365125"/>
          </a:xfrm>
        </p:spPr>
        <p:txBody>
          <a:bodyPr/>
          <a:lstStyle/>
          <a:p>
            <a:r>
              <a:rPr lang="fr-FR"/>
              <a:t>Laurent NABIAS - CHISCO Université de Paris Nanterre : laurent.nabias@gmail.com</a:t>
            </a:r>
            <a:endParaRPr lang="fr-FR" dirty="0"/>
          </a:p>
        </p:txBody>
      </p:sp>
      <p:sp>
        <p:nvSpPr>
          <p:cNvPr id="11"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308804317"/>
      </p:ext>
    </p:extLst>
  </p:cSld>
  <p:clrMapOvr>
    <a:masterClrMapping/>
  </p:clrMapOvr>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3"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887" y="4343400"/>
            <a:ext cx="891772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887" y="5181600"/>
            <a:ext cx="891772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6" name="Footer Placeholder 5"/>
          <p:cNvSpPr>
            <a:spLocks noGrp="1"/>
          </p:cNvSpPr>
          <p:nvPr>
            <p:ph type="ftr" sz="quarter" idx="11"/>
          </p:nvPr>
        </p:nvSpPr>
        <p:spPr>
          <a:xfrm>
            <a:off x="2589887" y="6433256"/>
            <a:ext cx="7621984" cy="365125"/>
          </a:xfrm>
        </p:spPr>
        <p:txBody>
          <a:bodyPr/>
          <a:lstStyle/>
          <a:p>
            <a:r>
              <a:rPr lang="fr-FR"/>
              <a:t>Laurent NABIAS - CHISCO Université de Paris Nanterre : laurent.nabias@gmail.com</a:t>
            </a:r>
            <a:endParaRPr lang="fr-FR" dirty="0"/>
          </a:p>
        </p:txBody>
      </p:sp>
      <p:sp>
        <p:nvSpPr>
          <p:cNvPr id="2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C213B252-29CF-4C6E-A206-1308E9BF9206}" type="slidenum">
              <a:rPr lang="fr-FR" smtClean="0"/>
              <a:t>‹N°›</a:t>
            </a:fld>
            <a:endParaRPr lang="fr-FR" dirty="0"/>
          </a:p>
        </p:txBody>
      </p:sp>
      <p:sp>
        <p:nvSpPr>
          <p:cNvPr id="11" name="TextBox 10"/>
          <p:cNvSpPr txBox="1"/>
          <p:nvPr/>
        </p:nvSpPr>
        <p:spPr>
          <a:xfrm>
            <a:off x="2411089" y="648005"/>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10892711" y="290530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3797706"/>
      </p:ext>
    </p:extLst>
  </p:cSld>
  <p:clrMapOvr>
    <a:masterClrMapping/>
  </p:clrMapOvr>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888" y="627407"/>
            <a:ext cx="8789312"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888" y="4343400"/>
            <a:ext cx="878931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6" name="Footer Placeholder 5"/>
          <p:cNvSpPr>
            <a:spLocks noGrp="1"/>
          </p:cNvSpPr>
          <p:nvPr>
            <p:ph type="ftr" sz="quarter" idx="11"/>
          </p:nvPr>
        </p:nvSpPr>
        <p:spPr>
          <a:xfrm>
            <a:off x="2589888" y="6476372"/>
            <a:ext cx="7621984" cy="365125"/>
          </a:xfrm>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2407081165"/>
      </p:ext>
    </p:extLst>
  </p:cSld>
  <p:clrMapOvr>
    <a:masterClrMapping/>
  </p:clrMapOvr>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11"/>
          </p:nvPr>
        </p:nvSpPr>
        <p:spPr>
          <a:xfrm>
            <a:off x="2589888" y="6492875"/>
            <a:ext cx="7621984" cy="365125"/>
          </a:xfrm>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2791862530"/>
      </p:ext>
    </p:extLst>
  </p:cSld>
  <p:clrMapOvr>
    <a:masterClrMapping/>
  </p:clrMapOvr>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86E73D-2DA8-5A50-7871-6D6E97732E79}"/>
              </a:ext>
            </a:extLst>
          </p:cNvPr>
          <p:cNvSpPr>
            <a:spLocks noGrp="1"/>
          </p:cNvSpPr>
          <p:nvPr>
            <p:ph type="title"/>
          </p:nvPr>
        </p:nvSpPr>
        <p:spPr/>
        <p:txBody>
          <a:bodyPr/>
          <a:lstStyle/>
          <a:p>
            <a:r>
              <a:rPr lang="fr-FR"/>
              <a:t>Modifiez le style du titre</a:t>
            </a:r>
          </a:p>
        </p:txBody>
      </p:sp>
      <p:sp>
        <p:nvSpPr>
          <p:cNvPr id="4" name="Espace réservé du pied de page 3">
            <a:extLst>
              <a:ext uri="{FF2B5EF4-FFF2-40B4-BE49-F238E27FC236}">
                <a16:creationId xmlns:a16="http://schemas.microsoft.com/office/drawing/2014/main" id="{A517CBA0-4CFC-D14F-8409-F6D017F4DCFD}"/>
              </a:ext>
            </a:extLst>
          </p:cNvPr>
          <p:cNvSpPr>
            <a:spLocks noGrp="1"/>
          </p:cNvSpPr>
          <p:nvPr>
            <p:ph type="ftr" sz="quarter" idx="11"/>
          </p:nvPr>
        </p:nvSpPr>
        <p:spPr>
          <a:xfrm>
            <a:off x="2593600" y="6478710"/>
            <a:ext cx="7621984" cy="365125"/>
          </a:xfrm>
        </p:spPr>
        <p:txBody>
          <a:bodyPr/>
          <a:lstStyle/>
          <a:p>
            <a:r>
              <a:rPr lang="fr-FR"/>
              <a:t>Laurent NABIAS - CHISCO Université de Paris Nanterre : laurent.nabias@gmail.com</a:t>
            </a:r>
            <a:endParaRPr lang="fr-FR" dirty="0"/>
          </a:p>
        </p:txBody>
      </p:sp>
      <p:sp>
        <p:nvSpPr>
          <p:cNvPr id="5" name="Espace réservé du numéro de diapositive 4">
            <a:extLst>
              <a:ext uri="{FF2B5EF4-FFF2-40B4-BE49-F238E27FC236}">
                <a16:creationId xmlns:a16="http://schemas.microsoft.com/office/drawing/2014/main" id="{37A7E43D-0E71-2AA7-E793-CB3D022F6137}"/>
              </a:ext>
            </a:extLst>
          </p:cNvPr>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13098443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889" y="2514601"/>
            <a:ext cx="8800601"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889" y="4777381"/>
            <a:ext cx="880060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10363200" y="6135090"/>
            <a:ext cx="1021840" cy="370171"/>
          </a:xfrm>
          <a:prstGeom prst="rect">
            <a:avLst/>
          </a:prstGeom>
        </p:spPr>
        <p:txBody>
          <a:bodyPr/>
          <a:lstStyle>
            <a:lvl1pPr>
              <a:defRPr/>
            </a:lvl1pPr>
          </a:lstStyle>
          <a:p>
            <a:r>
              <a:rPr lang="fr-FR" dirty="0"/>
              <a:t>22/04/2023</a:t>
            </a:r>
          </a:p>
        </p:txBody>
      </p:sp>
      <p:sp>
        <p:nvSpPr>
          <p:cNvPr id="5" name="Footer Placeholder 4"/>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9" name="Freeform 8"/>
          <p:cNvSpPr/>
          <p:nvPr/>
        </p:nvSpPr>
        <p:spPr bwMode="auto">
          <a:xfrm>
            <a:off x="-42292" y="4321159"/>
            <a:ext cx="1860631"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564445" y="4529542"/>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4132514345"/>
      </p:ext>
    </p:extLst>
  </p:cSld>
  <p:clrMapOvr>
    <a:masterClrMapping/>
  </p:clrMapOvr>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888" y="2074562"/>
            <a:ext cx="8789313"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888" y="3581400"/>
            <a:ext cx="8789313"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10363200" y="6135090"/>
            <a:ext cx="1021840" cy="370171"/>
          </a:xfrm>
          <a:prstGeom prst="rect">
            <a:avLst/>
          </a:prstGeom>
        </p:spPr>
        <p:txBody>
          <a:bodyPr/>
          <a:lstStyle/>
          <a:p>
            <a:r>
              <a:rPr lang="fr-FR" dirty="0"/>
              <a:t>22/04/2023</a:t>
            </a:r>
          </a:p>
        </p:txBody>
      </p:sp>
      <p:sp>
        <p:nvSpPr>
          <p:cNvPr id="5" name="Footer Placeholder 4"/>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1"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208044601"/>
      </p:ext>
    </p:extLst>
  </p:cSld>
  <p:clrMapOvr>
    <a:masterClrMapping/>
  </p:clrMapOvr>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889" y="2136707"/>
            <a:ext cx="4263375" cy="37673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16410" y="2136707"/>
            <a:ext cx="4262791" cy="376739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a:xfrm>
            <a:off x="10363200" y="6135090"/>
            <a:ext cx="1021840" cy="370171"/>
          </a:xfrm>
          <a:prstGeom prst="rect">
            <a:avLst/>
          </a:prstGeom>
        </p:spPr>
        <p:txBody>
          <a:bodyPr/>
          <a:lstStyle/>
          <a:p>
            <a:r>
              <a:rPr lang="fr-FR" dirty="0"/>
              <a:t>22/04/2023</a:t>
            </a:r>
          </a:p>
        </p:txBody>
      </p:sp>
      <p:sp>
        <p:nvSpPr>
          <p:cNvPr id="6" name="Footer Placeholder 5"/>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2"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3" name="Slide Number Placeholder 5"/>
          <p:cNvSpPr>
            <a:spLocks noGrp="1"/>
          </p:cNvSpPr>
          <p:nvPr>
            <p:ph type="sldNum" sz="quarter" idx="12"/>
          </p:nvPr>
        </p:nvSpPr>
        <p:spPr>
          <a:xfrm>
            <a:off x="681637" y="787784"/>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1189504545"/>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887" y="446088"/>
            <a:ext cx="3506112"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4659" y="446090"/>
            <a:ext cx="5054541"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887" y="1598613"/>
            <a:ext cx="3506112"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19/10/2019</a:t>
            </a:r>
            <a:endParaRPr lang="fr-FR" dirty="0"/>
          </a:p>
        </p:txBody>
      </p:sp>
      <p:sp>
        <p:nvSpPr>
          <p:cNvPr id="6" name="Footer Placeholder 5"/>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4180440803"/>
      </p:ext>
    </p:extLst>
  </p:cSld>
  <p:clrMapOvr>
    <a:masterClrMapping/>
  </p:clrMapOvr>
  <p:hf hd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3020469" y="2226626"/>
            <a:ext cx="38327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2589887" y="2802889"/>
            <a:ext cx="4263376" cy="310570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41540" y="2223398"/>
            <a:ext cx="383098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7111620" y="2799661"/>
            <a:ext cx="4260907" cy="310570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10363200" y="6135090"/>
            <a:ext cx="1021840" cy="370171"/>
          </a:xfrm>
          <a:prstGeom prst="rect">
            <a:avLst/>
          </a:prstGeom>
        </p:spPr>
        <p:txBody>
          <a:bodyPr/>
          <a:lstStyle>
            <a:lvl1pPr>
              <a:defRPr/>
            </a:lvl1pPr>
          </a:lstStyle>
          <a:p>
            <a:r>
              <a:rPr lang="fr-FR" dirty="0"/>
              <a:t>22/04/2023</a:t>
            </a:r>
          </a:p>
        </p:txBody>
      </p:sp>
      <p:sp>
        <p:nvSpPr>
          <p:cNvPr id="8" name="Footer Placeholder 7"/>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1"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681637" y="787784"/>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3588426512"/>
      </p:ext>
    </p:extLst>
  </p:cSld>
  <p:clrMapOvr>
    <a:masterClrMapping/>
  </p:clrMapOvr>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2593600" y="624110"/>
            <a:ext cx="8785600" cy="1280890"/>
          </a:xfrm>
        </p:spPr>
        <p:txBody>
          <a:bodyPr/>
          <a:lstStyle/>
          <a:p>
            <a:r>
              <a:rPr lang="fr-FR"/>
              <a:t>Modifiez le style du titre</a:t>
            </a:r>
            <a:endParaRPr lang="en-US" dirty="0"/>
          </a:p>
        </p:txBody>
      </p:sp>
      <p:sp>
        <p:nvSpPr>
          <p:cNvPr id="3" name="Date Placeholder 2"/>
          <p:cNvSpPr>
            <a:spLocks noGrp="1"/>
          </p:cNvSpPr>
          <p:nvPr>
            <p:ph type="dt" sz="half" idx="10"/>
          </p:nvPr>
        </p:nvSpPr>
        <p:spPr>
          <a:xfrm>
            <a:off x="10363200" y="6135090"/>
            <a:ext cx="1021840" cy="370171"/>
          </a:xfrm>
          <a:prstGeom prst="rect">
            <a:avLst/>
          </a:prstGeom>
        </p:spPr>
        <p:txBody>
          <a:bodyPr/>
          <a:lstStyle/>
          <a:p>
            <a:r>
              <a:rPr lang="fr-FR"/>
              <a:t>19/10/2019</a:t>
            </a:r>
            <a:endParaRPr lang="fr-FR" dirty="0"/>
          </a:p>
        </p:txBody>
      </p:sp>
      <p:sp>
        <p:nvSpPr>
          <p:cNvPr id="4" name="Footer Placeholder 3"/>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8"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1978804847"/>
      </p:ext>
    </p:extLst>
  </p:cSld>
  <p:clrMapOvr>
    <a:masterClrMapping/>
  </p:clrMapOvr>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363200" y="6135090"/>
            <a:ext cx="1021840" cy="370171"/>
          </a:xfrm>
          <a:prstGeom prst="rect">
            <a:avLst/>
          </a:prstGeom>
        </p:spPr>
        <p:txBody>
          <a:bodyPr/>
          <a:lstStyle/>
          <a:p>
            <a:r>
              <a:rPr lang="fr-FR"/>
              <a:t>19/10/2019</a:t>
            </a:r>
            <a:endParaRPr lang="fr-FR" dirty="0"/>
          </a:p>
        </p:txBody>
      </p:sp>
      <p:sp>
        <p:nvSpPr>
          <p:cNvPr id="3" name="Footer Placeholder 2"/>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6"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4147163071"/>
      </p:ext>
    </p:extLst>
  </p:cSld>
  <p:clrMapOvr>
    <a:masterClrMapping/>
  </p:clrMapOvr>
  <p:hf hd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887" y="446088"/>
            <a:ext cx="3506112"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4659" y="446090"/>
            <a:ext cx="5054541"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887" y="1598613"/>
            <a:ext cx="3506112"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10363200" y="6135090"/>
            <a:ext cx="1021840" cy="370171"/>
          </a:xfrm>
          <a:prstGeom prst="rect">
            <a:avLst/>
          </a:prstGeom>
        </p:spPr>
        <p:txBody>
          <a:bodyPr/>
          <a:lstStyle/>
          <a:p>
            <a:r>
              <a:rPr lang="fr-FR"/>
              <a:t>19/10/2019</a:t>
            </a:r>
            <a:endParaRPr lang="fr-FR" dirty="0"/>
          </a:p>
        </p:txBody>
      </p:sp>
      <p:sp>
        <p:nvSpPr>
          <p:cNvPr id="6" name="Footer Placeholder 5"/>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1185036332"/>
      </p:ext>
    </p:extLst>
  </p:cSld>
  <p:clrMapOvr>
    <a:masterClrMapping/>
  </p:clrMapOvr>
  <p:hf hd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888" y="4800600"/>
            <a:ext cx="8789313"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888" y="634965"/>
            <a:ext cx="8789313"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89888" y="5367338"/>
            <a:ext cx="8789313"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10363200" y="6135090"/>
            <a:ext cx="1021840" cy="370171"/>
          </a:xfrm>
          <a:prstGeom prst="rect">
            <a:avLst/>
          </a:prstGeom>
        </p:spPr>
        <p:txBody>
          <a:bodyPr/>
          <a:lstStyle>
            <a:lvl1pPr>
              <a:defRPr/>
            </a:lvl1pPr>
          </a:lstStyle>
          <a:p>
            <a:r>
              <a:rPr lang="fr-FR" dirty="0"/>
              <a:t>22/04/2023</a:t>
            </a:r>
          </a:p>
        </p:txBody>
      </p:sp>
      <p:sp>
        <p:nvSpPr>
          <p:cNvPr id="6" name="Footer Placeholder 5"/>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3544237698"/>
      </p:ext>
    </p:extLst>
  </p:cSld>
  <p:clrMapOvr>
    <a:masterClrMapping/>
  </p:clrMapOvr>
  <p:hf hd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888" y="609600"/>
            <a:ext cx="8789313"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10357361" y="6135810"/>
            <a:ext cx="1021840" cy="370171"/>
          </a:xfrm>
          <a:prstGeom prst="rect">
            <a:avLst/>
          </a:prstGeom>
        </p:spPr>
        <p:txBody>
          <a:bodyPr/>
          <a:lstStyle/>
          <a:p>
            <a:r>
              <a:rPr lang="fr-FR" dirty="0"/>
              <a:t>22/04/2023</a:t>
            </a:r>
          </a:p>
        </p:txBody>
      </p:sp>
      <p:sp>
        <p:nvSpPr>
          <p:cNvPr id="5" name="Footer Placeholder 4"/>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2686013233"/>
      </p:ext>
    </p:extLst>
  </p:cSld>
  <p:clrMapOvr>
    <a:masterClrMapping/>
  </p:clrMapOvr>
  <p:hf hd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21296" y="3505200"/>
            <a:ext cx="7538517"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10363200" y="6135090"/>
            <a:ext cx="1021840" cy="370171"/>
          </a:xfrm>
          <a:prstGeom prst="rect">
            <a:avLst/>
          </a:prstGeom>
        </p:spPr>
        <p:txBody>
          <a:bodyPr/>
          <a:lstStyle/>
          <a:p>
            <a:r>
              <a:rPr lang="fr-FR" dirty="0"/>
              <a:t>22/04/2023</a:t>
            </a:r>
          </a:p>
        </p:txBody>
      </p:sp>
      <p:sp>
        <p:nvSpPr>
          <p:cNvPr id="5" name="Footer Placeholder 4"/>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9"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fld id="{C213B252-29CF-4C6E-A206-1308E9BF9206}" type="slidenum">
              <a:rPr lang="fr-FR" smtClean="0"/>
              <a:t>‹N°›</a:t>
            </a:fld>
            <a:endParaRPr lang="fr-FR" dirty="0"/>
          </a:p>
        </p:txBody>
      </p:sp>
      <p:sp>
        <p:nvSpPr>
          <p:cNvPr id="14" name="TextBox 13"/>
          <p:cNvSpPr txBox="1"/>
          <p:nvPr/>
        </p:nvSpPr>
        <p:spPr>
          <a:xfrm>
            <a:off x="2411089" y="648005"/>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0892711" y="290530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35330245"/>
      </p:ext>
    </p:extLst>
  </p:cSld>
  <p:clrMapOvr>
    <a:masterClrMapping/>
  </p:clrMapOvr>
  <p:hf hd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888" y="2438402"/>
            <a:ext cx="8789313"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a:xfrm>
            <a:off x="10363200" y="6135090"/>
            <a:ext cx="1021840" cy="370171"/>
          </a:xfrm>
          <a:prstGeom prst="rect">
            <a:avLst/>
          </a:prstGeom>
        </p:spPr>
        <p:txBody>
          <a:bodyPr/>
          <a:lstStyle>
            <a:lvl1pPr>
              <a:defRPr/>
            </a:lvl1pPr>
          </a:lstStyle>
          <a:p>
            <a:r>
              <a:rPr lang="fr-FR" dirty="0"/>
              <a:t>22/04/2023</a:t>
            </a:r>
          </a:p>
        </p:txBody>
      </p:sp>
      <p:sp>
        <p:nvSpPr>
          <p:cNvPr id="6" name="Footer Placeholder 5"/>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1"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3527563958"/>
      </p:ext>
    </p:extLst>
  </p:cSld>
  <p:clrMapOvr>
    <a:masterClrMapping/>
  </p:clrMapOvr>
  <p:hf hd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3"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887" y="4343400"/>
            <a:ext cx="891772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887" y="5181600"/>
            <a:ext cx="891772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a:xfrm>
            <a:off x="10363200" y="6135090"/>
            <a:ext cx="1021840" cy="370171"/>
          </a:xfrm>
          <a:prstGeom prst="rect">
            <a:avLst/>
          </a:prstGeom>
        </p:spPr>
        <p:txBody>
          <a:bodyPr/>
          <a:lstStyle>
            <a:lvl1pPr>
              <a:defRPr/>
            </a:lvl1pPr>
          </a:lstStyle>
          <a:p>
            <a:r>
              <a:rPr lang="fr-FR" dirty="0"/>
              <a:t>22/04/2023</a:t>
            </a:r>
          </a:p>
        </p:txBody>
      </p:sp>
      <p:sp>
        <p:nvSpPr>
          <p:cNvPr id="6" name="Footer Placeholder 5"/>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2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C213B252-29CF-4C6E-A206-1308E9BF9206}" type="slidenum">
              <a:rPr lang="fr-FR" smtClean="0"/>
              <a:t>‹N°›</a:t>
            </a:fld>
            <a:endParaRPr lang="fr-FR" dirty="0"/>
          </a:p>
        </p:txBody>
      </p:sp>
      <p:sp>
        <p:nvSpPr>
          <p:cNvPr id="11" name="TextBox 10"/>
          <p:cNvSpPr txBox="1"/>
          <p:nvPr/>
        </p:nvSpPr>
        <p:spPr>
          <a:xfrm>
            <a:off x="2411089" y="648005"/>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10892711" y="290530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19626719"/>
      </p:ext>
    </p:extLst>
  </p:cSld>
  <p:clrMapOvr>
    <a:masterClrMapping/>
  </p:clrMapOvr>
  <p:hf hd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888" y="627407"/>
            <a:ext cx="8789312"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888" y="4343400"/>
            <a:ext cx="878931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a:xfrm>
            <a:off x="10363200" y="6135090"/>
            <a:ext cx="1021840" cy="370171"/>
          </a:xfrm>
          <a:prstGeom prst="rect">
            <a:avLst/>
          </a:prstGeom>
        </p:spPr>
        <p:txBody>
          <a:bodyPr/>
          <a:lstStyle>
            <a:lvl1pPr>
              <a:defRPr/>
            </a:lvl1pPr>
          </a:lstStyle>
          <a:p>
            <a:r>
              <a:rPr lang="fr-FR" dirty="0"/>
              <a:t>22/04/2023</a:t>
            </a:r>
          </a:p>
        </p:txBody>
      </p:sp>
      <p:sp>
        <p:nvSpPr>
          <p:cNvPr id="6" name="Footer Placeholder 5"/>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3444593566"/>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888" y="4800600"/>
            <a:ext cx="8789313"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888" y="634965"/>
            <a:ext cx="8789313"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89888" y="5367338"/>
            <a:ext cx="8789313"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lvl1pPr>
              <a:defRPr/>
            </a:lvl1pPr>
          </a:lstStyle>
          <a:p>
            <a:r>
              <a:rPr lang="fr-FR" dirty="0"/>
              <a:t>22/04/2023</a:t>
            </a:r>
          </a:p>
        </p:txBody>
      </p:sp>
      <p:sp>
        <p:nvSpPr>
          <p:cNvPr id="6" name="Footer Placeholder 5"/>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1975432198"/>
      </p:ext>
    </p:extLst>
  </p:cSld>
  <p:clrMapOvr>
    <a:masterClrMapping/>
  </p:clrMapOvr>
  <p:hf hd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0363200" y="6135090"/>
            <a:ext cx="1021840" cy="370171"/>
          </a:xfrm>
          <a:prstGeom prst="rect">
            <a:avLst/>
          </a:prstGeom>
        </p:spPr>
        <p:txBody>
          <a:bodyPr/>
          <a:lstStyle/>
          <a:p>
            <a:r>
              <a:rPr lang="fr-FR" dirty="0"/>
              <a:t>22/04/2023</a:t>
            </a:r>
          </a:p>
        </p:txBody>
      </p:sp>
      <p:sp>
        <p:nvSpPr>
          <p:cNvPr id="5" name="Footer Placeholder 4"/>
          <p:cNvSpPr>
            <a:spLocks noGrp="1"/>
          </p:cNvSpPr>
          <p:nvPr>
            <p:ph type="ftr" sz="quarter" idx="11"/>
          </p:nvPr>
        </p:nvSpPr>
        <p:spPr/>
        <p:txBody>
          <a:bodyPr/>
          <a:lstStyle/>
          <a:p>
            <a:r>
              <a:rPr lang="fr-FR"/>
              <a:t>Laurent NABIAS - CHISCO Université de Paris Nanterre : laurent.nabias@gmail.com</a:t>
            </a:r>
            <a:endParaRPr lang="fr-FR" dirty="0"/>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213B252-29CF-4C6E-A206-1308E9BF9206}" type="slidenum">
              <a:rPr lang="fr-FR" smtClean="0"/>
              <a:t>‹N°›</a:t>
            </a:fld>
            <a:endParaRPr lang="fr-FR" dirty="0"/>
          </a:p>
        </p:txBody>
      </p:sp>
    </p:spTree>
    <p:extLst>
      <p:ext uri="{BB962C8B-B14F-4D97-AF65-F5344CB8AC3E}">
        <p14:creationId xmlns:p14="http://schemas.microsoft.com/office/powerpoint/2010/main" val="3735569138"/>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diagramLayout" Target="../diagrams/layout1.xml"/><Relationship Id="rId3" Type="http://schemas.openxmlformats.org/officeDocument/2006/relationships/slideLayout" Target="../slideLayouts/slideLayout3.xml"/><Relationship Id="rId21" Type="http://schemas.microsoft.com/office/2007/relationships/diagramDrawing" Target="../diagrams/drawing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diagramData" Target="../diagrams/data1.x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diagramColors" Target="../diagrams/colors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diagramQuickStyle" Target="../diagrams/quickStyl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diagramLayout" Target="../diagrams/layout3.xml"/><Relationship Id="rId3" Type="http://schemas.openxmlformats.org/officeDocument/2006/relationships/slideLayout" Target="../slideLayouts/slideLayout18.xml"/><Relationship Id="rId21" Type="http://schemas.microsoft.com/office/2007/relationships/diagramDrawing" Target="../diagrams/drawing3.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diagramData" Target="../diagrams/data3.xml"/><Relationship Id="rId2" Type="http://schemas.openxmlformats.org/officeDocument/2006/relationships/slideLayout" Target="../slideLayouts/slideLayout17.xml"/><Relationship Id="rId16" Type="http://schemas.openxmlformats.org/officeDocument/2006/relationships/theme" Target="../theme/theme2.xml"/><Relationship Id="rId20" Type="http://schemas.openxmlformats.org/officeDocument/2006/relationships/diagramColors" Target="../diagrams/colors3.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diagramQuickStyle" Target="../diagrams/quickStyle3.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diagramLayout" Target="../diagrams/layout5.xml"/><Relationship Id="rId3" Type="http://schemas.openxmlformats.org/officeDocument/2006/relationships/slideLayout" Target="../slideLayouts/slideLayout33.xml"/><Relationship Id="rId21" Type="http://schemas.microsoft.com/office/2007/relationships/diagramDrawing" Target="../diagrams/drawing5.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diagramData" Target="../diagrams/data5.xml"/><Relationship Id="rId2" Type="http://schemas.openxmlformats.org/officeDocument/2006/relationships/slideLayout" Target="../slideLayouts/slideLayout32.xml"/><Relationship Id="rId16" Type="http://schemas.openxmlformats.org/officeDocument/2006/relationships/theme" Target="../theme/theme3.xml"/><Relationship Id="rId20" Type="http://schemas.openxmlformats.org/officeDocument/2006/relationships/diagramColors" Target="../diagrams/colors5.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diagramQuickStyle" Target="../diagrams/quickStyle5.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diagramData" Target="../diagrams/data7.xml"/><Relationship Id="rId3" Type="http://schemas.openxmlformats.org/officeDocument/2006/relationships/slideLayout" Target="../slideLayouts/slideLayout48.xml"/><Relationship Id="rId21" Type="http://schemas.openxmlformats.org/officeDocument/2006/relationships/diagramColors" Target="../diagrams/colors7.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4.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diagramQuickStyle" Target="../diagrams/quickStyle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diagramLayout" Target="../diagrams/layout7.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microsoft.com/office/2007/relationships/diagramDrawing" Target="../diagrams/drawing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diagramLayout" Target="../diagrams/layout9.xml"/><Relationship Id="rId3" Type="http://schemas.openxmlformats.org/officeDocument/2006/relationships/slideLayout" Target="../slideLayouts/slideLayout64.xml"/><Relationship Id="rId21" Type="http://schemas.microsoft.com/office/2007/relationships/diagramDrawing" Target="../diagrams/drawing9.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diagramData" Target="../diagrams/data9.xml"/><Relationship Id="rId2" Type="http://schemas.openxmlformats.org/officeDocument/2006/relationships/slideLayout" Target="../slideLayouts/slideLayout63.xml"/><Relationship Id="rId16" Type="http://schemas.openxmlformats.org/officeDocument/2006/relationships/theme" Target="../theme/theme5.xml"/><Relationship Id="rId20" Type="http://schemas.openxmlformats.org/officeDocument/2006/relationships/diagramColors" Target="../diagrams/colors9.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diagramQuickStyle" Target="../diagrams/quickStyle9.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diagramQuickStyle" Target="../diagrams/quickStyle11.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diagramLayout" Target="../diagrams/layout11.xml"/><Relationship Id="rId2" Type="http://schemas.openxmlformats.org/officeDocument/2006/relationships/slideLayout" Target="../slideLayouts/slideLayout78.xml"/><Relationship Id="rId16" Type="http://schemas.openxmlformats.org/officeDocument/2006/relationships/diagramData" Target="../diagrams/data11.xml"/><Relationship Id="rId20" Type="http://schemas.microsoft.com/office/2007/relationships/diagramDrawing" Target="../diagrams/drawing11.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6.xml"/><Relationship Id="rId10" Type="http://schemas.openxmlformats.org/officeDocument/2006/relationships/slideLayout" Target="../slideLayouts/slideLayout86.xml"/><Relationship Id="rId19" Type="http://schemas.openxmlformats.org/officeDocument/2006/relationships/diagramColors" Target="../diagrams/colors11.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26416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7228" y="205"/>
            <a:ext cx="2603029" cy="6853049"/>
            <a:chOff x="6627813" y="195650"/>
            <a:chExt cx="1952625" cy="5678101"/>
          </a:xfrm>
        </p:grpSpPr>
        <p:sp>
          <p:nvSpPr>
            <p:cNvPr id="50" name="Freeform 27"/>
            <p:cNvSpPr/>
            <p:nvPr/>
          </p:nvSpPr>
          <p:spPr bwMode="auto">
            <a:xfrm>
              <a:off x="6627813" y="19565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24384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3600" y="624110"/>
            <a:ext cx="8785600"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888" y="2133600"/>
            <a:ext cx="8789313" cy="3886200"/>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10363200" y="6135090"/>
            <a:ext cx="1021840" cy="370171"/>
          </a:xfrm>
          <a:prstGeom prst="rect">
            <a:avLst/>
          </a:prstGeom>
        </p:spPr>
        <p:txBody>
          <a:bodyPr vert="horz" lIns="91440" tIns="45720" rIns="91440" bIns="45720" rtlCol="0" anchor="ctr"/>
          <a:lstStyle>
            <a:lvl1pPr algn="r">
              <a:defRPr sz="900">
                <a:solidFill>
                  <a:schemeClr val="tx1">
                    <a:tint val="75000"/>
                  </a:schemeClr>
                </a:solidFill>
              </a:defRPr>
            </a:lvl1pPr>
          </a:lstStyle>
          <a:p>
            <a:r>
              <a:rPr lang="fr-FR" dirty="0"/>
              <a:t>22/04/2023</a:t>
            </a:r>
          </a:p>
        </p:txBody>
      </p:sp>
      <p:sp>
        <p:nvSpPr>
          <p:cNvPr id="5" name="Footer Placeholder 4"/>
          <p:cNvSpPr>
            <a:spLocks noGrp="1"/>
          </p:cNvSpPr>
          <p:nvPr>
            <p:ph type="ftr" sz="quarter" idx="3"/>
          </p:nvPr>
        </p:nvSpPr>
        <p:spPr>
          <a:xfrm>
            <a:off x="2589887" y="6135810"/>
            <a:ext cx="7621984"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r-FR"/>
              <a:t>Laurent NABIAS - CHISCO Université de Paris Nanterre : laurent.nabias@gmail.com</a:t>
            </a:r>
            <a:endParaRPr lang="fr-FR" dirty="0"/>
          </a:p>
        </p:txBody>
      </p:sp>
      <p:sp>
        <p:nvSpPr>
          <p:cNvPr id="6" name="Slide Number Placeholder 5"/>
          <p:cNvSpPr>
            <a:spLocks noGrp="1"/>
          </p:cNvSpPr>
          <p:nvPr>
            <p:ph type="sldNum" sz="quarter" idx="4"/>
          </p:nvPr>
        </p:nvSpPr>
        <p:spPr>
          <a:xfrm>
            <a:off x="681637" y="787784"/>
            <a:ext cx="779971" cy="365125"/>
          </a:xfrm>
          <a:prstGeom prst="rect">
            <a:avLst/>
          </a:prstGeom>
        </p:spPr>
        <p:txBody>
          <a:bodyPr vert="horz" lIns="91440" tIns="45720" rIns="91440" bIns="45720" rtlCol="0" anchor="ctr"/>
          <a:lstStyle>
            <a:lvl1pPr algn="r">
              <a:defRPr sz="2000">
                <a:solidFill>
                  <a:srgbClr val="FEFFFF"/>
                </a:solidFill>
              </a:defRPr>
            </a:lvl1pPr>
          </a:lstStyle>
          <a:p>
            <a:fld id="{C213B252-29CF-4C6E-A206-1308E9BF9206}" type="slidenum">
              <a:rPr lang="fr-FR" smtClean="0"/>
              <a:t>‹N°›</a:t>
            </a:fld>
            <a:endParaRPr lang="fr-FR" dirty="0"/>
          </a:p>
        </p:txBody>
      </p:sp>
      <p:graphicFrame>
        <p:nvGraphicFramePr>
          <p:cNvPr id="7" name="Diagramme 6">
            <a:extLst>
              <a:ext uri="{FF2B5EF4-FFF2-40B4-BE49-F238E27FC236}">
                <a16:creationId xmlns:a16="http://schemas.microsoft.com/office/drawing/2014/main" id="{201CE24A-A289-93E9-E33A-06255BB82E26}"/>
              </a:ext>
            </a:extLst>
          </p:cNvPr>
          <p:cNvGraphicFramePr/>
          <p:nvPr userDrawn="1">
            <p:extLst>
              <p:ext uri="{D42A27DB-BD31-4B8C-83A1-F6EECF244321}">
                <p14:modId xmlns:p14="http://schemas.microsoft.com/office/powerpoint/2010/main" val="816393299"/>
              </p:ext>
            </p:extLst>
          </p:nvPr>
        </p:nvGraphicFramePr>
        <p:xfrm>
          <a:off x="-258" y="0"/>
          <a:ext cx="12192000" cy="634028"/>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500017494"/>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Lst>
  <p:hf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16" userDrawn="1">
          <p15:clr>
            <a:srgbClr val="F26B43"/>
          </p15:clr>
        </p15:guide>
        <p15:guide id="2" pos="1248" userDrawn="1">
          <p15:clr>
            <a:srgbClr val="F26B43"/>
          </p15:clr>
        </p15:guide>
        <p15:guide id="3" pos="1152" userDrawn="1">
          <p15:clr>
            <a:srgbClr val="F26B43"/>
          </p15:clr>
        </p15:guide>
        <p15:guide id="4" orient="horz" pos="1368" userDrawn="1">
          <p15:clr>
            <a:srgbClr val="F26B43"/>
          </p15:clr>
        </p15:guide>
        <p15:guide id="5" orient="horz" pos="1440" userDrawn="1">
          <p15:clr>
            <a:srgbClr val="F26B43"/>
          </p15:clr>
        </p15:guide>
        <p15:guide id="6" orient="horz" pos="3696" userDrawn="1">
          <p15:clr>
            <a:srgbClr val="F26B43"/>
          </p15:clr>
        </p15:guide>
        <p15:guide id="7" orient="horz" pos="432" userDrawn="1">
          <p15:clr>
            <a:srgbClr val="F26B43"/>
          </p15:clr>
        </p15:guide>
        <p15:guide id="8" orient="horz" pos="1512" userDrawn="1">
          <p15:clr>
            <a:srgbClr val="F26B43"/>
          </p15:clr>
        </p15:guide>
        <p15:guide id="9" pos="6912" userDrawn="1">
          <p15:clr>
            <a:srgbClr val="F26B43"/>
          </p15:clr>
        </p15:guide>
        <p15:guide id="10" pos="936" userDrawn="1">
          <p15:clr>
            <a:srgbClr val="F26B43"/>
          </p15:clr>
        </p15:guide>
        <p15:guide id="11" pos="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26416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7228" y="205"/>
            <a:ext cx="2603029" cy="6853049"/>
            <a:chOff x="6627813" y="195650"/>
            <a:chExt cx="1952625" cy="5678101"/>
          </a:xfrm>
        </p:grpSpPr>
        <p:sp>
          <p:nvSpPr>
            <p:cNvPr id="50" name="Freeform 27"/>
            <p:cNvSpPr/>
            <p:nvPr/>
          </p:nvSpPr>
          <p:spPr bwMode="auto">
            <a:xfrm>
              <a:off x="6627813" y="19565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24384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89887" y="736700"/>
            <a:ext cx="8785600" cy="1280890"/>
          </a:xfrm>
          <a:prstGeom prst="rect">
            <a:avLst/>
          </a:prstGeom>
        </p:spPr>
        <p:txBody>
          <a:bodyPr vert="horz" lIns="91440" tIns="45720" rIns="91440" bIns="4572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2589888" y="2133600"/>
            <a:ext cx="8789313" cy="3886200"/>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10363200" y="6135090"/>
            <a:ext cx="1021840" cy="370171"/>
          </a:xfrm>
          <a:prstGeom prst="rect">
            <a:avLst/>
          </a:prstGeom>
        </p:spPr>
        <p:txBody>
          <a:bodyPr vert="horz" lIns="91440" tIns="45720" rIns="91440" bIns="45720" rtlCol="0" anchor="ctr"/>
          <a:lstStyle>
            <a:lvl1pPr algn="r">
              <a:defRPr sz="900">
                <a:solidFill>
                  <a:schemeClr val="tx1">
                    <a:tint val="75000"/>
                  </a:schemeClr>
                </a:solidFill>
              </a:defRPr>
            </a:lvl1pPr>
          </a:lstStyle>
          <a:p>
            <a:r>
              <a:rPr lang="fr-FR" dirty="0"/>
              <a:t>22/04/2023</a:t>
            </a:r>
          </a:p>
        </p:txBody>
      </p:sp>
      <p:sp>
        <p:nvSpPr>
          <p:cNvPr id="5" name="Footer Placeholder 4"/>
          <p:cNvSpPr>
            <a:spLocks noGrp="1"/>
          </p:cNvSpPr>
          <p:nvPr>
            <p:ph type="ftr" sz="quarter" idx="3"/>
          </p:nvPr>
        </p:nvSpPr>
        <p:spPr>
          <a:xfrm>
            <a:off x="2589887" y="6135810"/>
            <a:ext cx="7621984"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r-FR"/>
              <a:t>Laurent NABIAS - CHISCO Université de Paris Nanterre : laurent.nabias@gmail.com</a:t>
            </a:r>
            <a:endParaRPr lang="fr-FR" dirty="0"/>
          </a:p>
        </p:txBody>
      </p:sp>
      <p:sp>
        <p:nvSpPr>
          <p:cNvPr id="6" name="Slide Number Placeholder 5"/>
          <p:cNvSpPr>
            <a:spLocks noGrp="1"/>
          </p:cNvSpPr>
          <p:nvPr>
            <p:ph type="sldNum" sz="quarter" idx="4"/>
          </p:nvPr>
        </p:nvSpPr>
        <p:spPr>
          <a:xfrm>
            <a:off x="681637" y="787784"/>
            <a:ext cx="779971" cy="365125"/>
          </a:xfrm>
          <a:prstGeom prst="rect">
            <a:avLst/>
          </a:prstGeom>
        </p:spPr>
        <p:txBody>
          <a:bodyPr vert="horz" lIns="91440" tIns="45720" rIns="91440" bIns="45720" rtlCol="0" anchor="ctr"/>
          <a:lstStyle>
            <a:lvl1pPr algn="r">
              <a:defRPr sz="2000">
                <a:solidFill>
                  <a:schemeClr val="tx1"/>
                </a:solidFill>
              </a:defRPr>
            </a:lvl1pPr>
          </a:lstStyle>
          <a:p>
            <a:fld id="{C213B252-29CF-4C6E-A206-1308E9BF9206}" type="slidenum">
              <a:rPr lang="fr-FR" smtClean="0"/>
              <a:pPr/>
              <a:t>‹N°›</a:t>
            </a:fld>
            <a:endParaRPr lang="fr-FR" dirty="0"/>
          </a:p>
        </p:txBody>
      </p:sp>
      <p:graphicFrame>
        <p:nvGraphicFramePr>
          <p:cNvPr id="7" name="Diagramme 6">
            <a:extLst>
              <a:ext uri="{FF2B5EF4-FFF2-40B4-BE49-F238E27FC236}">
                <a16:creationId xmlns:a16="http://schemas.microsoft.com/office/drawing/2014/main" id="{201CE24A-A289-93E9-E33A-06255BB82E26}"/>
              </a:ext>
            </a:extLst>
          </p:cNvPr>
          <p:cNvGraphicFramePr/>
          <p:nvPr userDrawn="1">
            <p:extLst>
              <p:ext uri="{D42A27DB-BD31-4B8C-83A1-F6EECF244321}">
                <p14:modId xmlns:p14="http://schemas.microsoft.com/office/powerpoint/2010/main" val="2680857656"/>
              </p:ext>
            </p:extLst>
          </p:nvPr>
        </p:nvGraphicFramePr>
        <p:xfrm>
          <a:off x="-258" y="0"/>
          <a:ext cx="12192000" cy="634028"/>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8" name="ZoneTexte 7">
            <a:extLst>
              <a:ext uri="{FF2B5EF4-FFF2-40B4-BE49-F238E27FC236}">
                <a16:creationId xmlns:a16="http://schemas.microsoft.com/office/drawing/2014/main" id="{94ED534A-8FBD-49CD-1437-E2A15AB83A5E}"/>
              </a:ext>
            </a:extLst>
          </p:cNvPr>
          <p:cNvSpPr txBox="1"/>
          <p:nvPr userDrawn="1"/>
        </p:nvSpPr>
        <p:spPr>
          <a:xfrm>
            <a:off x="10842171" y="6517193"/>
            <a:ext cx="709127" cy="276999"/>
          </a:xfrm>
          <a:prstGeom prst="rect">
            <a:avLst/>
          </a:prstGeom>
          <a:noFill/>
        </p:spPr>
        <p:txBody>
          <a:bodyPr wrap="square" rtlCol="0">
            <a:spAutoFit/>
          </a:bodyPr>
          <a:lstStyle/>
          <a:p>
            <a:r>
              <a:rPr lang="fr-FR" sz="1200" dirty="0"/>
              <a:t>/ 27</a:t>
            </a:r>
          </a:p>
        </p:txBody>
      </p:sp>
    </p:spTree>
    <p:extLst>
      <p:ext uri="{BB962C8B-B14F-4D97-AF65-F5344CB8AC3E}">
        <p14:creationId xmlns:p14="http://schemas.microsoft.com/office/powerpoint/2010/main" val="3195248806"/>
      </p:ext>
    </p:extLst>
  </p:cSld>
  <p:clrMap bg1="lt1" tx1="dk1" bg2="lt2" tx2="dk2" accent1="accent1" accent2="accent2" accent3="accent3" accent4="accent4" accent5="accent5" accent6="accent6" hlink="hlink" folHlink="folHlink"/>
  <p:sldLayoutIdLst>
    <p:sldLayoutId id="2147483859" r:id="rId1"/>
    <p:sldLayoutId id="2147483861" r:id="rId2"/>
    <p:sldLayoutId id="2147483971" r:id="rId3"/>
    <p:sldLayoutId id="2147483862"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5" r:id="rId15"/>
  </p:sldLayoutIdLst>
  <p:hf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16">
          <p15:clr>
            <a:srgbClr val="F26B43"/>
          </p15:clr>
        </p15:guide>
        <p15:guide id="2" pos="1248">
          <p15:clr>
            <a:srgbClr val="F26B43"/>
          </p15:clr>
        </p15:guide>
        <p15:guide id="3" pos="1152">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26416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7228" y="205"/>
            <a:ext cx="2603029" cy="6853049"/>
            <a:chOff x="6627813" y="195650"/>
            <a:chExt cx="1952625" cy="5678101"/>
          </a:xfrm>
        </p:grpSpPr>
        <p:sp>
          <p:nvSpPr>
            <p:cNvPr id="50" name="Freeform 27"/>
            <p:cNvSpPr/>
            <p:nvPr/>
          </p:nvSpPr>
          <p:spPr bwMode="auto">
            <a:xfrm>
              <a:off x="6627813" y="19565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24384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89887" y="736700"/>
            <a:ext cx="8785600" cy="1280890"/>
          </a:xfrm>
          <a:prstGeom prst="rect">
            <a:avLst/>
          </a:prstGeom>
        </p:spPr>
        <p:txBody>
          <a:bodyPr vert="horz" lIns="91440" tIns="45720" rIns="91440" bIns="4572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2589888" y="2133600"/>
            <a:ext cx="8789313" cy="3886200"/>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10363200" y="6135090"/>
            <a:ext cx="1021840" cy="370171"/>
          </a:xfrm>
          <a:prstGeom prst="rect">
            <a:avLst/>
          </a:prstGeom>
        </p:spPr>
        <p:txBody>
          <a:bodyPr vert="horz" lIns="91440" tIns="45720" rIns="91440" bIns="45720" rtlCol="0" anchor="ctr"/>
          <a:lstStyle>
            <a:lvl1pPr algn="r">
              <a:defRPr sz="900">
                <a:solidFill>
                  <a:schemeClr val="tx1">
                    <a:tint val="75000"/>
                  </a:schemeClr>
                </a:solidFill>
              </a:defRPr>
            </a:lvl1pPr>
          </a:lstStyle>
          <a:p>
            <a:r>
              <a:rPr lang="fr-FR" dirty="0"/>
              <a:t>22/04/2023</a:t>
            </a:r>
          </a:p>
        </p:txBody>
      </p:sp>
      <p:sp>
        <p:nvSpPr>
          <p:cNvPr id="5" name="Footer Placeholder 4"/>
          <p:cNvSpPr>
            <a:spLocks noGrp="1"/>
          </p:cNvSpPr>
          <p:nvPr>
            <p:ph type="ftr" sz="quarter" idx="3"/>
          </p:nvPr>
        </p:nvSpPr>
        <p:spPr>
          <a:xfrm>
            <a:off x="2589887" y="6135810"/>
            <a:ext cx="7621984"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r-FR"/>
              <a:t>Laurent NABIAS - CHISCO Université de Paris Nanterre : laurent.nabias@gmail.com</a:t>
            </a:r>
            <a:endParaRPr lang="fr-FR" dirty="0"/>
          </a:p>
        </p:txBody>
      </p:sp>
      <p:sp>
        <p:nvSpPr>
          <p:cNvPr id="6" name="Slide Number Placeholder 5"/>
          <p:cNvSpPr>
            <a:spLocks noGrp="1"/>
          </p:cNvSpPr>
          <p:nvPr>
            <p:ph type="sldNum" sz="quarter" idx="4"/>
          </p:nvPr>
        </p:nvSpPr>
        <p:spPr>
          <a:xfrm>
            <a:off x="681637" y="787784"/>
            <a:ext cx="779971" cy="365125"/>
          </a:xfrm>
          <a:prstGeom prst="rect">
            <a:avLst/>
          </a:prstGeom>
        </p:spPr>
        <p:txBody>
          <a:bodyPr vert="horz" lIns="91440" tIns="45720" rIns="91440" bIns="45720" rtlCol="0" anchor="ctr"/>
          <a:lstStyle>
            <a:lvl1pPr algn="r">
              <a:defRPr sz="2000">
                <a:solidFill>
                  <a:srgbClr val="FEFFFF"/>
                </a:solidFill>
              </a:defRPr>
            </a:lvl1pPr>
          </a:lstStyle>
          <a:p>
            <a:fld id="{C213B252-29CF-4C6E-A206-1308E9BF9206}" type="slidenum">
              <a:rPr lang="fr-FR" smtClean="0"/>
              <a:t>‹N°›</a:t>
            </a:fld>
            <a:endParaRPr lang="fr-FR" dirty="0"/>
          </a:p>
        </p:txBody>
      </p:sp>
      <p:graphicFrame>
        <p:nvGraphicFramePr>
          <p:cNvPr id="7" name="Diagramme 6">
            <a:extLst>
              <a:ext uri="{FF2B5EF4-FFF2-40B4-BE49-F238E27FC236}">
                <a16:creationId xmlns:a16="http://schemas.microsoft.com/office/drawing/2014/main" id="{201CE24A-A289-93E9-E33A-06255BB82E26}"/>
              </a:ext>
            </a:extLst>
          </p:cNvPr>
          <p:cNvGraphicFramePr/>
          <p:nvPr userDrawn="1">
            <p:extLst>
              <p:ext uri="{D42A27DB-BD31-4B8C-83A1-F6EECF244321}">
                <p14:modId xmlns:p14="http://schemas.microsoft.com/office/powerpoint/2010/main" val="345051085"/>
              </p:ext>
            </p:extLst>
          </p:nvPr>
        </p:nvGraphicFramePr>
        <p:xfrm>
          <a:off x="-258" y="0"/>
          <a:ext cx="12192000" cy="634028"/>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8" name="ZoneTexte 7">
            <a:extLst>
              <a:ext uri="{FF2B5EF4-FFF2-40B4-BE49-F238E27FC236}">
                <a16:creationId xmlns:a16="http://schemas.microsoft.com/office/drawing/2014/main" id="{94ED534A-8FBD-49CD-1437-E2A15AB83A5E}"/>
              </a:ext>
            </a:extLst>
          </p:cNvPr>
          <p:cNvSpPr txBox="1"/>
          <p:nvPr userDrawn="1"/>
        </p:nvSpPr>
        <p:spPr>
          <a:xfrm>
            <a:off x="10842171" y="6517193"/>
            <a:ext cx="709127" cy="276999"/>
          </a:xfrm>
          <a:prstGeom prst="rect">
            <a:avLst/>
          </a:prstGeom>
          <a:noFill/>
        </p:spPr>
        <p:txBody>
          <a:bodyPr wrap="square" rtlCol="0">
            <a:spAutoFit/>
          </a:bodyPr>
          <a:lstStyle/>
          <a:p>
            <a:r>
              <a:rPr lang="fr-FR" sz="1200" dirty="0"/>
              <a:t>/ 27</a:t>
            </a:r>
          </a:p>
        </p:txBody>
      </p:sp>
    </p:spTree>
    <p:extLst>
      <p:ext uri="{BB962C8B-B14F-4D97-AF65-F5344CB8AC3E}">
        <p14:creationId xmlns:p14="http://schemas.microsoft.com/office/powerpoint/2010/main" val="3610062245"/>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72" r:id="rId3"/>
    <p:sldLayoutId id="2147483927"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Lst>
  <p:hf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16">
          <p15:clr>
            <a:srgbClr val="F26B43"/>
          </p15:clr>
        </p15:guide>
        <p15:guide id="2" pos="1248">
          <p15:clr>
            <a:srgbClr val="F26B43"/>
          </p15:clr>
        </p15:guide>
        <p15:guide id="3" pos="1152">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26416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7228" y="205"/>
            <a:ext cx="2603029" cy="6853049"/>
            <a:chOff x="6627813" y="195650"/>
            <a:chExt cx="1952625" cy="5678101"/>
          </a:xfrm>
        </p:grpSpPr>
        <p:sp>
          <p:nvSpPr>
            <p:cNvPr id="50" name="Freeform 27"/>
            <p:cNvSpPr/>
            <p:nvPr/>
          </p:nvSpPr>
          <p:spPr bwMode="auto">
            <a:xfrm>
              <a:off x="6627813" y="19565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24384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3600" y="624110"/>
            <a:ext cx="8785600" cy="1280890"/>
          </a:xfrm>
          <a:prstGeom prst="rect">
            <a:avLst/>
          </a:prstGeom>
        </p:spPr>
        <p:txBody>
          <a:bodyPr vert="horz" lIns="91440" tIns="45720" rIns="91440" bIns="4572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2589888" y="2133600"/>
            <a:ext cx="8789313" cy="3886200"/>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10363200" y="6135090"/>
            <a:ext cx="1021840" cy="370171"/>
          </a:xfrm>
          <a:prstGeom prst="rect">
            <a:avLst/>
          </a:prstGeom>
        </p:spPr>
        <p:txBody>
          <a:bodyPr vert="horz" lIns="91440" tIns="45720" rIns="91440" bIns="45720" rtlCol="0" anchor="ctr"/>
          <a:lstStyle>
            <a:lvl1pPr algn="r">
              <a:defRPr sz="900">
                <a:solidFill>
                  <a:schemeClr val="tx1">
                    <a:tint val="75000"/>
                  </a:schemeClr>
                </a:solidFill>
              </a:defRPr>
            </a:lvl1pPr>
          </a:lstStyle>
          <a:p>
            <a:r>
              <a:rPr lang="fr-FR" dirty="0"/>
              <a:t>22/04/2023</a:t>
            </a:r>
          </a:p>
        </p:txBody>
      </p:sp>
      <p:sp>
        <p:nvSpPr>
          <p:cNvPr id="5" name="Footer Placeholder 4"/>
          <p:cNvSpPr>
            <a:spLocks noGrp="1"/>
          </p:cNvSpPr>
          <p:nvPr>
            <p:ph type="ftr" sz="quarter" idx="3"/>
          </p:nvPr>
        </p:nvSpPr>
        <p:spPr>
          <a:xfrm>
            <a:off x="2589887" y="6135810"/>
            <a:ext cx="7621984"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r-FR"/>
              <a:t>Laurent NABIAS - CHISCO Université de Paris Nanterre : laurent.nabias@gmail.com</a:t>
            </a:r>
            <a:endParaRPr lang="fr-FR" dirty="0"/>
          </a:p>
        </p:txBody>
      </p:sp>
      <p:sp>
        <p:nvSpPr>
          <p:cNvPr id="6" name="Slide Number Placeholder 5"/>
          <p:cNvSpPr>
            <a:spLocks noGrp="1"/>
          </p:cNvSpPr>
          <p:nvPr>
            <p:ph type="sldNum" sz="quarter" idx="4"/>
          </p:nvPr>
        </p:nvSpPr>
        <p:spPr>
          <a:xfrm>
            <a:off x="681637" y="787784"/>
            <a:ext cx="779971" cy="365125"/>
          </a:xfrm>
          <a:prstGeom prst="rect">
            <a:avLst/>
          </a:prstGeom>
        </p:spPr>
        <p:txBody>
          <a:bodyPr vert="horz" lIns="91440" tIns="45720" rIns="91440" bIns="45720" rtlCol="0" anchor="ctr"/>
          <a:lstStyle>
            <a:lvl1pPr algn="r">
              <a:defRPr sz="2000">
                <a:solidFill>
                  <a:srgbClr val="FEFFFF"/>
                </a:solidFill>
              </a:defRPr>
            </a:lvl1pPr>
          </a:lstStyle>
          <a:p>
            <a:fld id="{C213B252-29CF-4C6E-A206-1308E9BF9206}" type="slidenum">
              <a:rPr lang="fr-FR" smtClean="0"/>
              <a:t>‹N°›</a:t>
            </a:fld>
            <a:endParaRPr lang="fr-FR" dirty="0"/>
          </a:p>
        </p:txBody>
      </p:sp>
      <p:graphicFrame>
        <p:nvGraphicFramePr>
          <p:cNvPr id="7" name="Diagramme 6">
            <a:extLst>
              <a:ext uri="{FF2B5EF4-FFF2-40B4-BE49-F238E27FC236}">
                <a16:creationId xmlns:a16="http://schemas.microsoft.com/office/drawing/2014/main" id="{201CE24A-A289-93E9-E33A-06255BB82E26}"/>
              </a:ext>
            </a:extLst>
          </p:cNvPr>
          <p:cNvGraphicFramePr/>
          <p:nvPr userDrawn="1">
            <p:extLst>
              <p:ext uri="{D42A27DB-BD31-4B8C-83A1-F6EECF244321}">
                <p14:modId xmlns:p14="http://schemas.microsoft.com/office/powerpoint/2010/main" val="1694165641"/>
              </p:ext>
            </p:extLst>
          </p:nvPr>
        </p:nvGraphicFramePr>
        <p:xfrm>
          <a:off x="-258" y="0"/>
          <a:ext cx="12192000" cy="63402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8" name="ZoneTexte 7">
            <a:extLst>
              <a:ext uri="{FF2B5EF4-FFF2-40B4-BE49-F238E27FC236}">
                <a16:creationId xmlns:a16="http://schemas.microsoft.com/office/drawing/2014/main" id="{94ED534A-8FBD-49CD-1437-E2A15AB83A5E}"/>
              </a:ext>
            </a:extLst>
          </p:cNvPr>
          <p:cNvSpPr txBox="1"/>
          <p:nvPr userDrawn="1"/>
        </p:nvSpPr>
        <p:spPr>
          <a:xfrm>
            <a:off x="10842171" y="6517193"/>
            <a:ext cx="709127" cy="276999"/>
          </a:xfrm>
          <a:prstGeom prst="rect">
            <a:avLst/>
          </a:prstGeom>
          <a:noFill/>
        </p:spPr>
        <p:txBody>
          <a:bodyPr wrap="square" rtlCol="0">
            <a:spAutoFit/>
          </a:bodyPr>
          <a:lstStyle/>
          <a:p>
            <a:r>
              <a:rPr lang="fr-FR" sz="1200" dirty="0"/>
              <a:t>/ 27</a:t>
            </a:r>
          </a:p>
        </p:txBody>
      </p:sp>
    </p:spTree>
    <p:extLst>
      <p:ext uri="{BB962C8B-B14F-4D97-AF65-F5344CB8AC3E}">
        <p14:creationId xmlns:p14="http://schemas.microsoft.com/office/powerpoint/2010/main" val="1968953763"/>
      </p:ext>
    </p:extLst>
  </p:cSld>
  <p:clrMap bg1="lt1" tx1="dk1" bg2="lt2" tx2="dk2" accent1="accent1" accent2="accent2" accent3="accent3" accent4="accent4" accent5="accent5" accent6="accent6" hlink="hlink" folHlink="folHlink"/>
  <p:sldLayoutIdLst>
    <p:sldLayoutId id="2147483907" r:id="rId1"/>
    <p:sldLayoutId id="2147483973"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3" r:id="rId16"/>
  </p:sldLayoutIdLst>
  <p:hf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16">
          <p15:clr>
            <a:srgbClr val="F26B43"/>
          </p15:clr>
        </p15:guide>
        <p15:guide id="2" pos="1248">
          <p15:clr>
            <a:srgbClr val="F26B43"/>
          </p15:clr>
        </p15:guide>
        <p15:guide id="3" pos="1152">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26416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7228" y="205"/>
            <a:ext cx="2603029" cy="6853049"/>
            <a:chOff x="6627813" y="195650"/>
            <a:chExt cx="1952625" cy="5678101"/>
          </a:xfrm>
        </p:grpSpPr>
        <p:sp>
          <p:nvSpPr>
            <p:cNvPr id="50" name="Freeform 27"/>
            <p:cNvSpPr/>
            <p:nvPr/>
          </p:nvSpPr>
          <p:spPr bwMode="auto">
            <a:xfrm>
              <a:off x="6627813" y="19565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24384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3600" y="624110"/>
            <a:ext cx="8785600" cy="1280890"/>
          </a:xfrm>
          <a:prstGeom prst="rect">
            <a:avLst/>
          </a:prstGeom>
        </p:spPr>
        <p:txBody>
          <a:bodyPr vert="horz" lIns="91440" tIns="45720" rIns="91440" bIns="4572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2589888" y="2133600"/>
            <a:ext cx="8789313" cy="3886200"/>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Footer Placeholder 4"/>
          <p:cNvSpPr>
            <a:spLocks noGrp="1"/>
          </p:cNvSpPr>
          <p:nvPr>
            <p:ph type="ftr" sz="quarter" idx="3"/>
          </p:nvPr>
        </p:nvSpPr>
        <p:spPr>
          <a:xfrm>
            <a:off x="2640218" y="6417778"/>
            <a:ext cx="7621984"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r-FR"/>
              <a:t>Laurent NABIAS - CHISCO Université de Paris Nanterre : laurent.nabias@gmail.com</a:t>
            </a:r>
            <a:endParaRPr lang="fr-FR" dirty="0"/>
          </a:p>
        </p:txBody>
      </p:sp>
      <p:sp>
        <p:nvSpPr>
          <p:cNvPr id="6" name="Slide Number Placeholder 5"/>
          <p:cNvSpPr>
            <a:spLocks noGrp="1"/>
          </p:cNvSpPr>
          <p:nvPr>
            <p:ph type="sldNum" sz="quarter" idx="4"/>
          </p:nvPr>
        </p:nvSpPr>
        <p:spPr>
          <a:xfrm>
            <a:off x="681637" y="787784"/>
            <a:ext cx="779971" cy="365125"/>
          </a:xfrm>
          <a:prstGeom prst="rect">
            <a:avLst/>
          </a:prstGeom>
        </p:spPr>
        <p:txBody>
          <a:bodyPr vert="horz" lIns="91440" tIns="45720" rIns="91440" bIns="45720" rtlCol="0" anchor="ctr"/>
          <a:lstStyle>
            <a:lvl1pPr algn="r">
              <a:defRPr sz="2000">
                <a:solidFill>
                  <a:srgbClr val="FEFFFF"/>
                </a:solidFill>
              </a:defRPr>
            </a:lvl1pPr>
          </a:lstStyle>
          <a:p>
            <a:fld id="{C213B252-29CF-4C6E-A206-1308E9BF9206}" type="slidenum">
              <a:rPr lang="fr-FR" smtClean="0"/>
              <a:t>‹N°›</a:t>
            </a:fld>
            <a:endParaRPr lang="fr-FR" dirty="0"/>
          </a:p>
        </p:txBody>
      </p:sp>
      <p:graphicFrame>
        <p:nvGraphicFramePr>
          <p:cNvPr id="7" name="Diagramme 6">
            <a:extLst>
              <a:ext uri="{FF2B5EF4-FFF2-40B4-BE49-F238E27FC236}">
                <a16:creationId xmlns:a16="http://schemas.microsoft.com/office/drawing/2014/main" id="{201CE24A-A289-93E9-E33A-06255BB82E26}"/>
              </a:ext>
            </a:extLst>
          </p:cNvPr>
          <p:cNvGraphicFramePr/>
          <p:nvPr userDrawn="1">
            <p:extLst>
              <p:ext uri="{D42A27DB-BD31-4B8C-83A1-F6EECF244321}">
                <p14:modId xmlns:p14="http://schemas.microsoft.com/office/powerpoint/2010/main" val="3532336972"/>
              </p:ext>
            </p:extLst>
          </p:nvPr>
        </p:nvGraphicFramePr>
        <p:xfrm>
          <a:off x="-258" y="0"/>
          <a:ext cx="12192000" cy="634028"/>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8" name="ZoneTexte 7">
            <a:extLst>
              <a:ext uri="{FF2B5EF4-FFF2-40B4-BE49-F238E27FC236}">
                <a16:creationId xmlns:a16="http://schemas.microsoft.com/office/drawing/2014/main" id="{94ED534A-8FBD-49CD-1437-E2A15AB83A5E}"/>
              </a:ext>
            </a:extLst>
          </p:cNvPr>
          <p:cNvSpPr txBox="1"/>
          <p:nvPr userDrawn="1"/>
        </p:nvSpPr>
        <p:spPr>
          <a:xfrm>
            <a:off x="10842171" y="6517193"/>
            <a:ext cx="709127" cy="276999"/>
          </a:xfrm>
          <a:prstGeom prst="rect">
            <a:avLst/>
          </a:prstGeom>
          <a:noFill/>
        </p:spPr>
        <p:txBody>
          <a:bodyPr wrap="square" rtlCol="0">
            <a:spAutoFit/>
          </a:bodyPr>
          <a:lstStyle/>
          <a:p>
            <a:r>
              <a:rPr lang="fr-FR" sz="1200" dirty="0"/>
              <a:t>/ 27</a:t>
            </a:r>
          </a:p>
        </p:txBody>
      </p:sp>
    </p:spTree>
    <p:extLst>
      <p:ext uri="{BB962C8B-B14F-4D97-AF65-F5344CB8AC3E}">
        <p14:creationId xmlns:p14="http://schemas.microsoft.com/office/powerpoint/2010/main" val="908234753"/>
      </p:ext>
    </p:extLst>
  </p:cSld>
  <p:clrMap bg1="lt1" tx1="dk1" bg2="lt2" tx2="dk2" accent1="accent1" accent2="accent2" accent3="accent3" accent4="accent4" accent5="accent5" accent6="accent6" hlink="hlink" folHlink="folHlink"/>
  <p:sldLayoutIdLst>
    <p:sldLayoutId id="2147483953" r:id="rId1"/>
    <p:sldLayoutId id="2147483955" r:id="rId2"/>
    <p:sldLayoutId id="2147483974"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Lst>
  <p:hf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16">
          <p15:clr>
            <a:srgbClr val="F26B43"/>
          </p15:clr>
        </p15:guide>
        <p15:guide id="2" pos="1248">
          <p15:clr>
            <a:srgbClr val="F26B43"/>
          </p15:clr>
        </p15:guide>
        <p15:guide id="3" pos="1152">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26416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7228" y="205"/>
            <a:ext cx="2603029" cy="6853049"/>
            <a:chOff x="6627813" y="195650"/>
            <a:chExt cx="1952625" cy="5678101"/>
          </a:xfrm>
        </p:grpSpPr>
        <p:sp>
          <p:nvSpPr>
            <p:cNvPr id="50" name="Freeform 27"/>
            <p:cNvSpPr/>
            <p:nvPr/>
          </p:nvSpPr>
          <p:spPr bwMode="auto">
            <a:xfrm>
              <a:off x="6627813" y="19565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24384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3600" y="624110"/>
            <a:ext cx="8785600"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630257" y="2295434"/>
            <a:ext cx="8789313" cy="3886200"/>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Footer Placeholder 4"/>
          <p:cNvSpPr>
            <a:spLocks noGrp="1"/>
          </p:cNvSpPr>
          <p:nvPr>
            <p:ph type="ftr" sz="quarter" idx="3"/>
          </p:nvPr>
        </p:nvSpPr>
        <p:spPr>
          <a:xfrm>
            <a:off x="2589888" y="6411007"/>
            <a:ext cx="7621984"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r-FR"/>
              <a:t>Laurent NABIAS - CHISCO Université de Paris Nanterre : laurent.nabias@gmail.com</a:t>
            </a:r>
            <a:endParaRPr lang="fr-FR" dirty="0"/>
          </a:p>
        </p:txBody>
      </p:sp>
      <p:sp>
        <p:nvSpPr>
          <p:cNvPr id="6" name="Slide Number Placeholder 5"/>
          <p:cNvSpPr>
            <a:spLocks noGrp="1"/>
          </p:cNvSpPr>
          <p:nvPr>
            <p:ph type="sldNum" sz="quarter" idx="4"/>
          </p:nvPr>
        </p:nvSpPr>
        <p:spPr>
          <a:xfrm>
            <a:off x="681637" y="787784"/>
            <a:ext cx="779971" cy="365125"/>
          </a:xfrm>
          <a:prstGeom prst="rect">
            <a:avLst/>
          </a:prstGeom>
        </p:spPr>
        <p:txBody>
          <a:bodyPr vert="horz" lIns="91440" tIns="45720" rIns="91440" bIns="45720" rtlCol="0" anchor="ctr"/>
          <a:lstStyle>
            <a:lvl1pPr algn="r">
              <a:defRPr sz="2000">
                <a:solidFill>
                  <a:srgbClr val="FEFFFF"/>
                </a:solidFill>
              </a:defRPr>
            </a:lvl1pPr>
          </a:lstStyle>
          <a:p>
            <a:fld id="{C213B252-29CF-4C6E-A206-1308E9BF9206}" type="slidenum">
              <a:rPr lang="fr-FR" smtClean="0"/>
              <a:t>‹N°›</a:t>
            </a:fld>
            <a:endParaRPr lang="fr-FR" dirty="0"/>
          </a:p>
        </p:txBody>
      </p:sp>
      <p:graphicFrame>
        <p:nvGraphicFramePr>
          <p:cNvPr id="7" name="Diagramme 6">
            <a:extLst>
              <a:ext uri="{FF2B5EF4-FFF2-40B4-BE49-F238E27FC236}">
                <a16:creationId xmlns:a16="http://schemas.microsoft.com/office/drawing/2014/main" id="{201CE24A-A289-93E9-E33A-06255BB82E26}"/>
              </a:ext>
            </a:extLst>
          </p:cNvPr>
          <p:cNvGraphicFramePr/>
          <p:nvPr userDrawn="1">
            <p:extLst>
              <p:ext uri="{D42A27DB-BD31-4B8C-83A1-F6EECF244321}">
                <p14:modId xmlns:p14="http://schemas.microsoft.com/office/powerpoint/2010/main" val="1919113721"/>
              </p:ext>
            </p:extLst>
          </p:nvPr>
        </p:nvGraphicFramePr>
        <p:xfrm>
          <a:off x="-258" y="0"/>
          <a:ext cx="12192000" cy="634028"/>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8" name="ZoneTexte 7">
            <a:extLst>
              <a:ext uri="{FF2B5EF4-FFF2-40B4-BE49-F238E27FC236}">
                <a16:creationId xmlns:a16="http://schemas.microsoft.com/office/drawing/2014/main" id="{94ED534A-8FBD-49CD-1437-E2A15AB83A5E}"/>
              </a:ext>
            </a:extLst>
          </p:cNvPr>
          <p:cNvSpPr txBox="1"/>
          <p:nvPr userDrawn="1"/>
        </p:nvSpPr>
        <p:spPr>
          <a:xfrm>
            <a:off x="10842171" y="6517193"/>
            <a:ext cx="709127" cy="276999"/>
          </a:xfrm>
          <a:prstGeom prst="rect">
            <a:avLst/>
          </a:prstGeom>
          <a:noFill/>
        </p:spPr>
        <p:txBody>
          <a:bodyPr wrap="square" rtlCol="0">
            <a:spAutoFit/>
          </a:bodyPr>
          <a:lstStyle/>
          <a:p>
            <a:r>
              <a:rPr lang="fr-FR" sz="1200" dirty="0"/>
              <a:t>/ 27</a:t>
            </a:r>
          </a:p>
        </p:txBody>
      </p:sp>
    </p:spTree>
    <p:extLst>
      <p:ext uri="{BB962C8B-B14F-4D97-AF65-F5344CB8AC3E}">
        <p14:creationId xmlns:p14="http://schemas.microsoft.com/office/powerpoint/2010/main" val="3121708787"/>
      </p:ext>
    </p:extLst>
  </p:cSld>
  <p:clrMap bg1="lt1" tx1="dk1" bg2="lt2" tx2="dk2" accent1="accent1" accent2="accent2" accent3="accent3" accent4="accent4" accent5="accent5" accent6="accent6" hlink="hlink" folHlink="folHlink"/>
  <p:sldLayoutIdLst>
    <p:sldLayoutId id="2147483842"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Lst>
  <p:hf hd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216">
          <p15:clr>
            <a:srgbClr val="F26B43"/>
          </p15:clr>
        </p15:guide>
        <p15:guide id="2" pos="1248">
          <p15:clr>
            <a:srgbClr val="F26B43"/>
          </p15:clr>
        </p15:guide>
        <p15:guide id="3" pos="1152">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3.xml"/><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3.xml"/><Relationship Id="rId5" Type="http://schemas.openxmlformats.org/officeDocument/2006/relationships/image" Target="../media/image19.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7.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80.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3" Type="http://schemas.openxmlformats.org/officeDocument/2006/relationships/hyperlink" Target="https://journals.openedition.org/lhomme/58?file=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6.xml"/><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AC97DD7E-3FF6-4813-BA46-71D27BD4A77A}"/>
              </a:ext>
            </a:extLst>
          </p:cNvPr>
          <p:cNvSpPr>
            <a:spLocks noGrp="1"/>
          </p:cNvSpPr>
          <p:nvPr>
            <p:ph type="ctrTitle"/>
          </p:nvPr>
        </p:nvSpPr>
        <p:spPr>
          <a:xfrm>
            <a:off x="2589889" y="1166219"/>
            <a:ext cx="8800601" cy="2262781"/>
          </a:xfrm>
        </p:spPr>
        <p:txBody>
          <a:bodyPr>
            <a:noAutofit/>
          </a:bodyPr>
          <a:lstStyle/>
          <a:p>
            <a:pPr algn="ctr"/>
            <a:r>
              <a:rPr lang="fr-FR" sz="3600" dirty="0">
                <a:solidFill>
                  <a:srgbClr val="FF0000"/>
                </a:solidFill>
                <a:effectLst/>
                <a:latin typeface="Calibri" panose="020F0502020204030204" pitchFamily="34" charset="0"/>
                <a:ea typeface="Calibri" panose="020F0502020204030204" pitchFamily="34" charset="0"/>
              </a:rPr>
              <a:t>Détection automatique de mariages consanguins</a:t>
            </a:r>
            <a:br>
              <a:rPr lang="fr-FR" sz="3600" dirty="0">
                <a:solidFill>
                  <a:srgbClr val="FF0000"/>
                </a:solidFill>
                <a:effectLst/>
                <a:latin typeface="Calibri" panose="020F0502020204030204" pitchFamily="34" charset="0"/>
                <a:ea typeface="Calibri" panose="020F0502020204030204" pitchFamily="34" charset="0"/>
              </a:rPr>
            </a:br>
            <a:r>
              <a:rPr lang="fr-FR" sz="3600" i="1" dirty="0">
                <a:solidFill>
                  <a:srgbClr val="FF0000"/>
                </a:solidFill>
                <a:effectLst/>
                <a:latin typeface="Calibri" panose="020F0502020204030204" pitchFamily="34" charset="0"/>
                <a:ea typeface="Calibri" panose="020F0502020204030204" pitchFamily="34" charset="0"/>
              </a:rPr>
              <a:t>Stratégies et réseaux d’alliances matrimoniales</a:t>
            </a:r>
            <a:endParaRPr lang="fr-FR" sz="3600" dirty="0">
              <a:solidFill>
                <a:srgbClr val="FF0000"/>
              </a:solidFill>
              <a:effectLst/>
              <a:latin typeface="Calibri" panose="020F0502020204030204" pitchFamily="34" charset="0"/>
              <a:ea typeface="Calibri" panose="020F0502020204030204" pitchFamily="34" charset="0"/>
            </a:endParaRPr>
          </a:p>
        </p:txBody>
      </p:sp>
      <p:sp>
        <p:nvSpPr>
          <p:cNvPr id="8" name="Sous-titre 7">
            <a:extLst>
              <a:ext uri="{FF2B5EF4-FFF2-40B4-BE49-F238E27FC236}">
                <a16:creationId xmlns:a16="http://schemas.microsoft.com/office/drawing/2014/main" id="{141772CD-3C28-4EF2-A4BE-F8573A8FC258}"/>
              </a:ext>
            </a:extLst>
          </p:cNvPr>
          <p:cNvSpPr>
            <a:spLocks noGrp="1"/>
          </p:cNvSpPr>
          <p:nvPr>
            <p:ph type="subTitle" idx="1"/>
          </p:nvPr>
        </p:nvSpPr>
        <p:spPr>
          <a:xfrm>
            <a:off x="2589889" y="3656122"/>
            <a:ext cx="8800601" cy="935130"/>
          </a:xfrm>
        </p:spPr>
        <p:txBody>
          <a:bodyPr>
            <a:normAutofit fontScale="25000" lnSpcReduction="20000"/>
          </a:bodyPr>
          <a:lstStyle/>
          <a:p>
            <a:pPr algn="ctr"/>
            <a:r>
              <a:rPr lang="fr-FR" sz="9600" dirty="0"/>
              <a:t>La France généalogique / Archives de Paris</a:t>
            </a:r>
          </a:p>
          <a:p>
            <a:pPr algn="ctr"/>
            <a:r>
              <a:rPr lang="fr-FR" sz="9600" dirty="0"/>
              <a:t>05/06/2025</a:t>
            </a:r>
          </a:p>
          <a:p>
            <a:pPr algn="ctr"/>
            <a:endParaRPr lang="fr-FR" sz="9600" dirty="0"/>
          </a:p>
          <a:p>
            <a:endParaRPr lang="fr-FR" dirty="0"/>
          </a:p>
          <a:p>
            <a:endParaRPr lang="fr-FR" dirty="0"/>
          </a:p>
          <a:p>
            <a:r>
              <a:rPr lang="fr-FR" sz="6400" dirty="0"/>
              <a:t>Dr. Laurent </a:t>
            </a:r>
            <a:r>
              <a:rPr lang="fr-FR" sz="6400" dirty="0" err="1"/>
              <a:t>Nabias</a:t>
            </a:r>
            <a:r>
              <a:rPr lang="fr-FR" sz="6400" dirty="0"/>
              <a:t> –Étude Lorenzo Fontes</a:t>
            </a:r>
          </a:p>
          <a:p>
            <a:r>
              <a:rPr lang="fr-FR" sz="6400" dirty="0"/>
              <a:t>Docteur en histoire médiévale, historien et généalogiste professionnel</a:t>
            </a:r>
          </a:p>
          <a:p>
            <a:r>
              <a:rPr lang="fr-FR" sz="6400" dirty="0"/>
              <a:t>Chercheur associé au MEMO - Université de Paris Nanterre/Paris 8 Saint-Denis</a:t>
            </a:r>
          </a:p>
          <a:p>
            <a:endParaRPr lang="fr-FR" dirty="0"/>
          </a:p>
        </p:txBody>
      </p:sp>
      <p:sp>
        <p:nvSpPr>
          <p:cNvPr id="4" name="Espace réservé du pied de page 3">
            <a:extLst>
              <a:ext uri="{FF2B5EF4-FFF2-40B4-BE49-F238E27FC236}">
                <a16:creationId xmlns:a16="http://schemas.microsoft.com/office/drawing/2014/main" id="{18E03EE0-A014-4182-B338-A19E05E6EA3F}"/>
              </a:ext>
            </a:extLst>
          </p:cNvPr>
          <p:cNvSpPr>
            <a:spLocks noGrp="1"/>
          </p:cNvSpPr>
          <p:nvPr>
            <p:ph type="ftr" sz="quarter" idx="11"/>
          </p:nvPr>
        </p:nvSpPr>
        <p:spPr>
          <a:xfrm>
            <a:off x="2589889" y="6395302"/>
            <a:ext cx="7621984" cy="365125"/>
          </a:xfrm>
        </p:spPr>
        <p:txBody>
          <a:bodyPr/>
          <a:lstStyle/>
          <a:p>
            <a:r>
              <a:rPr lang="fr-FR" dirty="0"/>
              <a:t>Laurent NABIAS - MEMO Université de Paris Nanterre : laurent.nabias@gmail.com</a:t>
            </a:r>
          </a:p>
        </p:txBody>
      </p:sp>
    </p:spTree>
    <p:extLst>
      <p:ext uri="{BB962C8B-B14F-4D97-AF65-F5344CB8AC3E}">
        <p14:creationId xmlns:p14="http://schemas.microsoft.com/office/powerpoint/2010/main" val="2353399280"/>
      </p:ext>
    </p:extLst>
  </p:cSld>
  <p:clrMapOvr>
    <a:masterClrMapping/>
  </p:clrMapOvr>
  <mc:AlternateContent xmlns:mc="http://schemas.openxmlformats.org/markup-compatibility/2006" xmlns:p14="http://schemas.microsoft.com/office/powerpoint/2010/main">
    <mc:Choice Requires="p14">
      <p:transition spd="slow" p14:dur="2000" advTm="783"/>
    </mc:Choice>
    <mc:Fallback xmlns="">
      <p:transition spd="slow" advTm="78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4A60C1-4449-0C02-8FE2-4E6BC0CCA7CF}"/>
              </a:ext>
            </a:extLst>
          </p:cNvPr>
          <p:cNvSpPr>
            <a:spLocks noGrp="1"/>
          </p:cNvSpPr>
          <p:nvPr>
            <p:ph type="title"/>
          </p:nvPr>
        </p:nvSpPr>
        <p:spPr>
          <a:xfrm>
            <a:off x="1878496" y="711194"/>
            <a:ext cx="10068339" cy="1193806"/>
          </a:xfrm>
        </p:spPr>
        <p:txBody>
          <a:bodyPr/>
          <a:lstStyle/>
          <a:p>
            <a:r>
              <a:rPr lang="fr-FR" dirty="0"/>
              <a:t>DES RÈGLES ÉNONCÉES PAR L’</a:t>
            </a:r>
            <a:r>
              <a:rPr lang="fr-FR" dirty="0" err="1"/>
              <a:t>EGLISE</a:t>
            </a:r>
            <a:r>
              <a:rPr lang="fr-FR" dirty="0"/>
              <a:t> SEULE</a:t>
            </a:r>
          </a:p>
        </p:txBody>
      </p:sp>
      <p:sp>
        <p:nvSpPr>
          <p:cNvPr id="3" name="Espace réservé du contenu 2">
            <a:extLst>
              <a:ext uri="{FF2B5EF4-FFF2-40B4-BE49-F238E27FC236}">
                <a16:creationId xmlns:a16="http://schemas.microsoft.com/office/drawing/2014/main" id="{9351BE2B-D479-31B9-500B-33270628561A}"/>
              </a:ext>
            </a:extLst>
          </p:cNvPr>
          <p:cNvSpPr>
            <a:spLocks noGrp="1"/>
          </p:cNvSpPr>
          <p:nvPr>
            <p:ph idx="1"/>
          </p:nvPr>
        </p:nvSpPr>
        <p:spPr>
          <a:xfrm>
            <a:off x="1639957" y="1540565"/>
            <a:ext cx="10068339" cy="4750905"/>
          </a:xfrm>
        </p:spPr>
        <p:txBody>
          <a:bodyPr/>
          <a:lstStyle/>
          <a:p>
            <a:r>
              <a:rPr lang="fr-FR" dirty="0"/>
              <a:t>Xe-XIVe siècles : modèle ecclésial et non laïc (victoire de la réforme grégorienne): un mariage monogamique et indissoluble</a:t>
            </a:r>
          </a:p>
          <a:p>
            <a:r>
              <a:rPr lang="fr-FR" dirty="0"/>
              <a:t>C’est de la juridiction ecclésiastique seule que dépendent les affaires matrimoniales : </a:t>
            </a:r>
          </a:p>
          <a:p>
            <a:r>
              <a:rPr lang="fr-FR" dirty="0"/>
              <a:t>Solennité du mariage renforcée par le caractère sacramentel conféré</a:t>
            </a:r>
          </a:p>
          <a:p>
            <a:r>
              <a:rPr lang="fr-FR" dirty="0"/>
              <a:t>Obligation de recueillir les consentements des époux: rejet du mariage forcé souvent pratiqué par les Laïcs.</a:t>
            </a:r>
          </a:p>
          <a:p>
            <a:r>
              <a:rPr lang="fr-FR" dirty="0"/>
              <a:t>Nécessité de la publicité des rites renforce le rôle des clercs dans les cérémonies pour éviter la bigamie ou une consanguinité révélée par exemple</a:t>
            </a:r>
          </a:p>
          <a:p>
            <a:r>
              <a:rPr lang="fr-FR" dirty="0">
                <a:sym typeface="Wingdings" panose="05000000000000000000" pitchFamily="2" charset="2"/>
              </a:rPr>
              <a:t>Les règles : reposent sur le comput de degrés de consanguinité et d’alliance par rapport à Ego.</a:t>
            </a:r>
          </a:p>
          <a:p>
            <a:pPr lvl="1"/>
            <a:r>
              <a:rPr lang="fr-FR" dirty="0">
                <a:sym typeface="Wingdings" panose="05000000000000000000" pitchFamily="2" charset="2"/>
              </a:rPr>
              <a:t>Époque carolingienne : &gt;VIIIe siècle : les clercs adoptent le comput germanique, abandonnent le système romain : cousins germains : degré 2 en comput canonique, degré 4 en comput romain.</a:t>
            </a:r>
          </a:p>
          <a:p>
            <a:pPr lvl="1"/>
            <a:endParaRPr lang="fr-FR" dirty="0"/>
          </a:p>
        </p:txBody>
      </p:sp>
      <p:sp>
        <p:nvSpPr>
          <p:cNvPr id="4" name="Espace réservé du pied de page 3">
            <a:extLst>
              <a:ext uri="{FF2B5EF4-FFF2-40B4-BE49-F238E27FC236}">
                <a16:creationId xmlns:a16="http://schemas.microsoft.com/office/drawing/2014/main" id="{9C70E676-6154-9BAF-328C-5B6E46D2F649}"/>
              </a:ext>
            </a:extLst>
          </p:cNvPr>
          <p:cNvSpPr>
            <a:spLocks noGrp="1"/>
          </p:cNvSpPr>
          <p:nvPr>
            <p:ph type="ftr" sz="quarter" idx="11"/>
          </p:nvPr>
        </p:nvSpPr>
        <p:spPr>
          <a:xfrm>
            <a:off x="2599827" y="6375468"/>
            <a:ext cx="7621984" cy="365125"/>
          </a:xfrm>
        </p:spPr>
        <p:txBody>
          <a:bodyPr/>
          <a:lstStyle/>
          <a:p>
            <a:r>
              <a:rPr lang="fr-FR"/>
              <a:t>Laurent NABIAS – Etude Lorenzo Fontes : lnabias@etudelorenzofontes.fr</a:t>
            </a:r>
            <a:endParaRPr lang="fr-FR" dirty="0"/>
          </a:p>
        </p:txBody>
      </p:sp>
      <p:sp>
        <p:nvSpPr>
          <p:cNvPr id="5" name="Espace réservé du numéro de diapositive 4">
            <a:extLst>
              <a:ext uri="{FF2B5EF4-FFF2-40B4-BE49-F238E27FC236}">
                <a16:creationId xmlns:a16="http://schemas.microsoft.com/office/drawing/2014/main" id="{5E811555-55C8-C3DE-8371-F90879B73F1E}"/>
              </a:ext>
            </a:extLst>
          </p:cNvPr>
          <p:cNvSpPr>
            <a:spLocks noGrp="1"/>
          </p:cNvSpPr>
          <p:nvPr>
            <p:ph type="sldNum" sz="quarter" idx="12"/>
          </p:nvPr>
        </p:nvSpPr>
        <p:spPr/>
        <p:txBody>
          <a:bodyPr/>
          <a:lstStyle/>
          <a:p>
            <a:fld id="{298692CC-F012-4C4D-9BF0-92E61341A6A0}" type="slidenum">
              <a:rPr lang="fr-FR" smtClean="0"/>
              <a:t>10</a:t>
            </a:fld>
            <a:endParaRPr lang="fr-FR" dirty="0"/>
          </a:p>
        </p:txBody>
      </p:sp>
    </p:spTree>
    <p:extLst>
      <p:ext uri="{BB962C8B-B14F-4D97-AF65-F5344CB8AC3E}">
        <p14:creationId xmlns:p14="http://schemas.microsoft.com/office/powerpoint/2010/main" val="130645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8828BA-DF93-32B1-650C-D72B692ABC37}"/>
              </a:ext>
            </a:extLst>
          </p:cNvPr>
          <p:cNvSpPr>
            <a:spLocks noGrp="1"/>
          </p:cNvSpPr>
          <p:nvPr>
            <p:ph type="title"/>
          </p:nvPr>
        </p:nvSpPr>
        <p:spPr>
          <a:xfrm>
            <a:off x="1848051" y="711194"/>
            <a:ext cx="10237931" cy="1028154"/>
          </a:xfrm>
        </p:spPr>
        <p:txBody>
          <a:bodyPr>
            <a:normAutofit fontScale="90000"/>
          </a:bodyPr>
          <a:lstStyle/>
          <a:p>
            <a:pPr algn="ctr"/>
            <a:r>
              <a:rPr lang="fr-FR" dirty="0"/>
              <a:t>AVANT LATRAN IV : LES RÈGLES CANONIQUES DE L’ALLIANCE</a:t>
            </a:r>
          </a:p>
        </p:txBody>
      </p:sp>
      <p:sp>
        <p:nvSpPr>
          <p:cNvPr id="3" name="Espace réservé du contenu 2">
            <a:extLst>
              <a:ext uri="{FF2B5EF4-FFF2-40B4-BE49-F238E27FC236}">
                <a16:creationId xmlns:a16="http://schemas.microsoft.com/office/drawing/2014/main" id="{A85F6FCC-A856-8272-AF07-5021D7701357}"/>
              </a:ext>
            </a:extLst>
          </p:cNvPr>
          <p:cNvSpPr>
            <a:spLocks noGrp="1"/>
          </p:cNvSpPr>
          <p:nvPr>
            <p:ph idx="1"/>
          </p:nvPr>
        </p:nvSpPr>
        <p:spPr>
          <a:xfrm>
            <a:off x="847023" y="1739348"/>
            <a:ext cx="10944761" cy="4820478"/>
          </a:xfrm>
        </p:spPr>
        <p:txBody>
          <a:bodyPr>
            <a:normAutofit fontScale="92500" lnSpcReduction="10000"/>
          </a:bodyPr>
          <a:lstStyle/>
          <a:p>
            <a:r>
              <a:rPr lang="fr-FR" dirty="0"/>
              <a:t>&gt; VIIIe-IXe siècle : Église place au 7eme degré l’interdit qui définit la limite des parents et des non-parents, et les conjoints possibles des conjoints prohibés.</a:t>
            </a:r>
          </a:p>
          <a:p>
            <a:r>
              <a:rPr lang="fr-FR" dirty="0"/>
              <a:t>Interdit porte sur tous les consanguins, mais </a:t>
            </a:r>
            <a:r>
              <a:rPr lang="fr-FR" b="1" dirty="0"/>
              <a:t>aussi les affins </a:t>
            </a:r>
            <a:r>
              <a:rPr lang="fr-FR" dirty="0">
                <a:sym typeface="Wingdings" panose="05000000000000000000" pitchFamily="2" charset="2"/>
              </a:rPr>
              <a:t></a:t>
            </a:r>
            <a:r>
              <a:rPr lang="fr-FR" dirty="0" err="1"/>
              <a:t>Affinitas</a:t>
            </a:r>
            <a:r>
              <a:rPr lang="fr-FR" dirty="0"/>
              <a:t> et </a:t>
            </a:r>
            <a:r>
              <a:rPr lang="fr-FR" dirty="0" err="1"/>
              <a:t>consanguinitas</a:t>
            </a:r>
            <a:r>
              <a:rPr lang="fr-FR" dirty="0"/>
              <a:t> définissent le cercle des parents liés à Ego :</a:t>
            </a:r>
          </a:p>
          <a:p>
            <a:pPr lvl="1"/>
            <a:r>
              <a:rPr lang="fr-FR" dirty="0"/>
              <a:t>Affins concernés = les consanguins du conjoint et les conjoints des consanguins</a:t>
            </a:r>
          </a:p>
          <a:p>
            <a:r>
              <a:rPr lang="fr-FR" dirty="0"/>
              <a:t>XIe-XIIe siècle : élargissement de l’interdit au </a:t>
            </a:r>
            <a:r>
              <a:rPr lang="fr-FR" b="1" dirty="0"/>
              <a:t>deuxième genre d’affinité </a:t>
            </a:r>
            <a:r>
              <a:rPr lang="fr-FR" dirty="0"/>
              <a:t>et </a:t>
            </a:r>
            <a:r>
              <a:rPr lang="fr-FR" b="1" dirty="0"/>
              <a:t>au troisième genre</a:t>
            </a:r>
            <a:r>
              <a:rPr lang="fr-FR" dirty="0"/>
              <a:t>, ce qui élargit les parentèles:</a:t>
            </a:r>
          </a:p>
          <a:p>
            <a:r>
              <a:rPr lang="fr-FR" dirty="0"/>
              <a:t>Interdiction du deuxième genre : affinité du second genre relie jusqu’au quatrième degré canon :</a:t>
            </a:r>
          </a:p>
          <a:p>
            <a:pPr lvl="1"/>
            <a:r>
              <a:rPr lang="fr-FR" dirty="0"/>
              <a:t> Ego et les conjoints des consanguins de son conjoint</a:t>
            </a:r>
          </a:p>
          <a:p>
            <a:pPr lvl="1"/>
            <a:r>
              <a:rPr lang="fr-FR" dirty="0"/>
              <a:t>Ego et les consanguins des conjoints de ses consanguins</a:t>
            </a:r>
          </a:p>
          <a:p>
            <a:r>
              <a:rPr lang="fr-FR" dirty="0"/>
              <a:t>Dernière forme d’interdit concernant la parenté spirituelle : mariage prohibé entre :</a:t>
            </a:r>
          </a:p>
          <a:p>
            <a:pPr lvl="1"/>
            <a:r>
              <a:rPr lang="fr-FR" dirty="0"/>
              <a:t>parrains et marraines et leur filleul, </a:t>
            </a:r>
          </a:p>
          <a:p>
            <a:pPr lvl="1"/>
            <a:r>
              <a:rPr lang="fr-FR" dirty="0"/>
              <a:t>Entre les parents spirituels et les père et mère de leur filleul.</a:t>
            </a:r>
          </a:p>
          <a:p>
            <a:r>
              <a:rPr lang="fr-FR" dirty="0"/>
              <a:t>La question de l’étendue des interdits = un enjeu important entre dominants laïcs et Église.</a:t>
            </a:r>
          </a:p>
          <a:p>
            <a:endParaRPr lang="fr-FR" dirty="0"/>
          </a:p>
        </p:txBody>
      </p:sp>
      <p:sp>
        <p:nvSpPr>
          <p:cNvPr id="4" name="Espace réservé du pied de page 3">
            <a:extLst>
              <a:ext uri="{FF2B5EF4-FFF2-40B4-BE49-F238E27FC236}">
                <a16:creationId xmlns:a16="http://schemas.microsoft.com/office/drawing/2014/main" id="{2B70C831-4DE8-4EFA-3ECF-E6AEA55126FB}"/>
              </a:ext>
            </a:extLst>
          </p:cNvPr>
          <p:cNvSpPr>
            <a:spLocks noGrp="1"/>
          </p:cNvSpPr>
          <p:nvPr>
            <p:ph type="ftr" sz="quarter" idx="11"/>
          </p:nvPr>
        </p:nvSpPr>
        <p:spPr>
          <a:xfrm>
            <a:off x="2579948" y="6487359"/>
            <a:ext cx="7621984" cy="365125"/>
          </a:xfrm>
        </p:spPr>
        <p:txBody>
          <a:bodyPr/>
          <a:lstStyle/>
          <a:p>
            <a:r>
              <a:rPr lang="fr-FR" dirty="0"/>
              <a:t>Laurent NABIAS – Etude Lorenzo Fontes : lnabias@etudelorenzofontes.fr</a:t>
            </a:r>
          </a:p>
        </p:txBody>
      </p:sp>
      <p:sp>
        <p:nvSpPr>
          <p:cNvPr id="5" name="Espace réservé du numéro de diapositive 4">
            <a:extLst>
              <a:ext uri="{FF2B5EF4-FFF2-40B4-BE49-F238E27FC236}">
                <a16:creationId xmlns:a16="http://schemas.microsoft.com/office/drawing/2014/main" id="{2DC612D5-004D-294A-593D-844C09B1E9D0}"/>
              </a:ext>
            </a:extLst>
          </p:cNvPr>
          <p:cNvSpPr>
            <a:spLocks noGrp="1"/>
          </p:cNvSpPr>
          <p:nvPr>
            <p:ph type="sldNum" sz="quarter" idx="12"/>
          </p:nvPr>
        </p:nvSpPr>
        <p:spPr/>
        <p:txBody>
          <a:bodyPr/>
          <a:lstStyle/>
          <a:p>
            <a:fld id="{298692CC-F012-4C4D-9BF0-92E61341A6A0}" type="slidenum">
              <a:rPr lang="fr-FR" smtClean="0"/>
              <a:t>11</a:t>
            </a:fld>
            <a:endParaRPr lang="fr-FR" dirty="0"/>
          </a:p>
        </p:txBody>
      </p:sp>
    </p:spTree>
    <p:extLst>
      <p:ext uri="{BB962C8B-B14F-4D97-AF65-F5344CB8AC3E}">
        <p14:creationId xmlns:p14="http://schemas.microsoft.com/office/powerpoint/2010/main" val="322374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94740D-5C25-554F-889F-B718C58DEA6C}"/>
              </a:ext>
            </a:extLst>
          </p:cNvPr>
          <p:cNvSpPr>
            <a:spLocks noGrp="1"/>
          </p:cNvSpPr>
          <p:nvPr>
            <p:ph type="title"/>
          </p:nvPr>
        </p:nvSpPr>
        <p:spPr>
          <a:xfrm>
            <a:off x="1865745" y="609754"/>
            <a:ext cx="9772073" cy="441715"/>
          </a:xfrm>
        </p:spPr>
        <p:txBody>
          <a:bodyPr>
            <a:normAutofit fontScale="90000"/>
          </a:bodyPr>
          <a:lstStyle/>
          <a:p>
            <a:r>
              <a:rPr lang="fr-FR" dirty="0"/>
              <a:t>Évolution des interdits au concile de Latran IV</a:t>
            </a:r>
          </a:p>
        </p:txBody>
      </p:sp>
      <p:sp useBgFill="1">
        <p:nvSpPr>
          <p:cNvPr id="3" name="Espace réservé du contenu 2">
            <a:extLst>
              <a:ext uri="{FF2B5EF4-FFF2-40B4-BE49-F238E27FC236}">
                <a16:creationId xmlns:a16="http://schemas.microsoft.com/office/drawing/2014/main" id="{8256F5BA-00DA-FDED-A735-CD271E05BADB}"/>
              </a:ext>
            </a:extLst>
          </p:cNvPr>
          <p:cNvSpPr>
            <a:spLocks noGrp="1"/>
          </p:cNvSpPr>
          <p:nvPr>
            <p:ph idx="1"/>
          </p:nvPr>
        </p:nvSpPr>
        <p:spPr>
          <a:xfrm>
            <a:off x="979055" y="1228436"/>
            <a:ext cx="11037453" cy="5325186"/>
          </a:xfrm>
        </p:spPr>
        <p:txBody>
          <a:bodyPr>
            <a:noAutofit/>
          </a:bodyPr>
          <a:lstStyle/>
          <a:p>
            <a:r>
              <a:rPr lang="fr-FR" dirty="0"/>
              <a:t>Interdit de consanguinité et d’affinité </a:t>
            </a:r>
            <a:r>
              <a:rPr lang="fr-FR" b="1" dirty="0"/>
              <a:t>ramené au quatrième degré canonique</a:t>
            </a:r>
            <a:r>
              <a:rPr lang="fr-FR" dirty="0"/>
              <a:t> (et non 7eme)</a:t>
            </a:r>
          </a:p>
          <a:p>
            <a:r>
              <a:rPr lang="fr-FR" dirty="0"/>
              <a:t>Disparition des notions d’affinité du deuxième et du troisième genre.</a:t>
            </a:r>
          </a:p>
          <a:p>
            <a:r>
              <a:rPr lang="fr-FR" dirty="0"/>
              <a:t>Interdiction de mariage dans la parenté spirituelle demeure</a:t>
            </a:r>
          </a:p>
          <a:p>
            <a:r>
              <a:rPr lang="fr-FR" dirty="0"/>
              <a:t>La question posée : est-ce-que ces interdits étaient réellement appliqués et dans quelle proportion les règles étaient respectées </a:t>
            </a:r>
          </a:p>
          <a:p>
            <a:pPr lvl="1">
              <a:buFont typeface="Wingdings" panose="05000000000000000000" pitchFamily="2" charset="2"/>
              <a:buChar char="v"/>
            </a:pPr>
            <a:r>
              <a:rPr lang="fr-FR" sz="1800" dirty="0">
                <a:sym typeface="Wingdings" panose="05000000000000000000" pitchFamily="2" charset="2"/>
              </a:rPr>
              <a:t>Solution logicielle pour assurer cette étude systématique de cas de figures (Puck ?). </a:t>
            </a:r>
          </a:p>
          <a:p>
            <a:pPr lvl="1">
              <a:buFont typeface="Wingdings" panose="05000000000000000000" pitchFamily="2" charset="2"/>
              <a:buChar char="v"/>
            </a:pPr>
            <a:r>
              <a:rPr lang="fr-FR" sz="1800" dirty="0">
                <a:sym typeface="Wingdings" panose="05000000000000000000" pitchFamily="2" charset="2"/>
              </a:rPr>
              <a:t>Problème des lacunes dans les sources</a:t>
            </a:r>
          </a:p>
          <a:p>
            <a:r>
              <a:rPr lang="fr-FR" dirty="0">
                <a:sym typeface="Wingdings" panose="05000000000000000000" pitchFamily="2" charset="2"/>
              </a:rPr>
              <a:t>Évaluation des stratégies de contournement de ces interdits : </a:t>
            </a:r>
          </a:p>
          <a:p>
            <a:pPr lvl="1">
              <a:buFont typeface="Wingdings" panose="05000000000000000000" pitchFamily="2" charset="2"/>
              <a:buChar char="v"/>
            </a:pPr>
            <a:r>
              <a:rPr lang="fr-FR" sz="1800" dirty="0">
                <a:sym typeface="Wingdings" panose="05000000000000000000" pitchFamily="2" charset="2"/>
              </a:rPr>
              <a:t>bouclages consanguins au-delà du 4eme degré</a:t>
            </a:r>
          </a:p>
          <a:p>
            <a:pPr lvl="1">
              <a:buFont typeface="Wingdings" panose="05000000000000000000" pitchFamily="2" charset="2"/>
              <a:buChar char="v"/>
            </a:pPr>
            <a:r>
              <a:rPr lang="fr-FR" sz="1800" dirty="0">
                <a:sym typeface="Wingdings" panose="05000000000000000000" pitchFamily="2" charset="2"/>
              </a:rPr>
              <a:t>échanges dans la zone de la parenté par alliance (dans la zone qui définit l’affinité du second genre, celle qui lie Ego aux consanguins de ses affins) </a:t>
            </a:r>
          </a:p>
          <a:p>
            <a:pPr lvl="1">
              <a:buFont typeface="Wingdings" panose="05000000000000000000" pitchFamily="2" charset="2"/>
              <a:buChar char="v"/>
            </a:pPr>
            <a:r>
              <a:rPr lang="fr-FR" sz="1800" dirty="0">
                <a:sym typeface="Wingdings" panose="05000000000000000000" pitchFamily="2" charset="2"/>
              </a:rPr>
              <a:t>redoublements d’alliance par des mariages doubles autorisés entre deux paires de germains ou redoublement entre deux familles sur plusieurs générations à condition que les interdits soient respectés</a:t>
            </a:r>
          </a:p>
          <a:p>
            <a:pPr lvl="1">
              <a:buFont typeface="Wingdings" panose="05000000000000000000" pitchFamily="2" charset="2"/>
              <a:buChar char="v"/>
            </a:pPr>
            <a:r>
              <a:rPr lang="fr-FR" sz="1800" dirty="0">
                <a:sym typeface="Wingdings" panose="05000000000000000000" pitchFamily="2" charset="2"/>
              </a:rPr>
              <a:t>Cycles d’échanges généralisés entre plusieurs familles</a:t>
            </a:r>
            <a:endParaRPr lang="fr-FR" sz="1800" dirty="0"/>
          </a:p>
        </p:txBody>
      </p:sp>
      <p:sp>
        <p:nvSpPr>
          <p:cNvPr id="4" name="Espace réservé du pied de page 3">
            <a:extLst>
              <a:ext uri="{FF2B5EF4-FFF2-40B4-BE49-F238E27FC236}">
                <a16:creationId xmlns:a16="http://schemas.microsoft.com/office/drawing/2014/main" id="{E7760B50-28D2-B129-D458-99EF9472606F}"/>
              </a:ext>
            </a:extLst>
          </p:cNvPr>
          <p:cNvSpPr>
            <a:spLocks noGrp="1"/>
          </p:cNvSpPr>
          <p:nvPr>
            <p:ph type="ftr" sz="quarter" idx="11"/>
          </p:nvPr>
        </p:nvSpPr>
        <p:spPr>
          <a:xfrm>
            <a:off x="1565454" y="6659418"/>
            <a:ext cx="7621984" cy="198582"/>
          </a:xfrm>
        </p:spPr>
        <p:txBody>
          <a:bodyPr/>
          <a:lstStyle/>
          <a:p>
            <a:r>
              <a:rPr lang="fr-FR" dirty="0"/>
              <a:t>Laurent NABIAS – </a:t>
            </a:r>
            <a:r>
              <a:rPr lang="fr-FR" dirty="0" err="1"/>
              <a:t>Etude</a:t>
            </a:r>
            <a:r>
              <a:rPr lang="fr-FR" dirty="0"/>
              <a:t> Lorenzo Fontes : lnabias@etudelorenzofontes.fr</a:t>
            </a:r>
          </a:p>
        </p:txBody>
      </p:sp>
      <p:sp>
        <p:nvSpPr>
          <p:cNvPr id="5" name="Espace réservé du numéro de diapositive 4">
            <a:extLst>
              <a:ext uri="{FF2B5EF4-FFF2-40B4-BE49-F238E27FC236}">
                <a16:creationId xmlns:a16="http://schemas.microsoft.com/office/drawing/2014/main" id="{83049CC0-2778-5CEC-5298-DD96C7914E35}"/>
              </a:ext>
            </a:extLst>
          </p:cNvPr>
          <p:cNvSpPr>
            <a:spLocks noGrp="1"/>
          </p:cNvSpPr>
          <p:nvPr>
            <p:ph type="sldNum" sz="quarter" idx="12"/>
          </p:nvPr>
        </p:nvSpPr>
        <p:spPr/>
        <p:txBody>
          <a:bodyPr/>
          <a:lstStyle/>
          <a:p>
            <a:fld id="{298692CC-F012-4C4D-9BF0-92E61341A6A0}" type="slidenum">
              <a:rPr lang="fr-FR" smtClean="0"/>
              <a:t>12</a:t>
            </a:fld>
            <a:endParaRPr lang="fr-FR" dirty="0"/>
          </a:p>
        </p:txBody>
      </p:sp>
    </p:spTree>
    <p:extLst>
      <p:ext uri="{BB962C8B-B14F-4D97-AF65-F5344CB8AC3E}">
        <p14:creationId xmlns:p14="http://schemas.microsoft.com/office/powerpoint/2010/main" val="2953644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7960C-8095-FD81-7EFD-F69ED850E239}"/>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1676F7C4-8DFD-62E5-6BCB-45B23F86FA13}"/>
              </a:ext>
            </a:extLst>
          </p:cNvPr>
          <p:cNvSpPr>
            <a:spLocks noGrp="1"/>
          </p:cNvSpPr>
          <p:nvPr>
            <p:ph type="title"/>
          </p:nvPr>
        </p:nvSpPr>
        <p:spPr/>
        <p:txBody>
          <a:bodyPr>
            <a:normAutofit/>
          </a:bodyPr>
          <a:lstStyle/>
          <a:p>
            <a:pPr algn="ctr"/>
            <a:r>
              <a:rPr lang="fr-FR" dirty="0"/>
              <a:t>RECENSEMENTS DE CIRCUITS MATRIMONIAUX</a:t>
            </a:r>
          </a:p>
        </p:txBody>
      </p:sp>
      <p:sp>
        <p:nvSpPr>
          <p:cNvPr id="5" name="Espace réservé du texte 4">
            <a:extLst>
              <a:ext uri="{FF2B5EF4-FFF2-40B4-BE49-F238E27FC236}">
                <a16:creationId xmlns:a16="http://schemas.microsoft.com/office/drawing/2014/main" id="{77BBDFB4-AF48-A981-72CE-47C5332675D5}"/>
              </a:ext>
            </a:extLst>
          </p:cNvPr>
          <p:cNvSpPr>
            <a:spLocks noGrp="1"/>
          </p:cNvSpPr>
          <p:nvPr>
            <p:ph type="body" idx="1"/>
          </p:nvPr>
        </p:nvSpPr>
        <p:spPr/>
        <p:txBody>
          <a:bodyPr/>
          <a:lstStyle/>
          <a:p>
            <a:pPr algn="ctr"/>
            <a:r>
              <a:rPr lang="fr-FR" dirty="0"/>
              <a:t>DÉFINITIONS- NOTATIONS POSITIONNELLES</a:t>
            </a:r>
          </a:p>
        </p:txBody>
      </p:sp>
    </p:spTree>
    <p:extLst>
      <p:ext uri="{BB962C8B-B14F-4D97-AF65-F5344CB8AC3E}">
        <p14:creationId xmlns:p14="http://schemas.microsoft.com/office/powerpoint/2010/main" val="1531649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5C91F1-7688-D161-0C3F-B9AB002F03F0}"/>
              </a:ext>
            </a:extLst>
          </p:cNvPr>
          <p:cNvSpPr>
            <a:spLocks noGrp="1"/>
          </p:cNvSpPr>
          <p:nvPr>
            <p:ph type="title"/>
          </p:nvPr>
        </p:nvSpPr>
        <p:spPr>
          <a:xfrm>
            <a:off x="2589887" y="736700"/>
            <a:ext cx="8785600" cy="408288"/>
          </a:xfrm>
        </p:spPr>
        <p:txBody>
          <a:bodyPr>
            <a:normAutofit fontScale="90000"/>
          </a:bodyPr>
          <a:lstStyle/>
          <a:p>
            <a:pPr algn="ctr"/>
            <a:r>
              <a:rPr lang="fr-FR" dirty="0"/>
              <a:t>CIRCUIT MATRIMONIAL</a:t>
            </a:r>
          </a:p>
        </p:txBody>
      </p:sp>
      <p:sp>
        <p:nvSpPr>
          <p:cNvPr id="3" name="Espace réservé du contenu 2">
            <a:extLst>
              <a:ext uri="{FF2B5EF4-FFF2-40B4-BE49-F238E27FC236}">
                <a16:creationId xmlns:a16="http://schemas.microsoft.com/office/drawing/2014/main" id="{120CD077-AB97-A876-1F29-BB24ACEA68E2}"/>
              </a:ext>
            </a:extLst>
          </p:cNvPr>
          <p:cNvSpPr>
            <a:spLocks noGrp="1"/>
          </p:cNvSpPr>
          <p:nvPr>
            <p:ph sz="half" idx="1"/>
          </p:nvPr>
        </p:nvSpPr>
        <p:spPr>
          <a:xfrm>
            <a:off x="1194035" y="1603970"/>
            <a:ext cx="2794600" cy="4927408"/>
          </a:xfrm>
        </p:spPr>
        <p:txBody>
          <a:bodyPr>
            <a:normAutofit fontScale="85000" lnSpcReduction="10000"/>
          </a:bodyPr>
          <a:lstStyle/>
          <a:p>
            <a:pPr marL="685800" indent="-457200" algn="just">
              <a:lnSpc>
                <a:spcPct val="107000"/>
              </a:lnSpc>
              <a:spcAft>
                <a:spcPts val="800"/>
              </a:spcAft>
              <a:buFont typeface="Wingdings" panose="05000000000000000000" pitchFamily="2" charset="2"/>
              <a:buChar char="à"/>
            </a:pPr>
            <a:r>
              <a:rPr lang="fr-FR" kern="100" dirty="0">
                <a:latin typeface="Calibri" panose="020F0502020204030204" pitchFamily="34" charset="0"/>
                <a:ea typeface="Calibri" panose="020F0502020204030204" pitchFamily="34" charset="0"/>
                <a:cs typeface="Times New Roman" panose="02020603050405020304" pitchFamily="18" charset="0"/>
              </a:rPr>
              <a:t>R</a:t>
            </a:r>
            <a:r>
              <a:rPr lang="fr-FR" dirty="0">
                <a:effectLst/>
                <a:latin typeface="Calibri" panose="020F0502020204030204" pitchFamily="34" charset="0"/>
                <a:ea typeface="Calibri" panose="020F0502020204030204" pitchFamily="34" charset="0"/>
                <a:cs typeface="Times New Roman" panose="02020603050405020304" pitchFamily="18" charset="0"/>
              </a:rPr>
              <a:t>echerche de cheminement de liens entre un individu A à un individu B : </a:t>
            </a:r>
          </a:p>
          <a:p>
            <a:pPr marL="742950" indent="-457200" algn="just">
              <a:lnSpc>
                <a:spcPct val="107000"/>
              </a:lnSpc>
              <a:spcAft>
                <a:spcPts val="800"/>
              </a:spcAft>
              <a:buFont typeface="Wingdings" panose="05000000000000000000" pitchFamily="2" charset="2"/>
              <a:buChar char="Ø"/>
            </a:pPr>
            <a:r>
              <a:rPr lang="fr-FR" b="1" dirty="0">
                <a:effectLst/>
                <a:latin typeface="Calibri" panose="020F0502020204030204" pitchFamily="34" charset="0"/>
                <a:ea typeface="Calibri" panose="020F0502020204030204" pitchFamily="34" charset="0"/>
                <a:cs typeface="Times New Roman" panose="02020603050405020304" pitchFamily="18" charset="0"/>
              </a:rPr>
              <a:t>ces liens ne peuvent appartenir qu’à deux grandes familles de relations : l’alliance et la filiation</a:t>
            </a:r>
            <a:r>
              <a:rPr lang="fr-FR" dirty="0">
                <a:effectLst/>
                <a:latin typeface="Calibri" panose="020F0502020204030204" pitchFamily="34" charset="0"/>
                <a:ea typeface="Calibri" panose="020F0502020204030204" pitchFamily="34" charset="0"/>
                <a:cs typeface="Times New Roman" panose="02020603050405020304" pitchFamily="18" charset="0"/>
              </a:rPr>
              <a:t>. </a:t>
            </a:r>
          </a:p>
          <a:p>
            <a:pPr marL="685800" indent="-457200" algn="just">
              <a:lnSpc>
                <a:spcPct val="107000"/>
              </a:lnSpc>
              <a:spcAft>
                <a:spcPts val="800"/>
              </a:spcAft>
              <a:buFont typeface="Wingdings" panose="05000000000000000000" pitchFamily="2" charset="2"/>
              <a:buChar char="à"/>
            </a:pPr>
            <a:r>
              <a:rPr lang="fr-FR" kern="100" dirty="0">
                <a:effectLst/>
                <a:latin typeface="Calibri" panose="020F0502020204030204" pitchFamily="34" charset="0"/>
                <a:ea typeface="Calibri" panose="020F0502020204030204" pitchFamily="34" charset="0"/>
                <a:cs typeface="Times New Roman" panose="02020603050405020304" pitchFamily="18" charset="0"/>
              </a:rPr>
              <a:t>Si ces deux individus sont aussi unis par les liens du mariage, </a:t>
            </a:r>
            <a:r>
              <a:rPr lang="fr-FR"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alors cette chaîne, qui se boucle à la fin par une relation matrimoniale, s’appelle un circuit matrimonial</a:t>
            </a: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fr-FR" dirty="0"/>
          </a:p>
        </p:txBody>
      </p:sp>
      <p:pic>
        <p:nvPicPr>
          <p:cNvPr id="11" name="Espace réservé du contenu 10">
            <a:extLst>
              <a:ext uri="{FF2B5EF4-FFF2-40B4-BE49-F238E27FC236}">
                <a16:creationId xmlns:a16="http://schemas.microsoft.com/office/drawing/2014/main" id="{03BBA87D-54DB-8427-CDE1-189F5805B456}"/>
              </a:ext>
            </a:extLst>
          </p:cNvPr>
          <p:cNvPicPr>
            <a:picLocks noGrp="1" noChangeAspect="1"/>
          </p:cNvPicPr>
          <p:nvPr>
            <p:ph sz="half" idx="2"/>
          </p:nvPr>
        </p:nvPicPr>
        <p:blipFill>
          <a:blip r:embed="rId3"/>
          <a:stretch/>
        </p:blipFill>
        <p:spPr>
          <a:xfrm>
            <a:off x="4160854" y="1144988"/>
            <a:ext cx="7471400" cy="5288067"/>
          </a:xfrm>
          <a:prstGeom prst="rect">
            <a:avLst/>
          </a:prstGeom>
        </p:spPr>
      </p:pic>
      <p:grpSp>
        <p:nvGrpSpPr>
          <p:cNvPr id="4" name="Groupe 3"/>
          <p:cNvGrpSpPr/>
          <p:nvPr/>
        </p:nvGrpSpPr>
        <p:grpSpPr>
          <a:xfrm>
            <a:off x="7125858" y="3643200"/>
            <a:ext cx="1015796" cy="564003"/>
            <a:chOff x="7125858" y="3643200"/>
            <a:chExt cx="1015796" cy="564003"/>
          </a:xfrm>
        </p:grpSpPr>
        <p:sp>
          <p:nvSpPr>
            <p:cNvPr id="6" name="Ellipse 5">
              <a:extLst>
                <a:ext uri="{FF2B5EF4-FFF2-40B4-BE49-F238E27FC236}">
                  <a16:creationId xmlns:a16="http://schemas.microsoft.com/office/drawing/2014/main" id="{4B5F264F-3CB7-A09D-BDEA-2C7B4A08B09D}"/>
                </a:ext>
              </a:extLst>
            </p:cNvPr>
            <p:cNvSpPr/>
            <p:nvPr/>
          </p:nvSpPr>
          <p:spPr>
            <a:xfrm>
              <a:off x="7808709" y="3675913"/>
              <a:ext cx="175690" cy="15115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7" name="Triangle isocèle 6">
              <a:extLst>
                <a:ext uri="{FF2B5EF4-FFF2-40B4-BE49-F238E27FC236}">
                  <a16:creationId xmlns:a16="http://schemas.microsoft.com/office/drawing/2014/main" id="{16DF8676-D6AF-D4A1-2FBF-8E5550089474}"/>
                </a:ext>
              </a:extLst>
            </p:cNvPr>
            <p:cNvSpPr/>
            <p:nvPr/>
          </p:nvSpPr>
          <p:spPr>
            <a:xfrm>
              <a:off x="7367233" y="3643200"/>
              <a:ext cx="165507" cy="183868"/>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C9D5FA80-A0E9-3E4F-0D81-63C3AB9B99B9}"/>
                </a:ext>
              </a:extLst>
            </p:cNvPr>
            <p:cNvSpPr txBox="1"/>
            <p:nvPr/>
          </p:nvSpPr>
          <p:spPr>
            <a:xfrm>
              <a:off x="7125858" y="3827068"/>
              <a:ext cx="324128" cy="369332"/>
            </a:xfrm>
            <a:prstGeom prst="rect">
              <a:avLst/>
            </a:prstGeom>
            <a:noFill/>
          </p:spPr>
          <p:txBody>
            <a:bodyPr wrap="none" rtlCol="0">
              <a:spAutoFit/>
            </a:bodyPr>
            <a:lstStyle/>
            <a:p>
              <a:r>
                <a:rPr lang="fr-FR" b="1" dirty="0"/>
                <a:t>A</a:t>
              </a:r>
            </a:p>
          </p:txBody>
        </p:sp>
        <p:sp>
          <p:nvSpPr>
            <p:cNvPr id="9" name="ZoneTexte 8">
              <a:extLst>
                <a:ext uri="{FF2B5EF4-FFF2-40B4-BE49-F238E27FC236}">
                  <a16:creationId xmlns:a16="http://schemas.microsoft.com/office/drawing/2014/main" id="{FDDF0835-AD6B-2144-B7FD-05782BBBC7A5}"/>
                </a:ext>
              </a:extLst>
            </p:cNvPr>
            <p:cNvSpPr txBox="1"/>
            <p:nvPr/>
          </p:nvSpPr>
          <p:spPr>
            <a:xfrm>
              <a:off x="7827144" y="3837871"/>
              <a:ext cx="314510" cy="369332"/>
            </a:xfrm>
            <a:prstGeom prst="rect">
              <a:avLst/>
            </a:prstGeom>
            <a:noFill/>
          </p:spPr>
          <p:txBody>
            <a:bodyPr wrap="none" rtlCol="0">
              <a:spAutoFit/>
            </a:bodyPr>
            <a:lstStyle/>
            <a:p>
              <a:r>
                <a:rPr lang="fr-FR" b="1" dirty="0"/>
                <a:t>B</a:t>
              </a:r>
            </a:p>
          </p:txBody>
        </p:sp>
      </p:grpSp>
      <p:sp>
        <p:nvSpPr>
          <p:cNvPr id="10" name="Espace réservé du pied de page 3">
            <a:extLst>
              <a:ext uri="{FF2B5EF4-FFF2-40B4-BE49-F238E27FC236}">
                <a16:creationId xmlns:a16="http://schemas.microsoft.com/office/drawing/2014/main" id="{E7760B50-28D2-B129-D458-99EF9472606F}"/>
              </a:ext>
            </a:extLst>
          </p:cNvPr>
          <p:cNvSpPr>
            <a:spLocks noGrp="1"/>
          </p:cNvSpPr>
          <p:nvPr>
            <p:ph type="ftr" sz="quarter" idx="11"/>
          </p:nvPr>
        </p:nvSpPr>
        <p:spPr>
          <a:xfrm>
            <a:off x="1700596" y="6492875"/>
            <a:ext cx="7621984" cy="365125"/>
          </a:xfrm>
        </p:spPr>
        <p:txBody>
          <a:bodyPr/>
          <a:lstStyle/>
          <a:p>
            <a:r>
              <a:rPr lang="fr-FR" dirty="0"/>
              <a:t>Laurent NABIAS – Étude Lorenzo Fontes : lnabias@etudelorenzofontes.fr</a:t>
            </a:r>
          </a:p>
        </p:txBody>
      </p:sp>
    </p:spTree>
    <p:extLst>
      <p:ext uri="{BB962C8B-B14F-4D97-AF65-F5344CB8AC3E}">
        <p14:creationId xmlns:p14="http://schemas.microsoft.com/office/powerpoint/2010/main" val="3343878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1854200" y="659193"/>
            <a:ext cx="10337800" cy="622306"/>
          </a:xfrm>
        </p:spPr>
        <p:txBody>
          <a:bodyPr>
            <a:normAutofit/>
          </a:bodyPr>
          <a:lstStyle/>
          <a:p>
            <a:r>
              <a:rPr lang="fr-FR" sz="3200" dirty="0"/>
              <a:t>EXEMPLE DE CIRCUIT MATRIMONIAL AU XIXe SIECLE</a:t>
            </a:r>
          </a:p>
        </p:txBody>
      </p:sp>
      <p:pic>
        <p:nvPicPr>
          <p:cNvPr id="9" name="Espace réservé du contenu 8"/>
          <p:cNvPicPr>
            <a:picLocks noGrp="1" noChangeAspect="1"/>
          </p:cNvPicPr>
          <p:nvPr>
            <p:ph idx="1"/>
          </p:nvPr>
        </p:nvPicPr>
        <p:blipFill>
          <a:blip r:embed="rId3"/>
          <a:stretch>
            <a:fillRect/>
          </a:stretch>
        </p:blipFill>
        <p:spPr>
          <a:xfrm>
            <a:off x="2309590" y="1152909"/>
            <a:ext cx="7662183" cy="5428557"/>
          </a:xfrm>
          <a:prstGeom prst="rect">
            <a:avLst/>
          </a:prstGeom>
        </p:spPr>
      </p:pic>
      <p:sp>
        <p:nvSpPr>
          <p:cNvPr id="6" name="Espace réservé du numéro de diapositive 5"/>
          <p:cNvSpPr>
            <a:spLocks noGrp="1"/>
          </p:cNvSpPr>
          <p:nvPr>
            <p:ph type="sldNum" sz="quarter" idx="12"/>
          </p:nvPr>
        </p:nvSpPr>
        <p:spPr/>
        <p:txBody>
          <a:bodyPr/>
          <a:lstStyle/>
          <a:p>
            <a:fld id="{C213B252-29CF-4C6E-A206-1308E9BF9206}" type="slidenum">
              <a:rPr lang="fr-FR" smtClean="0"/>
              <a:t>15</a:t>
            </a:fld>
            <a:endParaRPr lang="fr-FR" dirty="0"/>
          </a:p>
        </p:txBody>
      </p:sp>
      <p:sp>
        <p:nvSpPr>
          <p:cNvPr id="10" name="Espace réservé du pied de page 3">
            <a:extLst>
              <a:ext uri="{FF2B5EF4-FFF2-40B4-BE49-F238E27FC236}">
                <a16:creationId xmlns:a16="http://schemas.microsoft.com/office/drawing/2014/main" id="{E7760B50-28D2-B129-D458-99EF9472606F}"/>
              </a:ext>
            </a:extLst>
          </p:cNvPr>
          <p:cNvSpPr>
            <a:spLocks noGrp="1"/>
          </p:cNvSpPr>
          <p:nvPr>
            <p:ph type="ftr" sz="quarter" idx="11"/>
          </p:nvPr>
        </p:nvSpPr>
        <p:spPr>
          <a:xfrm>
            <a:off x="2460993" y="6515812"/>
            <a:ext cx="7621984" cy="365125"/>
          </a:xfrm>
        </p:spPr>
        <p:txBody>
          <a:bodyPr/>
          <a:lstStyle/>
          <a:p>
            <a:r>
              <a:rPr lang="fr-FR" dirty="0"/>
              <a:t>Laurent NABIAS – Étude Lorenzo Fontes : lnabias@etudelorenzofontes.fr</a:t>
            </a:r>
          </a:p>
        </p:txBody>
      </p:sp>
      <p:sp>
        <p:nvSpPr>
          <p:cNvPr id="11" name="ZoneTexte 10"/>
          <p:cNvSpPr txBox="1"/>
          <p:nvPr/>
        </p:nvSpPr>
        <p:spPr>
          <a:xfrm>
            <a:off x="10202779" y="1597793"/>
            <a:ext cx="1732547" cy="923330"/>
          </a:xfrm>
          <a:prstGeom prst="rect">
            <a:avLst/>
          </a:prstGeom>
          <a:noFill/>
        </p:spPr>
        <p:txBody>
          <a:bodyPr wrap="square" rtlCol="0">
            <a:spAutoFit/>
          </a:bodyPr>
          <a:lstStyle/>
          <a:p>
            <a:pPr algn="ctr"/>
            <a:r>
              <a:rPr lang="fr-FR" dirty="0"/>
              <a:t>Cabinet Cadet généalogie</a:t>
            </a:r>
          </a:p>
        </p:txBody>
      </p:sp>
    </p:spTree>
    <p:extLst>
      <p:ext uri="{BB962C8B-B14F-4D97-AF65-F5344CB8AC3E}">
        <p14:creationId xmlns:p14="http://schemas.microsoft.com/office/powerpoint/2010/main" val="3497493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B69285-48B9-0D20-7A85-5A2D993B20D3}"/>
              </a:ext>
            </a:extLst>
          </p:cNvPr>
          <p:cNvSpPr>
            <a:spLocks noGrp="1"/>
          </p:cNvSpPr>
          <p:nvPr>
            <p:ph type="title"/>
          </p:nvPr>
        </p:nvSpPr>
        <p:spPr/>
        <p:txBody>
          <a:bodyPr/>
          <a:lstStyle/>
          <a:p>
            <a:pPr algn="ctr"/>
            <a:r>
              <a:rPr lang="fr-FR" dirty="0"/>
              <a:t>CIRCUIT MATRIMONIAL</a:t>
            </a:r>
          </a:p>
        </p:txBody>
      </p:sp>
      <p:pic>
        <p:nvPicPr>
          <p:cNvPr id="4" name="Espace réservé du contenu 3" descr="Une image contenant texte&#10;&#10;Description générée automatiquement">
            <a:extLst>
              <a:ext uri="{FF2B5EF4-FFF2-40B4-BE49-F238E27FC236}">
                <a16:creationId xmlns:a16="http://schemas.microsoft.com/office/drawing/2014/main" id="{DE8596DD-9BD1-CAEF-065E-FDFFC3BFF78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0609" y="1568765"/>
            <a:ext cx="11077366" cy="3384236"/>
          </a:xfrm>
          <a:prstGeom prst="rect">
            <a:avLst/>
          </a:prstGeom>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p:spPr>
      </p:pic>
      <p:sp useBgFill="1">
        <p:nvSpPr>
          <p:cNvPr id="6" name="ZoneTexte 5">
            <a:extLst>
              <a:ext uri="{FF2B5EF4-FFF2-40B4-BE49-F238E27FC236}">
                <a16:creationId xmlns:a16="http://schemas.microsoft.com/office/drawing/2014/main" id="{56D95C62-CB01-1959-6722-482629C4BFA6}"/>
              </a:ext>
            </a:extLst>
          </p:cNvPr>
          <p:cNvSpPr txBox="1"/>
          <p:nvPr/>
        </p:nvSpPr>
        <p:spPr>
          <a:xfrm>
            <a:off x="1011491" y="5075659"/>
            <a:ext cx="10515601" cy="1469826"/>
          </a:xfrm>
          <a:prstGeom prst="rect">
            <a:avLst/>
          </a:prstGeom>
        </p:spPr>
        <p:txBody>
          <a:bodyPr wrap="square">
            <a:spAutoFit/>
          </a:bodyPr>
          <a:lstStyle/>
          <a:p>
            <a:pPr indent="449580" algn="just">
              <a:lnSpc>
                <a:spcPct val="107000"/>
              </a:lnSpc>
              <a:spcAft>
                <a:spcPts val="800"/>
              </a:spcAft>
            </a:pPr>
            <a:r>
              <a:rPr lang="fr-FR" kern="100" dirty="0">
                <a:effectLst/>
                <a:latin typeface="Calibri" panose="020F0502020204030204" pitchFamily="34" charset="0"/>
                <a:ea typeface="Calibri" panose="020F0502020204030204" pitchFamily="34" charset="0"/>
                <a:cs typeface="Times New Roman" panose="02020603050405020304" pitchFamily="18" charset="0"/>
              </a:rPr>
              <a:t>Un circuit matrimonial peut être interprété comme une chaîne de parenté reliant des conjoints.</a:t>
            </a:r>
          </a:p>
          <a:p>
            <a:pPr marL="285750" indent="-285750" algn="just">
              <a:lnSpc>
                <a:spcPct val="107000"/>
              </a:lnSpc>
              <a:spcAft>
                <a:spcPts val="800"/>
              </a:spcAft>
              <a:buFont typeface="Wingdings" panose="05000000000000000000" pitchFamily="2" charset="2"/>
              <a:buChar char="v"/>
            </a:pPr>
            <a:r>
              <a:rPr lang="fr-FR" sz="1800" dirty="0">
                <a:effectLst/>
                <a:latin typeface="Garamond" panose="02020404030301010803" pitchFamily="18" charset="0"/>
                <a:ea typeface="Times New Roman" panose="02020603050405020304" pitchFamily="18" charset="0"/>
                <a:cs typeface="Times New Roman" panose="02020603050405020304" pitchFamily="18" charset="0"/>
              </a:rPr>
              <a:t>Klaus </a:t>
            </a:r>
            <a:r>
              <a:rPr lang="fr-FR" sz="1800" cap="small" dirty="0">
                <a:effectLst/>
                <a:latin typeface="Garamond" panose="02020404030301010803" pitchFamily="18" charset="0"/>
                <a:ea typeface="Times New Roman" panose="02020603050405020304" pitchFamily="18" charset="0"/>
                <a:cs typeface="Times New Roman" panose="02020603050405020304" pitchFamily="18" charset="0"/>
              </a:rPr>
              <a:t>Hamberger</a:t>
            </a:r>
            <a:r>
              <a:rPr lang="fr-FR" sz="1800" dirty="0">
                <a:effectLst/>
                <a:latin typeface="Garamond" panose="02020404030301010803" pitchFamily="18" charset="0"/>
                <a:ea typeface="Times New Roman" panose="02020603050405020304" pitchFamily="18" charset="0"/>
                <a:cs typeface="Times New Roman" panose="02020603050405020304" pitchFamily="18" charset="0"/>
              </a:rPr>
              <a:t>, Michael </a:t>
            </a:r>
            <a:r>
              <a:rPr lang="fr-FR" sz="1800" cap="small" dirty="0">
                <a:effectLst/>
                <a:latin typeface="Garamond" panose="02020404030301010803" pitchFamily="18" charset="0"/>
                <a:ea typeface="Times New Roman" panose="02020603050405020304" pitchFamily="18" charset="0"/>
                <a:cs typeface="Times New Roman" panose="02020603050405020304" pitchFamily="18" charset="0"/>
              </a:rPr>
              <a:t>Houseman</a:t>
            </a:r>
            <a:r>
              <a:rPr lang="fr-FR" sz="1800" dirty="0">
                <a:effectLst/>
                <a:latin typeface="Garamond" panose="02020404030301010803" pitchFamily="18" charset="0"/>
                <a:ea typeface="Times New Roman" panose="02020603050405020304" pitchFamily="18" charset="0"/>
                <a:cs typeface="Times New Roman" panose="02020603050405020304" pitchFamily="18" charset="0"/>
              </a:rPr>
              <a:t> et Cyril </a:t>
            </a:r>
            <a:r>
              <a:rPr lang="fr-FR" sz="1800" cap="small" dirty="0">
                <a:effectLst/>
                <a:latin typeface="Garamond" panose="02020404030301010803" pitchFamily="18" charset="0"/>
                <a:ea typeface="Times New Roman" panose="02020603050405020304" pitchFamily="18" charset="0"/>
                <a:cs typeface="Times New Roman" panose="02020603050405020304" pitchFamily="18" charset="0"/>
              </a:rPr>
              <a:t>Grange</a:t>
            </a:r>
            <a:r>
              <a:rPr lang="fr-FR" sz="1800" dirty="0">
                <a:effectLst/>
                <a:latin typeface="Garamond" panose="02020404030301010803" pitchFamily="18" charset="0"/>
                <a:ea typeface="Times New Roman" panose="02020603050405020304" pitchFamily="18" charset="0"/>
                <a:cs typeface="Times New Roman" panose="02020603050405020304" pitchFamily="18" charset="0"/>
              </a:rPr>
              <a:t>, « La parenté radiographiée », </a:t>
            </a:r>
            <a:r>
              <a:rPr lang="fr-FR" sz="1800" i="1" dirty="0">
                <a:effectLst/>
                <a:latin typeface="Garamond" panose="02020404030301010803" pitchFamily="18" charset="0"/>
                <a:ea typeface="Times New Roman" panose="02020603050405020304" pitchFamily="18" charset="0"/>
                <a:cs typeface="Times New Roman" panose="02020603050405020304" pitchFamily="18" charset="0"/>
              </a:rPr>
              <a:t>L’Homme</a:t>
            </a:r>
            <a:r>
              <a:rPr lang="fr-FR" sz="1800" dirty="0">
                <a:effectLst/>
                <a:latin typeface="Garamond" panose="02020404030301010803" pitchFamily="18" charset="0"/>
                <a:ea typeface="Times New Roman" panose="02020603050405020304" pitchFamily="18" charset="0"/>
                <a:cs typeface="Times New Roman" panose="02020603050405020304" pitchFamily="18" charset="0"/>
              </a:rPr>
              <a:t>, vol. 191, n</a:t>
            </a:r>
            <a:r>
              <a:rPr lang="fr-FR" sz="1800" baseline="30000" dirty="0">
                <a:effectLst/>
                <a:latin typeface="Garamond" panose="02020404030301010803" pitchFamily="18" charset="0"/>
                <a:ea typeface="Times New Roman" panose="02020603050405020304" pitchFamily="18" charset="0"/>
                <a:cs typeface="Times New Roman" panose="02020603050405020304" pitchFamily="18" charset="0"/>
              </a:rPr>
              <a:t>o</a:t>
            </a:r>
            <a:r>
              <a:rPr lang="fr-FR" sz="1800" dirty="0">
                <a:effectLst/>
                <a:latin typeface="Garamond" panose="02020404030301010803" pitchFamily="18" charset="0"/>
                <a:ea typeface="Times New Roman" panose="02020603050405020304" pitchFamily="18" charset="0"/>
                <a:cs typeface="Times New Roman" panose="02020603050405020304" pitchFamily="18" charset="0"/>
              </a:rPr>
              <a:t> 3, 1 septembre 2009, p. 107</a:t>
            </a: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fr-FR" sz="1800" dirty="0">
                <a:effectLst/>
                <a:latin typeface="Garamond" panose="02020404030301010803" pitchFamily="18" charset="0"/>
                <a:ea typeface="Times New Roman" panose="02020603050405020304" pitchFamily="18" charset="0"/>
                <a:cs typeface="Times New Roman" panose="02020603050405020304" pitchFamily="18" charset="0"/>
              </a:rPr>
              <a:t>137.</a:t>
            </a:r>
          </a:p>
          <a:p>
            <a:pPr indent="449580" algn="just">
              <a:lnSpc>
                <a:spcPct val="107000"/>
              </a:lnSpc>
              <a:spcAft>
                <a:spcPts val="800"/>
              </a:spcAft>
            </a:pPr>
            <a:r>
              <a:rPr lang="fr-FR"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Espace réservé du pied de page 3">
            <a:extLst>
              <a:ext uri="{FF2B5EF4-FFF2-40B4-BE49-F238E27FC236}">
                <a16:creationId xmlns:a16="http://schemas.microsoft.com/office/drawing/2014/main" id="{E7760B50-28D2-B129-D458-99EF9472606F}"/>
              </a:ext>
            </a:extLst>
          </p:cNvPr>
          <p:cNvSpPr>
            <a:spLocks noGrp="1"/>
          </p:cNvSpPr>
          <p:nvPr>
            <p:ph type="ftr" sz="quarter" idx="11"/>
          </p:nvPr>
        </p:nvSpPr>
        <p:spPr>
          <a:xfrm>
            <a:off x="2112338" y="6492875"/>
            <a:ext cx="7621984" cy="365125"/>
          </a:xfrm>
        </p:spPr>
        <p:txBody>
          <a:bodyPr/>
          <a:lstStyle/>
          <a:p>
            <a:r>
              <a:rPr lang="fr-FR" dirty="0"/>
              <a:t>Laurent NABIAS – Étude Lorenzo Fontes : lnabias@etudelorenzofontes.fr</a:t>
            </a:r>
          </a:p>
        </p:txBody>
      </p:sp>
    </p:spTree>
    <p:extLst>
      <p:ext uri="{BB962C8B-B14F-4D97-AF65-F5344CB8AC3E}">
        <p14:creationId xmlns:p14="http://schemas.microsoft.com/office/powerpoint/2010/main" val="18660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27F802-D9CD-08FA-E5B6-D71F6063F23D}"/>
              </a:ext>
            </a:extLst>
          </p:cNvPr>
          <p:cNvSpPr>
            <a:spLocks noGrp="1"/>
          </p:cNvSpPr>
          <p:nvPr>
            <p:ph type="title"/>
          </p:nvPr>
        </p:nvSpPr>
        <p:spPr/>
        <p:txBody>
          <a:bodyPr/>
          <a:lstStyle/>
          <a:p>
            <a:pPr algn="ctr"/>
            <a:r>
              <a:rPr lang="fr-FR" dirty="0"/>
              <a:t>COMMENT NOMMER UN CIRCUIT ?</a:t>
            </a:r>
          </a:p>
        </p:txBody>
      </p:sp>
      <p:sp useBgFill="1">
        <p:nvSpPr>
          <p:cNvPr id="3" name="Espace réservé du contenu 2">
            <a:extLst>
              <a:ext uri="{FF2B5EF4-FFF2-40B4-BE49-F238E27FC236}">
                <a16:creationId xmlns:a16="http://schemas.microsoft.com/office/drawing/2014/main" id="{EFBA70EC-1547-C5FD-512D-B5E2717DD878}"/>
              </a:ext>
            </a:extLst>
          </p:cNvPr>
          <p:cNvSpPr>
            <a:spLocks noGrp="1"/>
          </p:cNvSpPr>
          <p:nvPr>
            <p:ph idx="1"/>
          </p:nvPr>
        </p:nvSpPr>
        <p:spPr>
          <a:xfrm>
            <a:off x="1208314" y="1426029"/>
            <a:ext cx="10570029" cy="5072742"/>
          </a:xfrm>
        </p:spPr>
        <p:txBody>
          <a:bodyPr>
            <a:normAutofit fontScale="85000" lnSpcReduction="10000"/>
          </a:bodyPr>
          <a:lstStyle/>
          <a:p>
            <a:pPr>
              <a:lnSpc>
                <a:spcPct val="107000"/>
              </a:lnSpc>
              <a:spcAft>
                <a:spcPts val="800"/>
              </a:spcAft>
            </a:pPr>
            <a:r>
              <a:rPr lang="fr-FR" sz="2800" kern="100" dirty="0">
                <a:effectLst/>
                <a:latin typeface="Calibri" panose="020F0502020204030204" pitchFamily="34" charset="0"/>
                <a:ea typeface="Calibri" panose="020F0502020204030204" pitchFamily="34" charset="0"/>
                <a:cs typeface="Times New Roman" panose="02020603050405020304" pitchFamily="18" charset="0"/>
              </a:rPr>
              <a:t>Le circuit qui relie un individu A à un individu B est décrit par :</a:t>
            </a:r>
          </a:p>
          <a:p>
            <a:pPr marL="342900" lvl="0" indent="-342900" algn="just">
              <a:lnSpc>
                <a:spcPct val="130000"/>
              </a:lnSpc>
              <a:buFont typeface="Calibri" panose="020F0502020204030204" pitchFamily="34" charset="0"/>
              <a:buChar char="-"/>
            </a:pPr>
            <a:r>
              <a:rPr lang="fr-FR" sz="2800" dirty="0">
                <a:effectLst/>
                <a:latin typeface="Arial" panose="020B0604020202020204" pitchFamily="34" charset="0"/>
                <a:ea typeface="Calibri" panose="020F0502020204030204" pitchFamily="34" charset="0"/>
                <a:cs typeface="Times New Roman" panose="02020603050405020304" pitchFamily="18" charset="0"/>
              </a:rPr>
              <a:t>Les caractères « H » (Homme), « F » (Femme), un « X » désignant l’un ou l’autre ;</a:t>
            </a:r>
          </a:p>
          <a:p>
            <a:pPr marL="342900" lvl="0" indent="-342900" algn="just">
              <a:lnSpc>
                <a:spcPct val="130000"/>
              </a:lnSpc>
              <a:buFont typeface="Calibri" panose="020F0502020204030204" pitchFamily="34" charset="0"/>
              <a:buChar char="-"/>
            </a:pPr>
            <a:r>
              <a:rPr lang="fr-FR" sz="2800" dirty="0">
                <a:effectLst/>
                <a:latin typeface="Arial" panose="020B0604020202020204" pitchFamily="34" charset="0"/>
                <a:ea typeface="Calibri" panose="020F0502020204030204" pitchFamily="34" charset="0"/>
                <a:cs typeface="Times New Roman" panose="02020603050405020304" pitchFamily="18" charset="0"/>
              </a:rPr>
              <a:t>Deux signes diacritiques : le point indique un mariage. Les parenthèses () entourent la position apicale, un ancêtre qui n’a pas lui-même d’ancêtre dans la chaîne considérée.</a:t>
            </a:r>
          </a:p>
          <a:p>
            <a:pPr marL="342900" lvl="0" indent="-342900" algn="just">
              <a:lnSpc>
                <a:spcPct val="130000"/>
              </a:lnSpc>
              <a:buFont typeface="Calibri" panose="020F0502020204030204" pitchFamily="34" charset="0"/>
              <a:buChar char="-"/>
            </a:pPr>
            <a:r>
              <a:rPr lang="fr-FR" sz="2800" dirty="0">
                <a:effectLst/>
                <a:latin typeface="Arial" panose="020B0604020202020204" pitchFamily="34" charset="0"/>
                <a:ea typeface="Calibri" panose="020F0502020204030204" pitchFamily="34" charset="0"/>
                <a:cs typeface="Times New Roman" panose="02020603050405020304" pitchFamily="18" charset="0"/>
              </a:rPr>
              <a:t>La lecture est réalisée de gauche à droite, et au départ, dans le sens des ascendants. </a:t>
            </a:r>
          </a:p>
          <a:p>
            <a:pPr marL="342900" lvl="0" indent="-342900" algn="just">
              <a:lnSpc>
                <a:spcPct val="130000"/>
              </a:lnSpc>
              <a:buFont typeface="Calibri" panose="020F0502020204030204" pitchFamily="34" charset="0"/>
              <a:buChar char="-"/>
            </a:pPr>
            <a:r>
              <a:rPr lang="fr-FR" sz="2800" dirty="0">
                <a:effectLst/>
                <a:latin typeface="Arial" panose="020B0604020202020204" pitchFamily="34" charset="0"/>
                <a:ea typeface="Calibri" panose="020F0502020204030204" pitchFamily="34" charset="0"/>
                <a:cs typeface="Times New Roman" panose="02020603050405020304" pitchFamily="18" charset="0"/>
              </a:rPr>
              <a:t>L’apparition d’une parenthèse ou d’un point inverse le sens du parcours de lecture (d’un sens ascendant, on passe à un sens descendant).</a:t>
            </a:r>
          </a:p>
          <a:p>
            <a:endParaRPr lang="fr-FR" dirty="0"/>
          </a:p>
        </p:txBody>
      </p:sp>
      <p:sp>
        <p:nvSpPr>
          <p:cNvPr id="4" name="Espace réservé du pied de page 3">
            <a:extLst>
              <a:ext uri="{FF2B5EF4-FFF2-40B4-BE49-F238E27FC236}">
                <a16:creationId xmlns:a16="http://schemas.microsoft.com/office/drawing/2014/main" id="{E7760B50-28D2-B129-D458-99EF9472606F}"/>
              </a:ext>
            </a:extLst>
          </p:cNvPr>
          <p:cNvSpPr>
            <a:spLocks noGrp="1"/>
          </p:cNvSpPr>
          <p:nvPr>
            <p:ph type="ftr" sz="quarter" idx="11"/>
          </p:nvPr>
        </p:nvSpPr>
        <p:spPr>
          <a:xfrm>
            <a:off x="1739098" y="6492875"/>
            <a:ext cx="7621984" cy="365125"/>
          </a:xfrm>
        </p:spPr>
        <p:txBody>
          <a:bodyPr/>
          <a:lstStyle/>
          <a:p>
            <a:r>
              <a:rPr lang="fr-FR" dirty="0"/>
              <a:t>Laurent NABIAS – Etude Lorenzo Fontes : lnabias@etudelorenzofontes.fr</a:t>
            </a:r>
          </a:p>
        </p:txBody>
      </p:sp>
    </p:spTree>
    <p:extLst>
      <p:ext uri="{BB962C8B-B14F-4D97-AF65-F5344CB8AC3E}">
        <p14:creationId xmlns:p14="http://schemas.microsoft.com/office/powerpoint/2010/main" val="1826528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1D9CC-0E95-B757-E9C6-841ACC9929E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59C7634-CF03-F9DC-189C-1285E77E5025}"/>
              </a:ext>
            </a:extLst>
          </p:cNvPr>
          <p:cNvSpPr>
            <a:spLocks noGrp="1"/>
          </p:cNvSpPr>
          <p:nvPr>
            <p:ph type="title"/>
          </p:nvPr>
        </p:nvSpPr>
        <p:spPr/>
        <p:txBody>
          <a:bodyPr/>
          <a:lstStyle/>
          <a:p>
            <a:pPr algn="ctr"/>
            <a:r>
              <a:rPr lang="fr-FR" dirty="0"/>
              <a:t>COMMENT NOMMER UN CIRCUIT ?</a:t>
            </a:r>
          </a:p>
        </p:txBody>
      </p:sp>
      <p:sp>
        <p:nvSpPr>
          <p:cNvPr id="4" name="Espace réservé du pied de page 3">
            <a:extLst>
              <a:ext uri="{FF2B5EF4-FFF2-40B4-BE49-F238E27FC236}">
                <a16:creationId xmlns:a16="http://schemas.microsoft.com/office/drawing/2014/main" id="{C0CF0C4D-A421-B0EF-6CE5-2CF85ACCC792}"/>
              </a:ext>
            </a:extLst>
          </p:cNvPr>
          <p:cNvSpPr>
            <a:spLocks noGrp="1"/>
          </p:cNvSpPr>
          <p:nvPr>
            <p:ph type="ftr" sz="quarter" idx="11"/>
          </p:nvPr>
        </p:nvSpPr>
        <p:spPr>
          <a:xfrm>
            <a:off x="1739098" y="6492875"/>
            <a:ext cx="7621984" cy="365125"/>
          </a:xfrm>
        </p:spPr>
        <p:txBody>
          <a:bodyPr/>
          <a:lstStyle/>
          <a:p>
            <a:r>
              <a:rPr lang="fr-FR" dirty="0"/>
              <a:t>Laurent NABIAS – Etude Lorenzo Fontes : lnabias@etudelorenzofontes.fr</a:t>
            </a:r>
          </a:p>
        </p:txBody>
      </p:sp>
      <p:pic>
        <p:nvPicPr>
          <p:cNvPr id="7" name="Espace réservé du contenu 3" descr="Une image contenant texte">
            <a:extLst>
              <a:ext uri="{FF2B5EF4-FFF2-40B4-BE49-F238E27FC236}">
                <a16:creationId xmlns:a16="http://schemas.microsoft.com/office/drawing/2014/main" id="{4A50F190-099F-1663-240A-CBC47FDD514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3133" y="1470228"/>
            <a:ext cx="11293006" cy="3450116"/>
          </a:xfrm>
          <a:prstGeom prst="rect">
            <a:avLst/>
          </a:prstGeom>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p:spPr>
      </p:pic>
      <p:sp>
        <p:nvSpPr>
          <p:cNvPr id="8" name="ZoneTexte 7">
            <a:extLst>
              <a:ext uri="{FF2B5EF4-FFF2-40B4-BE49-F238E27FC236}">
                <a16:creationId xmlns:a16="http://schemas.microsoft.com/office/drawing/2014/main" id="{8F709ACA-377E-B1D0-B52A-DBEF4EBE82B6}"/>
              </a:ext>
            </a:extLst>
          </p:cNvPr>
          <p:cNvSpPr txBox="1"/>
          <p:nvPr/>
        </p:nvSpPr>
        <p:spPr>
          <a:xfrm>
            <a:off x="2177141" y="5093859"/>
            <a:ext cx="8458200" cy="1384995"/>
          </a:xfrm>
          <a:prstGeom prst="rect">
            <a:avLst/>
          </a:prstGeom>
          <a:noFill/>
        </p:spPr>
        <p:txBody>
          <a:bodyPr wrap="square">
            <a:spAutoFit/>
          </a:bodyPr>
          <a:lstStyle/>
          <a:p>
            <a:pPr algn="ctr"/>
            <a:r>
              <a:rPr lang="fr-FR" sz="2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13816 (13817 13818) 14055 . 13785 (4527 7345) 13782</a:t>
            </a:r>
          </a:p>
          <a:p>
            <a:pPr algn="ctr"/>
            <a:endParaRPr lang="fr-FR" sz="2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fr-FR"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H()F.H()F</a:t>
            </a:r>
            <a:r>
              <a:rPr lang="fr-FR" sz="2800" dirty="0">
                <a:effectLst/>
                <a:latin typeface="Calibri" panose="020F0502020204030204" pitchFamily="34" charset="0"/>
                <a:ea typeface="Calibri" panose="020F0502020204030204" pitchFamily="34" charset="0"/>
                <a:cs typeface="Times New Roman" panose="02020603050405020304" pitchFamily="18" charset="0"/>
              </a:rPr>
              <a:t>	</a:t>
            </a:r>
            <a:r>
              <a:rPr lang="fr-FR" sz="2800" dirty="0">
                <a:effectLst/>
              </a:rPr>
              <a:t> </a:t>
            </a:r>
            <a:endParaRPr lang="fr-FR" sz="2800" dirty="0"/>
          </a:p>
        </p:txBody>
      </p:sp>
    </p:spTree>
    <p:extLst>
      <p:ext uri="{BB962C8B-B14F-4D97-AF65-F5344CB8AC3E}">
        <p14:creationId xmlns:p14="http://schemas.microsoft.com/office/powerpoint/2010/main" val="879464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8408F1-0ED3-274A-69DA-D096622FF094}"/>
              </a:ext>
            </a:extLst>
          </p:cNvPr>
          <p:cNvSpPr>
            <a:spLocks noGrp="1"/>
          </p:cNvSpPr>
          <p:nvPr>
            <p:ph type="title"/>
          </p:nvPr>
        </p:nvSpPr>
        <p:spPr>
          <a:xfrm>
            <a:off x="1290918" y="736700"/>
            <a:ext cx="10811435" cy="575733"/>
          </a:xfrm>
        </p:spPr>
        <p:txBody>
          <a:bodyPr>
            <a:normAutofit fontScale="90000"/>
          </a:bodyPr>
          <a:lstStyle/>
          <a:p>
            <a:pPr algn="ctr"/>
            <a:r>
              <a:rPr lang="fr-FR" sz="3200" dirty="0"/>
              <a:t>RECENSEMENT DE CIRCUITS ET INTERDITS RELIGIEUX</a:t>
            </a:r>
          </a:p>
        </p:txBody>
      </p:sp>
      <p:sp useBgFill="1">
        <p:nvSpPr>
          <p:cNvPr id="3" name="Espace réservé du contenu 2">
            <a:extLst>
              <a:ext uri="{FF2B5EF4-FFF2-40B4-BE49-F238E27FC236}">
                <a16:creationId xmlns:a16="http://schemas.microsoft.com/office/drawing/2014/main" id="{C19D46C1-C786-67E4-4BE0-7332047A6FB1}"/>
              </a:ext>
            </a:extLst>
          </p:cNvPr>
          <p:cNvSpPr>
            <a:spLocks noGrp="1"/>
          </p:cNvSpPr>
          <p:nvPr>
            <p:ph sz="half" idx="1"/>
          </p:nvPr>
        </p:nvSpPr>
        <p:spPr>
          <a:xfrm>
            <a:off x="601643" y="1394994"/>
            <a:ext cx="3981115" cy="5228050"/>
          </a:xfrm>
        </p:spPr>
        <p:txBody>
          <a:bodyPr>
            <a:normAutofit fontScale="92500" lnSpcReduction="20000"/>
          </a:bodyPr>
          <a:lstStyle/>
          <a:p>
            <a:pPr algn="just"/>
            <a:r>
              <a:rPr lang="fr-FR" sz="2800" dirty="0">
                <a:effectLst/>
                <a:latin typeface="Calibri" panose="020F0502020204030204" pitchFamily="34" charset="0"/>
                <a:ea typeface="Calibri" panose="020F0502020204030204" pitchFamily="34" charset="0"/>
                <a:cs typeface="Times New Roman" panose="02020603050405020304" pitchFamily="18" charset="0"/>
              </a:rPr>
              <a:t>Corpus de familles au format GEDCOM</a:t>
            </a:r>
            <a:r>
              <a:rPr lang="fr-FR" sz="2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fr-FR" sz="2800" dirty="0">
                <a:effectLst/>
                <a:latin typeface="Calibri" panose="020F0502020204030204" pitchFamily="34" charset="0"/>
                <a:ea typeface="Calibri" panose="020F0502020204030204" pitchFamily="34" charset="0"/>
                <a:cs typeface="Times New Roman" panose="02020603050405020304" pitchFamily="18" charset="0"/>
              </a:rPr>
              <a:t> recensement des types de circuits matrimoniaux.</a:t>
            </a:r>
          </a:p>
          <a:p>
            <a:pPr algn="just"/>
            <a:r>
              <a:rPr lang="fr-FR" sz="2800" dirty="0">
                <a:latin typeface="Calibri" panose="020F0502020204030204" pitchFamily="34" charset="0"/>
                <a:ea typeface="Calibri" panose="020F0502020204030204" pitchFamily="34" charset="0"/>
                <a:cs typeface="Times New Roman" panose="02020603050405020304" pitchFamily="18" charset="0"/>
              </a:rPr>
              <a:t>Identification</a:t>
            </a:r>
            <a:r>
              <a:rPr lang="fr-FR" sz="2800" dirty="0">
                <a:effectLst/>
                <a:latin typeface="Calibri" panose="020F0502020204030204" pitchFamily="34" charset="0"/>
                <a:ea typeface="Calibri" panose="020F0502020204030204" pitchFamily="34" charset="0"/>
                <a:cs typeface="Times New Roman" panose="02020603050405020304" pitchFamily="18" charset="0"/>
              </a:rPr>
              <a:t> des mariages religieux qui ne respectent pas les interdits canoniques </a:t>
            </a:r>
          </a:p>
          <a:p>
            <a:pPr algn="just"/>
            <a:r>
              <a:rPr lang="fr-FR" sz="2400" dirty="0">
                <a:latin typeface="Calibri" panose="020F0502020204030204" pitchFamily="34" charset="0"/>
                <a:cs typeface="Times New Roman" panose="02020603050405020304" pitchFamily="18" charset="0"/>
              </a:rPr>
              <a:t>Exemple : recenser les circuits</a:t>
            </a:r>
          </a:p>
          <a:p>
            <a:pPr algn="just">
              <a:buFont typeface="Wingdings" panose="05000000000000000000" pitchFamily="2" charset="2"/>
              <a:buChar char="ü"/>
            </a:pPr>
            <a:r>
              <a:rPr lang="fr-FR" sz="2400" dirty="0">
                <a:latin typeface="Calibri" panose="020F0502020204030204" pitchFamily="34" charset="0"/>
                <a:cs typeface="Times New Roman" panose="02020603050405020304" pitchFamily="18" charset="0"/>
              </a:rPr>
              <a:t> d’ordre 1 avec des mariages consanguins (pas d’autres liens matrimoniaux dans la chaîne), </a:t>
            </a:r>
          </a:p>
          <a:p>
            <a:pPr algn="just">
              <a:buFont typeface="Wingdings" panose="05000000000000000000" pitchFamily="2" charset="2"/>
              <a:buChar char="ü"/>
            </a:pPr>
            <a:r>
              <a:rPr lang="fr-FR" sz="2400" dirty="0">
                <a:latin typeface="Calibri" panose="020F0502020204030204" pitchFamily="34" charset="0"/>
                <a:cs typeface="Times New Roman" panose="02020603050405020304" pitchFamily="18" charset="0"/>
              </a:rPr>
              <a:t>profondeur généalogique max=4</a:t>
            </a:r>
            <a:endParaRPr lang="fr-FR" sz="2400" dirty="0"/>
          </a:p>
          <a:p>
            <a:endParaRPr lang="fr-FR" dirty="0"/>
          </a:p>
        </p:txBody>
      </p:sp>
      <p:pic>
        <p:nvPicPr>
          <p:cNvPr id="4" name="Image 3">
            <a:extLst>
              <a:ext uri="{FF2B5EF4-FFF2-40B4-BE49-F238E27FC236}">
                <a16:creationId xmlns:a16="http://schemas.microsoft.com/office/drawing/2014/main" id="{588A2668-659A-A176-ABC4-5400473AC97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8199" y="1312433"/>
            <a:ext cx="7048069" cy="5393172"/>
          </a:xfrm>
          <a:prstGeom prst="rect">
            <a:avLst/>
          </a:prstGeom>
          <a:noFill/>
          <a:ln w="12700">
            <a:solidFill>
              <a:schemeClr val="tx1"/>
            </a:solidFill>
          </a:ln>
        </p:spPr>
      </p:pic>
    </p:spTree>
    <p:extLst>
      <p:ext uri="{BB962C8B-B14F-4D97-AF65-F5344CB8AC3E}">
        <p14:creationId xmlns:p14="http://schemas.microsoft.com/office/powerpoint/2010/main" val="2087601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80AEE-03AC-2603-4802-B1D9F9161B03}"/>
              </a:ext>
            </a:extLst>
          </p:cNvPr>
          <p:cNvSpPr>
            <a:spLocks noGrp="1"/>
          </p:cNvSpPr>
          <p:nvPr>
            <p:ph type="title"/>
          </p:nvPr>
        </p:nvSpPr>
        <p:spPr/>
        <p:txBody>
          <a:bodyPr/>
          <a:lstStyle/>
          <a:p>
            <a:pPr algn="ctr"/>
            <a:r>
              <a:rPr lang="fr-FR" dirty="0"/>
              <a:t>PRÉAMBULES</a:t>
            </a:r>
          </a:p>
        </p:txBody>
      </p:sp>
      <p:sp>
        <p:nvSpPr>
          <p:cNvPr id="4" name="Espace réservé du texte 3">
            <a:extLst>
              <a:ext uri="{FF2B5EF4-FFF2-40B4-BE49-F238E27FC236}">
                <a16:creationId xmlns:a16="http://schemas.microsoft.com/office/drawing/2014/main" id="{B229E9C9-D6B9-CCDA-4AF3-C876AEE24413}"/>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483761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08F19-2DA9-4956-3415-14F0641CA4B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58A7782-00FF-835C-FF17-F074109A2AD0}"/>
              </a:ext>
            </a:extLst>
          </p:cNvPr>
          <p:cNvSpPr>
            <a:spLocks noGrp="1"/>
          </p:cNvSpPr>
          <p:nvPr>
            <p:ph type="title"/>
          </p:nvPr>
        </p:nvSpPr>
        <p:spPr/>
        <p:txBody>
          <a:bodyPr/>
          <a:lstStyle/>
          <a:p>
            <a:r>
              <a:rPr lang="fr-FR" dirty="0"/>
              <a:t>CONTOURNER LES INTERDITS RELIGIEUX</a:t>
            </a:r>
          </a:p>
        </p:txBody>
      </p:sp>
      <p:pic>
        <p:nvPicPr>
          <p:cNvPr id="5" name="Image 4">
            <a:extLst>
              <a:ext uri="{FF2B5EF4-FFF2-40B4-BE49-F238E27FC236}">
                <a16:creationId xmlns:a16="http://schemas.microsoft.com/office/drawing/2014/main" id="{C65D663D-B58C-02E3-7AC3-2FB6E65D1E8B}"/>
              </a:ext>
            </a:extLst>
          </p:cNvPr>
          <p:cNvPicPr>
            <a:picLocks noChangeAspect="1"/>
          </p:cNvPicPr>
          <p:nvPr/>
        </p:nvPicPr>
        <p:blipFill rotWithShape="1">
          <a:blip r:embed="rId3">
            <a:extLst>
              <a:ext uri="{28A0092B-C50C-407E-A947-70E740481C1C}">
                <a14:useLocalDpi xmlns:a14="http://schemas.microsoft.com/office/drawing/2010/main" val="0"/>
              </a:ext>
            </a:extLst>
          </a:blip>
          <a:srcRect l="7644"/>
          <a:stretch/>
        </p:blipFill>
        <p:spPr bwMode="auto">
          <a:xfrm>
            <a:off x="1003051" y="2310296"/>
            <a:ext cx="8536391" cy="4208838"/>
          </a:xfrm>
          <a:prstGeom prst="rect">
            <a:avLst/>
          </a:prstGeom>
          <a:noFill/>
          <a:ln w="12700"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3" name="ZoneTexte 2">
            <a:extLst>
              <a:ext uri="{FF2B5EF4-FFF2-40B4-BE49-F238E27FC236}">
                <a16:creationId xmlns:a16="http://schemas.microsoft.com/office/drawing/2014/main" id="{4BC50CD4-8957-29D0-B06D-EEC8F2C1D08F}"/>
              </a:ext>
            </a:extLst>
          </p:cNvPr>
          <p:cNvSpPr txBox="1"/>
          <p:nvPr/>
        </p:nvSpPr>
        <p:spPr>
          <a:xfrm>
            <a:off x="1760219" y="1385425"/>
            <a:ext cx="3424967" cy="923330"/>
          </a:xfrm>
          <a:prstGeom prst="rect">
            <a:avLst/>
          </a:prstGeom>
          <a:noFill/>
        </p:spPr>
        <p:txBody>
          <a:bodyPr wrap="square" rtlCol="0">
            <a:spAutoFit/>
          </a:bodyPr>
          <a:lstStyle/>
          <a:p>
            <a:pPr algn="ctr"/>
            <a:r>
              <a:rPr lang="fr-FR" dirty="0"/>
              <a:t>CIRCUITS ORDRE 2</a:t>
            </a:r>
          </a:p>
          <a:p>
            <a:pPr algn="ctr"/>
            <a:r>
              <a:rPr lang="fr-FR" dirty="0"/>
              <a:t>Profondeur généalogique 3</a:t>
            </a:r>
          </a:p>
          <a:p>
            <a:pPr algn="ctr"/>
            <a:r>
              <a:rPr lang="fr-FR" b="1" dirty="0"/>
              <a:t>Redoublement de mariages </a:t>
            </a:r>
          </a:p>
        </p:txBody>
      </p:sp>
      <p:sp>
        <p:nvSpPr>
          <p:cNvPr id="4" name="ZoneTexte 3">
            <a:extLst>
              <a:ext uri="{FF2B5EF4-FFF2-40B4-BE49-F238E27FC236}">
                <a16:creationId xmlns:a16="http://schemas.microsoft.com/office/drawing/2014/main" id="{1F5B4342-E9F0-A913-F47F-ED8D6D391652}"/>
              </a:ext>
            </a:extLst>
          </p:cNvPr>
          <p:cNvSpPr txBox="1"/>
          <p:nvPr/>
        </p:nvSpPr>
        <p:spPr>
          <a:xfrm>
            <a:off x="5942354" y="1385425"/>
            <a:ext cx="3528530" cy="923330"/>
          </a:xfrm>
          <a:prstGeom prst="rect">
            <a:avLst/>
          </a:prstGeom>
          <a:noFill/>
        </p:spPr>
        <p:txBody>
          <a:bodyPr wrap="none" rtlCol="0">
            <a:spAutoFit/>
          </a:bodyPr>
          <a:lstStyle/>
          <a:p>
            <a:pPr algn="ctr"/>
            <a:r>
              <a:rPr lang="fr-FR" dirty="0"/>
              <a:t>CIRCUITS ORDRE 3</a:t>
            </a:r>
          </a:p>
          <a:p>
            <a:pPr algn="ctr"/>
            <a:r>
              <a:rPr lang="fr-FR" dirty="0"/>
              <a:t>Profondeur généalogique 2</a:t>
            </a:r>
          </a:p>
          <a:p>
            <a:r>
              <a:rPr lang="fr-FR" b="1" dirty="0"/>
              <a:t>Réenchaînement matrimonial</a:t>
            </a:r>
          </a:p>
        </p:txBody>
      </p:sp>
      <p:sp>
        <p:nvSpPr>
          <p:cNvPr id="6" name="ZoneTexte 5">
            <a:extLst>
              <a:ext uri="{FF2B5EF4-FFF2-40B4-BE49-F238E27FC236}">
                <a16:creationId xmlns:a16="http://schemas.microsoft.com/office/drawing/2014/main" id="{594FE063-4155-C0CA-3E9D-6A60B5211C5B}"/>
              </a:ext>
            </a:extLst>
          </p:cNvPr>
          <p:cNvSpPr txBox="1"/>
          <p:nvPr/>
        </p:nvSpPr>
        <p:spPr>
          <a:xfrm>
            <a:off x="9720111" y="2577210"/>
            <a:ext cx="2335425" cy="3139321"/>
          </a:xfrm>
          <a:prstGeom prst="rect">
            <a:avLst/>
          </a:prstGeom>
          <a:noFill/>
        </p:spPr>
        <p:txBody>
          <a:bodyPr wrap="square" rtlCol="0">
            <a:spAutoFit/>
          </a:bodyPr>
          <a:lstStyle/>
          <a:p>
            <a:r>
              <a:rPr lang="fr-FR" b="1" u="sng" dirty="0"/>
              <a:t>Par extension </a:t>
            </a:r>
            <a:r>
              <a:rPr lang="fr-FR" dirty="0"/>
              <a:t>: </a:t>
            </a:r>
          </a:p>
          <a:p>
            <a:endParaRPr lang="fr-FR" dirty="0">
              <a:sym typeface="Wingdings" panose="05000000000000000000" pitchFamily="2" charset="2"/>
            </a:endParaRPr>
          </a:p>
          <a:p>
            <a:pPr marL="285750" indent="-285750" algn="just">
              <a:buFont typeface="Wingdings" panose="05000000000000000000" pitchFamily="2" charset="2"/>
              <a:buChar char="Ø"/>
            </a:pPr>
            <a:r>
              <a:rPr lang="fr-FR" dirty="0">
                <a:sym typeface="Wingdings" panose="05000000000000000000" pitchFamily="2" charset="2"/>
              </a:rPr>
              <a:t>identification du réseau de parenté</a:t>
            </a:r>
          </a:p>
          <a:p>
            <a:endParaRPr lang="fr-FR" dirty="0">
              <a:sym typeface="Wingdings" panose="05000000000000000000" pitchFamily="2" charset="2"/>
            </a:endParaRPr>
          </a:p>
          <a:p>
            <a:pPr marL="285750" indent="-285750">
              <a:buFont typeface="Wingdings" panose="05000000000000000000" pitchFamily="2" charset="2"/>
              <a:buChar char="Ø"/>
            </a:pPr>
            <a:r>
              <a:rPr lang="fr-FR" b="1" dirty="0"/>
              <a:t>Recensement des ordres 1, 2 et 3</a:t>
            </a:r>
            <a:r>
              <a:rPr lang="fr-FR" dirty="0"/>
              <a:t>, profondeur généalogique 3 avec Puck</a:t>
            </a:r>
          </a:p>
        </p:txBody>
      </p:sp>
    </p:spTree>
    <p:extLst>
      <p:ext uri="{BB962C8B-B14F-4D97-AF65-F5344CB8AC3E}">
        <p14:creationId xmlns:p14="http://schemas.microsoft.com/office/powerpoint/2010/main" val="4180721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D15960C-DC71-B1E6-BD56-D4847F9D0754}"/>
              </a:ext>
            </a:extLst>
          </p:cNvPr>
          <p:cNvSpPr>
            <a:spLocks noGrp="1"/>
          </p:cNvSpPr>
          <p:nvPr>
            <p:ph type="title"/>
          </p:nvPr>
        </p:nvSpPr>
        <p:spPr>
          <a:xfrm>
            <a:off x="2589888" y="2074562"/>
            <a:ext cx="8789313" cy="1506838"/>
          </a:xfrm>
        </p:spPr>
        <p:txBody>
          <a:bodyPr>
            <a:normAutofit fontScale="90000"/>
          </a:bodyPr>
          <a:lstStyle/>
          <a:p>
            <a:pPr algn="ctr"/>
            <a:r>
              <a:rPr lang="fr-FR" dirty="0"/>
              <a:t>UTILISATION DES LOGICIELS D’ANALYSE DE LA PARENTE</a:t>
            </a:r>
            <a:br>
              <a:rPr lang="fr-FR" dirty="0"/>
            </a:br>
            <a:endParaRPr lang="fr-FR" dirty="0"/>
          </a:p>
        </p:txBody>
      </p:sp>
      <p:sp>
        <p:nvSpPr>
          <p:cNvPr id="2" name="Espace réservé du texte 1">
            <a:extLst>
              <a:ext uri="{FF2B5EF4-FFF2-40B4-BE49-F238E27FC236}">
                <a16:creationId xmlns:a16="http://schemas.microsoft.com/office/drawing/2014/main" id="{73DA5231-AAC0-3F89-5C8B-841F0201149F}"/>
              </a:ext>
            </a:extLst>
          </p:cNvPr>
          <p:cNvSpPr>
            <a:spLocks noGrp="1"/>
          </p:cNvSpPr>
          <p:nvPr>
            <p:ph type="body" idx="1"/>
          </p:nvPr>
        </p:nvSpPr>
        <p:spPr>
          <a:xfrm>
            <a:off x="2014511" y="3859306"/>
            <a:ext cx="9940066" cy="860400"/>
          </a:xfrm>
        </p:spPr>
        <p:txBody>
          <a:bodyPr>
            <a:normAutofit lnSpcReduction="10000"/>
          </a:bodyPr>
          <a:lstStyle/>
          <a:p>
            <a:pPr algn="ctr"/>
            <a:r>
              <a:rPr lang="fr-FR" sz="2800" dirty="0"/>
              <a:t>EXEMPLE DE RECENSEMENTS DE CIRCUITS D’ORDRE 1 ET 2 AVEC PUCK</a:t>
            </a:r>
          </a:p>
        </p:txBody>
      </p:sp>
    </p:spTree>
    <p:extLst>
      <p:ext uri="{BB962C8B-B14F-4D97-AF65-F5344CB8AC3E}">
        <p14:creationId xmlns:p14="http://schemas.microsoft.com/office/powerpoint/2010/main" val="526731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8FDBAB-2BD4-96BF-3C21-38B76FB0B4D0}"/>
              </a:ext>
            </a:extLst>
          </p:cNvPr>
          <p:cNvSpPr>
            <a:spLocks noGrp="1"/>
          </p:cNvSpPr>
          <p:nvPr>
            <p:ph type="title"/>
          </p:nvPr>
        </p:nvSpPr>
        <p:spPr>
          <a:xfrm>
            <a:off x="1763486" y="711194"/>
            <a:ext cx="10308771" cy="693063"/>
          </a:xfrm>
        </p:spPr>
        <p:txBody>
          <a:bodyPr>
            <a:normAutofit/>
          </a:bodyPr>
          <a:lstStyle/>
          <a:p>
            <a:pPr algn="ctr"/>
            <a:r>
              <a:rPr lang="fr-FR" dirty="0"/>
              <a:t>UNE FAMILLE DANS PUCK (IMPORT GEDCOM)</a:t>
            </a:r>
          </a:p>
        </p:txBody>
      </p:sp>
      <p:pic>
        <p:nvPicPr>
          <p:cNvPr id="9" name="Espace réservé du contenu 8">
            <a:extLst>
              <a:ext uri="{FF2B5EF4-FFF2-40B4-BE49-F238E27FC236}">
                <a16:creationId xmlns:a16="http://schemas.microsoft.com/office/drawing/2014/main" id="{4B4938E4-51E9-A8B7-8BE1-C430A646A9E9}"/>
              </a:ext>
            </a:extLst>
          </p:cNvPr>
          <p:cNvPicPr>
            <a:picLocks noGrp="1" noChangeAspect="1"/>
          </p:cNvPicPr>
          <p:nvPr>
            <p:ph idx="1"/>
          </p:nvPr>
        </p:nvPicPr>
        <p:blipFill>
          <a:blip r:embed="rId3"/>
          <a:stretch>
            <a:fillRect/>
          </a:stretch>
        </p:blipFill>
        <p:spPr>
          <a:xfrm>
            <a:off x="1926771" y="1273514"/>
            <a:ext cx="9692460" cy="5268800"/>
          </a:xfrm>
        </p:spPr>
      </p:pic>
    </p:spTree>
    <p:extLst>
      <p:ext uri="{BB962C8B-B14F-4D97-AF65-F5344CB8AC3E}">
        <p14:creationId xmlns:p14="http://schemas.microsoft.com/office/powerpoint/2010/main" val="3264328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3E4021-3335-7158-E626-A37E98DD2CBF}"/>
              </a:ext>
            </a:extLst>
          </p:cNvPr>
          <p:cNvSpPr>
            <a:spLocks noGrp="1"/>
          </p:cNvSpPr>
          <p:nvPr>
            <p:ph type="title"/>
          </p:nvPr>
        </p:nvSpPr>
        <p:spPr/>
        <p:txBody>
          <a:bodyPr>
            <a:normAutofit/>
          </a:bodyPr>
          <a:lstStyle/>
          <a:p>
            <a:pPr algn="ctr"/>
            <a:r>
              <a:rPr lang="fr-FR"/>
              <a:t>REQUÊTE D’UN RECENSEMENT</a:t>
            </a:r>
            <a:endParaRPr lang="fr-FR" dirty="0"/>
          </a:p>
        </p:txBody>
      </p:sp>
      <p:pic>
        <p:nvPicPr>
          <p:cNvPr id="5" name="Espace réservé du contenu 4">
            <a:extLst>
              <a:ext uri="{FF2B5EF4-FFF2-40B4-BE49-F238E27FC236}">
                <a16:creationId xmlns:a16="http://schemas.microsoft.com/office/drawing/2014/main" id="{EC240167-311B-7712-94E9-76382B28464F}"/>
              </a:ext>
            </a:extLst>
          </p:cNvPr>
          <p:cNvPicPr>
            <a:picLocks noGrp="1" noChangeAspect="1"/>
          </p:cNvPicPr>
          <p:nvPr>
            <p:ph idx="4294967295"/>
          </p:nvPr>
        </p:nvPicPr>
        <p:blipFill>
          <a:blip r:embed="rId3"/>
          <a:stretch>
            <a:fillRect/>
          </a:stretch>
        </p:blipFill>
        <p:spPr>
          <a:xfrm>
            <a:off x="1889844" y="1164771"/>
            <a:ext cx="8819886" cy="5395349"/>
          </a:xfrm>
        </p:spPr>
      </p:pic>
      <p:sp>
        <p:nvSpPr>
          <p:cNvPr id="6" name="Rectangle 5">
            <a:extLst>
              <a:ext uri="{FF2B5EF4-FFF2-40B4-BE49-F238E27FC236}">
                <a16:creationId xmlns:a16="http://schemas.microsoft.com/office/drawing/2014/main" id="{77991D57-1F36-D9E9-31BA-648B4C2DC0B3}"/>
              </a:ext>
            </a:extLst>
          </p:cNvPr>
          <p:cNvSpPr/>
          <p:nvPr/>
        </p:nvSpPr>
        <p:spPr>
          <a:xfrm>
            <a:off x="1881758" y="1164771"/>
            <a:ext cx="5243333" cy="1891481"/>
          </a:xfrm>
          <a:prstGeom prst="rect">
            <a:avLst/>
          </a:prstGeom>
          <a:solidFill>
            <a:srgbClr val="FF0000">
              <a:alpha val="19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83866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re 1">
            <a:extLst>
              <a:ext uri="{FF2B5EF4-FFF2-40B4-BE49-F238E27FC236}">
                <a16:creationId xmlns:a16="http://schemas.microsoft.com/office/drawing/2014/main" id="{DE4AA5D9-E09C-0764-A5F3-6421866EE9C5}"/>
              </a:ext>
            </a:extLst>
          </p:cNvPr>
          <p:cNvSpPr>
            <a:spLocks noGrp="1"/>
          </p:cNvSpPr>
          <p:nvPr>
            <p:ph type="title"/>
          </p:nvPr>
        </p:nvSpPr>
        <p:spPr>
          <a:xfrm>
            <a:off x="2062843" y="650872"/>
            <a:ext cx="9387114" cy="512086"/>
          </a:xfrm>
        </p:spPr>
        <p:txBody>
          <a:bodyPr>
            <a:normAutofit fontScale="90000"/>
          </a:bodyPr>
          <a:lstStyle/>
          <a:p>
            <a:pPr algn="ctr"/>
            <a:r>
              <a:rPr lang="fr-FR" dirty="0"/>
              <a:t>RÉSULTATS GÉNÉRAUX DU RECENSEMENT</a:t>
            </a:r>
          </a:p>
        </p:txBody>
      </p:sp>
      <p:pic>
        <p:nvPicPr>
          <p:cNvPr id="8" name="Espace réservé du contenu 7">
            <a:extLst>
              <a:ext uri="{FF2B5EF4-FFF2-40B4-BE49-F238E27FC236}">
                <a16:creationId xmlns:a16="http://schemas.microsoft.com/office/drawing/2014/main" id="{5913E7EF-3A53-5348-7B6E-1C57A95D11F5}"/>
              </a:ext>
            </a:extLst>
          </p:cNvPr>
          <p:cNvPicPr>
            <a:picLocks noGrp="1" noChangeAspect="1"/>
          </p:cNvPicPr>
          <p:nvPr>
            <p:ph idx="4294967295"/>
          </p:nvPr>
        </p:nvPicPr>
        <p:blipFill>
          <a:blip r:embed="rId3">
            <a:alphaModFix amt="23000"/>
          </a:blip>
          <a:stretch>
            <a:fillRect/>
          </a:stretch>
        </p:blipFill>
        <p:spPr>
          <a:xfrm>
            <a:off x="0" y="889000"/>
            <a:ext cx="5289550" cy="5575300"/>
          </a:xfrm>
          <a:effectLst>
            <a:outerShdw blurRad="50800" dist="50800" dir="5400000" algn="ctr" rotWithShape="0">
              <a:srgbClr val="000000"/>
            </a:outerShdw>
          </a:effectLst>
        </p:spPr>
      </p:pic>
      <p:pic>
        <p:nvPicPr>
          <p:cNvPr id="10" name="Image 9">
            <a:extLst>
              <a:ext uri="{FF2B5EF4-FFF2-40B4-BE49-F238E27FC236}">
                <a16:creationId xmlns:a16="http://schemas.microsoft.com/office/drawing/2014/main" id="{136CA0C9-5B86-9D2C-75E9-39F27DC8396D}"/>
              </a:ext>
            </a:extLst>
          </p:cNvPr>
          <p:cNvPicPr>
            <a:picLocks noChangeAspect="1"/>
          </p:cNvPicPr>
          <p:nvPr/>
        </p:nvPicPr>
        <p:blipFill>
          <a:blip r:embed="rId4"/>
          <a:stretch>
            <a:fillRect/>
          </a:stretch>
        </p:blipFill>
        <p:spPr>
          <a:xfrm>
            <a:off x="749300" y="1709229"/>
            <a:ext cx="11113957" cy="3268091"/>
          </a:xfrm>
          <a:prstGeom prst="rect">
            <a:avLst/>
          </a:prstGeom>
          <a:effectLst>
            <a:outerShdw blurRad="50800" dist="50800" dir="5400000" sx="105000" sy="105000" algn="ctr" rotWithShape="0">
              <a:srgbClr val="00B0F0"/>
            </a:outerShdw>
          </a:effectLst>
        </p:spPr>
      </p:pic>
      <p:grpSp>
        <p:nvGrpSpPr>
          <p:cNvPr id="13" name="Groupe 12">
            <a:extLst>
              <a:ext uri="{FF2B5EF4-FFF2-40B4-BE49-F238E27FC236}">
                <a16:creationId xmlns:a16="http://schemas.microsoft.com/office/drawing/2014/main" id="{9D807792-F92F-E3A3-17D0-85CF49D08BAB}"/>
              </a:ext>
            </a:extLst>
          </p:cNvPr>
          <p:cNvGrpSpPr/>
          <p:nvPr/>
        </p:nvGrpSpPr>
        <p:grpSpPr>
          <a:xfrm>
            <a:off x="636587" y="3587357"/>
            <a:ext cx="10918825" cy="1409356"/>
            <a:chOff x="749300" y="3105493"/>
            <a:chExt cx="10918825" cy="1409356"/>
          </a:xfrm>
        </p:grpSpPr>
        <p:sp>
          <p:nvSpPr>
            <p:cNvPr id="3" name="Rectangle 2">
              <a:extLst>
                <a:ext uri="{FF2B5EF4-FFF2-40B4-BE49-F238E27FC236}">
                  <a16:creationId xmlns:a16="http://schemas.microsoft.com/office/drawing/2014/main" id="{71E3F92F-260E-B15B-FAD3-A048E4AE93AF}"/>
                </a:ext>
              </a:extLst>
            </p:cNvPr>
            <p:cNvSpPr/>
            <p:nvPr/>
          </p:nvSpPr>
          <p:spPr>
            <a:xfrm>
              <a:off x="2562225" y="3115018"/>
              <a:ext cx="781050" cy="1323975"/>
            </a:xfrm>
            <a:prstGeom prst="rect">
              <a:avLst/>
            </a:prstGeom>
            <a:solidFill>
              <a:srgbClr val="00B050">
                <a:alpha val="3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3730137F-3D04-272B-F60A-5ABB9922A7C4}"/>
                </a:ext>
              </a:extLst>
            </p:cNvPr>
            <p:cNvSpPr/>
            <p:nvPr/>
          </p:nvSpPr>
          <p:spPr>
            <a:xfrm>
              <a:off x="749300" y="3105493"/>
              <a:ext cx="346075" cy="1323975"/>
            </a:xfrm>
            <a:prstGeom prst="rect">
              <a:avLst/>
            </a:prstGeom>
            <a:solidFill>
              <a:srgbClr val="00B050">
                <a:alpha val="3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817937F-E735-FF81-0F81-25227597F261}"/>
                </a:ext>
              </a:extLst>
            </p:cNvPr>
            <p:cNvSpPr/>
            <p:nvPr/>
          </p:nvSpPr>
          <p:spPr>
            <a:xfrm>
              <a:off x="4254990" y="3190874"/>
              <a:ext cx="781036" cy="1323975"/>
            </a:xfrm>
            <a:prstGeom prst="rect">
              <a:avLst/>
            </a:prstGeom>
            <a:solidFill>
              <a:srgbClr val="00B050">
                <a:alpha val="3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5D6CF96-F1AC-4378-BCEC-7152F6837F12}"/>
                </a:ext>
              </a:extLst>
            </p:cNvPr>
            <p:cNvSpPr/>
            <p:nvPr/>
          </p:nvSpPr>
          <p:spPr>
            <a:xfrm>
              <a:off x="6038850" y="3115018"/>
              <a:ext cx="781036" cy="1323975"/>
            </a:xfrm>
            <a:prstGeom prst="rect">
              <a:avLst/>
            </a:prstGeom>
            <a:solidFill>
              <a:srgbClr val="00B050">
                <a:alpha val="3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5794E8F4-6D5A-BA90-110B-3BBFFCBCE593}"/>
                </a:ext>
              </a:extLst>
            </p:cNvPr>
            <p:cNvSpPr/>
            <p:nvPr/>
          </p:nvSpPr>
          <p:spPr>
            <a:xfrm>
              <a:off x="749300" y="3857968"/>
              <a:ext cx="10918825" cy="238125"/>
            </a:xfrm>
            <a:prstGeom prst="rect">
              <a:avLst/>
            </a:prstGeom>
            <a:solidFill>
              <a:schemeClr val="accent1">
                <a:alpha val="4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2C416685-929A-A0AB-8F84-BBC9C303D8AB}"/>
                </a:ext>
              </a:extLst>
            </p:cNvPr>
            <p:cNvSpPr/>
            <p:nvPr/>
          </p:nvSpPr>
          <p:spPr>
            <a:xfrm>
              <a:off x="7841745" y="3190874"/>
              <a:ext cx="949829" cy="1248119"/>
            </a:xfrm>
            <a:prstGeom prst="rect">
              <a:avLst/>
            </a:prstGeom>
            <a:solidFill>
              <a:srgbClr val="00B050">
                <a:alpha val="3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B70CB685-93EB-4B68-0779-2C749E2B2E47}"/>
                </a:ext>
              </a:extLst>
            </p:cNvPr>
            <p:cNvSpPr/>
            <p:nvPr/>
          </p:nvSpPr>
          <p:spPr>
            <a:xfrm>
              <a:off x="10528703" y="3190874"/>
              <a:ext cx="1139422" cy="1248119"/>
            </a:xfrm>
            <a:prstGeom prst="rect">
              <a:avLst/>
            </a:prstGeom>
            <a:solidFill>
              <a:srgbClr val="00B050">
                <a:alpha val="3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2EC5EC9-B107-A229-F1CB-27ACADF98C28}"/>
                </a:ext>
              </a:extLst>
            </p:cNvPr>
            <p:cNvSpPr/>
            <p:nvPr/>
          </p:nvSpPr>
          <p:spPr>
            <a:xfrm>
              <a:off x="8791574" y="3190874"/>
              <a:ext cx="840899" cy="1248119"/>
            </a:xfrm>
            <a:prstGeom prst="rect">
              <a:avLst/>
            </a:prstGeom>
            <a:solidFill>
              <a:srgbClr val="00B050">
                <a:alpha val="3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456724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C59471-6B3D-0117-0065-D0769E901A47}"/>
              </a:ext>
            </a:extLst>
          </p:cNvPr>
          <p:cNvSpPr>
            <a:spLocks noGrp="1"/>
          </p:cNvSpPr>
          <p:nvPr>
            <p:ph type="title"/>
          </p:nvPr>
        </p:nvSpPr>
        <p:spPr>
          <a:xfrm>
            <a:off x="1781175" y="711194"/>
            <a:ext cx="10140951" cy="588457"/>
          </a:xfrm>
        </p:spPr>
        <p:txBody>
          <a:bodyPr>
            <a:normAutofit fontScale="90000"/>
          </a:bodyPr>
          <a:lstStyle/>
          <a:p>
            <a:pPr algn="ctr"/>
            <a:r>
              <a:rPr lang="fr-FR" dirty="0"/>
              <a:t>ANALYSE D’UNE LIGNE – MARIAGE CONSANGUIN</a:t>
            </a:r>
          </a:p>
        </p:txBody>
      </p:sp>
      <p:pic>
        <p:nvPicPr>
          <p:cNvPr id="5" name="Espace réservé du contenu 4">
            <a:extLst>
              <a:ext uri="{FF2B5EF4-FFF2-40B4-BE49-F238E27FC236}">
                <a16:creationId xmlns:a16="http://schemas.microsoft.com/office/drawing/2014/main" id="{B46F5F09-C493-35D0-4B23-BA64A2411920}"/>
              </a:ext>
            </a:extLst>
          </p:cNvPr>
          <p:cNvPicPr>
            <a:picLocks noGrp="1" noChangeAspect="1"/>
          </p:cNvPicPr>
          <p:nvPr>
            <p:ph idx="1"/>
          </p:nvPr>
        </p:nvPicPr>
        <p:blipFill>
          <a:blip r:embed="rId3">
            <a:alphaModFix amt="35000"/>
          </a:blip>
          <a:stretch>
            <a:fillRect/>
          </a:stretch>
        </p:blipFill>
        <p:spPr>
          <a:xfrm>
            <a:off x="3030780" y="2674749"/>
            <a:ext cx="7906853" cy="2695951"/>
          </a:xfrm>
        </p:spPr>
      </p:pic>
      <p:pic>
        <p:nvPicPr>
          <p:cNvPr id="7" name="Image 6">
            <a:extLst>
              <a:ext uri="{FF2B5EF4-FFF2-40B4-BE49-F238E27FC236}">
                <a16:creationId xmlns:a16="http://schemas.microsoft.com/office/drawing/2014/main" id="{DEB92FA9-11C9-7350-96AD-EDCE80F351EF}"/>
              </a:ext>
            </a:extLst>
          </p:cNvPr>
          <p:cNvPicPr>
            <a:picLocks noChangeAspect="1"/>
          </p:cNvPicPr>
          <p:nvPr/>
        </p:nvPicPr>
        <p:blipFill>
          <a:blip r:embed="rId4"/>
          <a:stretch>
            <a:fillRect/>
          </a:stretch>
        </p:blipFill>
        <p:spPr>
          <a:xfrm>
            <a:off x="838199" y="1320039"/>
            <a:ext cx="11114559" cy="699745"/>
          </a:xfrm>
          <a:prstGeom prst="rect">
            <a:avLst/>
          </a:prstGeom>
          <a:effectLst>
            <a:outerShdw blurRad="50800" dist="50800" dir="5400000" sx="104000" sy="104000" algn="ctr" rotWithShape="0">
              <a:srgbClr val="00B0F0"/>
            </a:outerShdw>
          </a:effectLst>
        </p:spPr>
      </p:pic>
      <p:pic>
        <p:nvPicPr>
          <p:cNvPr id="8" name="Image 7" descr="Une image contenant texte, parking, mètre, noir&#10;&#10;Description générée automatiquement">
            <a:extLst>
              <a:ext uri="{FF2B5EF4-FFF2-40B4-BE49-F238E27FC236}">
                <a16:creationId xmlns:a16="http://schemas.microsoft.com/office/drawing/2014/main" id="{9B25663B-B455-56BC-927E-8CA0324FE43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6886" y="2216609"/>
            <a:ext cx="3979828" cy="4529189"/>
          </a:xfrm>
          <a:prstGeom prst="rect">
            <a:avLst/>
          </a:prstGeom>
          <a:solidFill>
            <a:schemeClr val="bg1"/>
          </a:solidFill>
          <a:ln w="12700">
            <a:solidFill>
              <a:schemeClr val="tx1"/>
            </a:solidFill>
          </a:ln>
        </p:spPr>
      </p:pic>
      <p:sp>
        <p:nvSpPr>
          <p:cNvPr id="9" name="ZoneTexte 8">
            <a:extLst>
              <a:ext uri="{FF2B5EF4-FFF2-40B4-BE49-F238E27FC236}">
                <a16:creationId xmlns:a16="http://schemas.microsoft.com/office/drawing/2014/main" id="{097C9E7F-2A1B-2AA2-35E6-89F9AC0F0881}"/>
              </a:ext>
            </a:extLst>
          </p:cNvPr>
          <p:cNvSpPr txBox="1"/>
          <p:nvPr/>
        </p:nvSpPr>
        <p:spPr>
          <a:xfrm>
            <a:off x="8515350" y="3105834"/>
            <a:ext cx="3314700" cy="923330"/>
          </a:xfrm>
          <a:prstGeom prst="rect">
            <a:avLst/>
          </a:prstGeom>
          <a:noFill/>
        </p:spPr>
        <p:txBody>
          <a:bodyPr wrap="square" rtlCol="0">
            <a:spAutoFit/>
          </a:bodyPr>
          <a:lstStyle/>
          <a:p>
            <a:r>
              <a:rPr lang="fr-FR" dirty="0"/>
              <a:t>Arbres esquissés sous Puck</a:t>
            </a:r>
          </a:p>
          <a:p>
            <a:r>
              <a:rPr lang="fr-FR" dirty="0"/>
              <a:t>Redessinés avec </a:t>
            </a:r>
            <a:r>
              <a:rPr lang="fr-FR" dirty="0" err="1"/>
              <a:t>GenoPro</a:t>
            </a:r>
            <a:endParaRPr lang="fr-FR" dirty="0"/>
          </a:p>
          <a:p>
            <a:endParaRPr lang="fr-FR" dirty="0"/>
          </a:p>
        </p:txBody>
      </p:sp>
      <p:cxnSp>
        <p:nvCxnSpPr>
          <p:cNvPr id="4" name="Connecteur droit avec flèche 3">
            <a:extLst>
              <a:ext uri="{FF2B5EF4-FFF2-40B4-BE49-F238E27FC236}">
                <a16:creationId xmlns:a16="http://schemas.microsoft.com/office/drawing/2014/main" id="{658C7AB7-ADE4-3FB0-4500-F7373A3F54C2}"/>
              </a:ext>
            </a:extLst>
          </p:cNvPr>
          <p:cNvCxnSpPr>
            <a:cxnSpLocks/>
          </p:cNvCxnSpPr>
          <p:nvPr/>
        </p:nvCxnSpPr>
        <p:spPr>
          <a:xfrm>
            <a:off x="1781175" y="2216609"/>
            <a:ext cx="2276475" cy="14409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571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57E766-AFE0-B410-95D2-D813AF6C4C00}"/>
              </a:ext>
            </a:extLst>
          </p:cNvPr>
          <p:cNvSpPr>
            <a:spLocks noGrp="1"/>
          </p:cNvSpPr>
          <p:nvPr>
            <p:ph type="title"/>
          </p:nvPr>
        </p:nvSpPr>
        <p:spPr>
          <a:xfrm>
            <a:off x="2574552" y="669009"/>
            <a:ext cx="8785599" cy="537079"/>
          </a:xfrm>
        </p:spPr>
        <p:txBody>
          <a:bodyPr>
            <a:normAutofit fontScale="90000"/>
          </a:bodyPr>
          <a:lstStyle/>
          <a:p>
            <a:pPr algn="ctr"/>
            <a:r>
              <a:rPr lang="fr-FR" dirty="0"/>
              <a:t>AUTRE EXEMPLE – CIRCUIT ORDRE 2</a:t>
            </a:r>
          </a:p>
        </p:txBody>
      </p:sp>
      <p:pic>
        <p:nvPicPr>
          <p:cNvPr id="4" name="Espace réservé du contenu 3" descr="Une image contenant table&#10;&#10;Description générée automatiquement">
            <a:extLst>
              <a:ext uri="{FF2B5EF4-FFF2-40B4-BE49-F238E27FC236}">
                <a16:creationId xmlns:a16="http://schemas.microsoft.com/office/drawing/2014/main" id="{894AFF68-2DC9-7470-B5D7-097DD6F1B7F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bwMode="auto">
          <a:xfrm>
            <a:off x="2621635" y="1206088"/>
            <a:ext cx="8636915" cy="4963377"/>
          </a:xfrm>
          <a:prstGeom prst="rect">
            <a:avLst/>
          </a:prstGeom>
          <a:ln w="12700"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useBgFill="1">
        <p:nvSpPr>
          <p:cNvPr id="7" name="ZoneTexte 6">
            <a:extLst>
              <a:ext uri="{FF2B5EF4-FFF2-40B4-BE49-F238E27FC236}">
                <a16:creationId xmlns:a16="http://schemas.microsoft.com/office/drawing/2014/main" id="{91925331-FBFF-FF67-964B-4D85C2937F54}"/>
              </a:ext>
            </a:extLst>
          </p:cNvPr>
          <p:cNvSpPr txBox="1"/>
          <p:nvPr/>
        </p:nvSpPr>
        <p:spPr>
          <a:xfrm>
            <a:off x="277792" y="1452261"/>
            <a:ext cx="1757276" cy="369332"/>
          </a:xfrm>
          <a:prstGeom prst="rect">
            <a:avLst/>
          </a:prstGeom>
        </p:spPr>
        <p:txBody>
          <a:bodyPr wrap="none" rtlCol="0">
            <a:spAutoFit/>
          </a:bodyPr>
          <a:lstStyle/>
          <a:p>
            <a:r>
              <a:rPr lang="fr-FR" dirty="0"/>
              <a:t>6 circuits ordre 1</a:t>
            </a:r>
          </a:p>
        </p:txBody>
      </p:sp>
      <p:sp useBgFill="1">
        <p:nvSpPr>
          <p:cNvPr id="8" name="ZoneTexte 7">
            <a:extLst>
              <a:ext uri="{FF2B5EF4-FFF2-40B4-BE49-F238E27FC236}">
                <a16:creationId xmlns:a16="http://schemas.microsoft.com/office/drawing/2014/main" id="{3723865B-72CA-1F76-C8BE-ED827192A343}"/>
              </a:ext>
            </a:extLst>
          </p:cNvPr>
          <p:cNvSpPr txBox="1"/>
          <p:nvPr/>
        </p:nvSpPr>
        <p:spPr>
          <a:xfrm>
            <a:off x="160772" y="4150054"/>
            <a:ext cx="1874296" cy="369332"/>
          </a:xfrm>
          <a:prstGeom prst="rect">
            <a:avLst/>
          </a:prstGeom>
        </p:spPr>
        <p:txBody>
          <a:bodyPr wrap="none" rtlCol="0">
            <a:spAutoFit/>
          </a:bodyPr>
          <a:lstStyle/>
          <a:p>
            <a:r>
              <a:rPr lang="fr-FR" dirty="0"/>
              <a:t>40 circuits ordre 2</a:t>
            </a:r>
          </a:p>
        </p:txBody>
      </p:sp>
      <p:sp useBgFill="1">
        <p:nvSpPr>
          <p:cNvPr id="9" name="ZoneTexte 8">
            <a:extLst>
              <a:ext uri="{FF2B5EF4-FFF2-40B4-BE49-F238E27FC236}">
                <a16:creationId xmlns:a16="http://schemas.microsoft.com/office/drawing/2014/main" id="{C653D33F-7029-0D1D-7118-777FBB5FD48F}"/>
              </a:ext>
            </a:extLst>
          </p:cNvPr>
          <p:cNvSpPr txBox="1"/>
          <p:nvPr/>
        </p:nvSpPr>
        <p:spPr>
          <a:xfrm>
            <a:off x="405506" y="4977596"/>
            <a:ext cx="1653103" cy="646331"/>
          </a:xfrm>
          <a:prstGeom prst="rect">
            <a:avLst/>
          </a:prstGeom>
        </p:spPr>
        <p:txBody>
          <a:bodyPr wrap="square" rtlCol="0">
            <a:spAutoFit/>
          </a:bodyPr>
          <a:lstStyle/>
          <a:p>
            <a:pPr algn="ctr"/>
            <a:r>
              <a:rPr lang="fr-FR" dirty="0"/>
              <a:t>Examinons le circuit n°16</a:t>
            </a:r>
          </a:p>
        </p:txBody>
      </p:sp>
      <p:sp>
        <p:nvSpPr>
          <p:cNvPr id="10" name="Rectangle 9">
            <a:extLst>
              <a:ext uri="{FF2B5EF4-FFF2-40B4-BE49-F238E27FC236}">
                <a16:creationId xmlns:a16="http://schemas.microsoft.com/office/drawing/2014/main" id="{75EF671F-341E-4D04-0018-D3CADED052A0}"/>
              </a:ext>
            </a:extLst>
          </p:cNvPr>
          <p:cNvSpPr/>
          <p:nvPr/>
        </p:nvSpPr>
        <p:spPr>
          <a:xfrm>
            <a:off x="3209925" y="1343025"/>
            <a:ext cx="561975" cy="4845966"/>
          </a:xfrm>
          <a:prstGeom prst="rect">
            <a:avLst/>
          </a:prstGeom>
          <a:solidFill>
            <a:srgbClr val="00B05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BBE679D6-6FD4-EEDB-14C9-2BE910D4D687}"/>
              </a:ext>
            </a:extLst>
          </p:cNvPr>
          <p:cNvSpPr/>
          <p:nvPr/>
        </p:nvSpPr>
        <p:spPr>
          <a:xfrm>
            <a:off x="2621635" y="1323499"/>
            <a:ext cx="197766" cy="4845966"/>
          </a:xfrm>
          <a:prstGeom prst="rect">
            <a:avLst/>
          </a:prstGeom>
          <a:solidFill>
            <a:srgbClr val="00B05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 name="Groupe 13">
            <a:extLst>
              <a:ext uri="{FF2B5EF4-FFF2-40B4-BE49-F238E27FC236}">
                <a16:creationId xmlns:a16="http://schemas.microsoft.com/office/drawing/2014/main" id="{D4A36C17-8F8B-B63C-CBEE-A0FCB81D4DD1}"/>
              </a:ext>
            </a:extLst>
          </p:cNvPr>
          <p:cNvGrpSpPr/>
          <p:nvPr/>
        </p:nvGrpSpPr>
        <p:grpSpPr>
          <a:xfrm>
            <a:off x="1985554" y="1323499"/>
            <a:ext cx="8053796" cy="4753450"/>
            <a:chOff x="1985554" y="1323499"/>
            <a:chExt cx="8053796" cy="4753450"/>
          </a:xfrm>
        </p:grpSpPr>
        <p:sp>
          <p:nvSpPr>
            <p:cNvPr id="5" name="Accolade ouvrante 4">
              <a:extLst>
                <a:ext uri="{FF2B5EF4-FFF2-40B4-BE49-F238E27FC236}">
                  <a16:creationId xmlns:a16="http://schemas.microsoft.com/office/drawing/2014/main" id="{48B3DFD4-9A1F-E271-D297-B7D298E6A68F}"/>
                </a:ext>
              </a:extLst>
            </p:cNvPr>
            <p:cNvSpPr/>
            <p:nvPr/>
          </p:nvSpPr>
          <p:spPr>
            <a:xfrm>
              <a:off x="1985554" y="1323499"/>
              <a:ext cx="491114" cy="1384447"/>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6" name="Accolade ouvrante 5">
              <a:extLst>
                <a:ext uri="{FF2B5EF4-FFF2-40B4-BE49-F238E27FC236}">
                  <a16:creationId xmlns:a16="http://schemas.microsoft.com/office/drawing/2014/main" id="{2D319D3F-5CD5-5E0A-B17E-A7C80BD53012}"/>
                </a:ext>
              </a:extLst>
            </p:cNvPr>
            <p:cNvSpPr/>
            <p:nvPr/>
          </p:nvSpPr>
          <p:spPr>
            <a:xfrm>
              <a:off x="2082151" y="2943224"/>
              <a:ext cx="389802" cy="3133725"/>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Rectangle 11">
              <a:extLst>
                <a:ext uri="{FF2B5EF4-FFF2-40B4-BE49-F238E27FC236}">
                  <a16:creationId xmlns:a16="http://schemas.microsoft.com/office/drawing/2014/main" id="{3CE4639F-37E3-E437-0F44-DF415727D97B}"/>
                </a:ext>
              </a:extLst>
            </p:cNvPr>
            <p:cNvSpPr/>
            <p:nvPr/>
          </p:nvSpPr>
          <p:spPr>
            <a:xfrm>
              <a:off x="2621635" y="5095875"/>
              <a:ext cx="7417715" cy="295275"/>
            </a:xfrm>
            <a:prstGeom prst="rect">
              <a:avLst/>
            </a:prstGeom>
            <a:solidFill>
              <a:schemeClr val="accent1">
                <a:alpha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61D38CF5-947C-EA25-7EE6-ABC7F511D748}"/>
                </a:ext>
              </a:extLst>
            </p:cNvPr>
            <p:cNvSpPr/>
            <p:nvPr/>
          </p:nvSpPr>
          <p:spPr>
            <a:xfrm>
              <a:off x="2621636" y="2085975"/>
              <a:ext cx="5998490" cy="295275"/>
            </a:xfrm>
            <a:prstGeom prst="rect">
              <a:avLst/>
            </a:prstGeom>
            <a:solidFill>
              <a:schemeClr val="accent1">
                <a:alpha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634283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70CE85-F370-F6DF-40FB-2FFCF5FC45BB}"/>
              </a:ext>
            </a:extLst>
          </p:cNvPr>
          <p:cNvSpPr>
            <a:spLocks noGrp="1"/>
          </p:cNvSpPr>
          <p:nvPr>
            <p:ph type="title"/>
          </p:nvPr>
        </p:nvSpPr>
        <p:spPr>
          <a:xfrm>
            <a:off x="2536452" y="698724"/>
            <a:ext cx="8785599" cy="574681"/>
          </a:xfrm>
        </p:spPr>
        <p:txBody>
          <a:bodyPr>
            <a:normAutofit fontScale="90000"/>
          </a:bodyPr>
          <a:lstStyle/>
          <a:p>
            <a:pPr algn="ctr"/>
            <a:r>
              <a:rPr lang="fr-FR" dirty="0"/>
              <a:t>ANALYSE CIRCUIT ORDRE 2</a:t>
            </a:r>
          </a:p>
        </p:txBody>
      </p:sp>
      <p:pic>
        <p:nvPicPr>
          <p:cNvPr id="6" name="Image 5">
            <a:extLst>
              <a:ext uri="{FF2B5EF4-FFF2-40B4-BE49-F238E27FC236}">
                <a16:creationId xmlns:a16="http://schemas.microsoft.com/office/drawing/2014/main" id="{24FD1DC5-912C-4C23-058D-C7DA3080F0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64083" y="2200275"/>
            <a:ext cx="3981132" cy="4430281"/>
          </a:xfrm>
          <a:prstGeom prst="rect">
            <a:avLst/>
          </a:prstGeom>
          <a:solidFill>
            <a:schemeClr val="bg1"/>
          </a:solidFill>
          <a:ln w="12700">
            <a:solidFill>
              <a:schemeClr val="tx1"/>
            </a:solidFill>
          </a:ln>
        </p:spPr>
      </p:pic>
      <p:sp>
        <p:nvSpPr>
          <p:cNvPr id="8" name="ZoneTexte 7">
            <a:extLst>
              <a:ext uri="{FF2B5EF4-FFF2-40B4-BE49-F238E27FC236}">
                <a16:creationId xmlns:a16="http://schemas.microsoft.com/office/drawing/2014/main" id="{7179800D-713F-7F77-F727-F720C1E4965D}"/>
              </a:ext>
            </a:extLst>
          </p:cNvPr>
          <p:cNvSpPr txBox="1"/>
          <p:nvPr/>
        </p:nvSpPr>
        <p:spPr>
          <a:xfrm>
            <a:off x="5956934" y="2437036"/>
            <a:ext cx="2817723" cy="1200329"/>
          </a:xfrm>
          <a:prstGeom prst="rect">
            <a:avLst/>
          </a:prstGeom>
          <a:noFill/>
        </p:spPr>
        <p:txBody>
          <a:bodyPr wrap="square" rtlCol="0">
            <a:spAutoFit/>
          </a:bodyPr>
          <a:lstStyle/>
          <a:p>
            <a:pPr algn="ctr"/>
            <a:r>
              <a:rPr lang="fr-FR" dirty="0"/>
              <a:t>Mariage de clôture – Redoublement de mariage entre</a:t>
            </a:r>
          </a:p>
          <a:p>
            <a:pPr algn="ctr"/>
            <a:r>
              <a:rPr lang="fr-FR" dirty="0"/>
              <a:t> THELU et PAYEN</a:t>
            </a:r>
          </a:p>
        </p:txBody>
      </p:sp>
      <p:cxnSp>
        <p:nvCxnSpPr>
          <p:cNvPr id="11" name="Connecteur droit avec flèche 10">
            <a:extLst>
              <a:ext uri="{FF2B5EF4-FFF2-40B4-BE49-F238E27FC236}">
                <a16:creationId xmlns:a16="http://schemas.microsoft.com/office/drawing/2014/main" id="{5E28C165-DA11-8FBB-0E2E-FB0FCC6DB33D}"/>
              </a:ext>
            </a:extLst>
          </p:cNvPr>
          <p:cNvCxnSpPr>
            <a:cxnSpLocks/>
          </p:cNvCxnSpPr>
          <p:nvPr/>
        </p:nvCxnSpPr>
        <p:spPr>
          <a:xfrm flipH="1">
            <a:off x="4038600" y="3637365"/>
            <a:ext cx="2561540" cy="2944600"/>
          </a:xfrm>
          <a:prstGeom prst="straightConnector1">
            <a:avLst/>
          </a:prstGeom>
          <a:ln w="25400">
            <a:tailEnd type="stealth" w="lg" len="lg"/>
          </a:ln>
        </p:spPr>
        <p:style>
          <a:lnRef idx="1">
            <a:schemeClr val="accent1"/>
          </a:lnRef>
          <a:fillRef idx="0">
            <a:schemeClr val="accent1"/>
          </a:fillRef>
          <a:effectRef idx="0">
            <a:schemeClr val="accent1"/>
          </a:effectRef>
          <a:fontRef idx="minor">
            <a:schemeClr val="tx1"/>
          </a:fontRef>
        </p:style>
      </p:cxnSp>
      <p:pic>
        <p:nvPicPr>
          <p:cNvPr id="3" name="Espace réservé du contenu 3">
            <a:extLst>
              <a:ext uri="{FF2B5EF4-FFF2-40B4-BE49-F238E27FC236}">
                <a16:creationId xmlns:a16="http://schemas.microsoft.com/office/drawing/2014/main" id="{5F1FBEB0-77E6-76F2-E56B-A8E9328E94A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9949" y="1217612"/>
            <a:ext cx="10773824" cy="798360"/>
          </a:xfrm>
          <a:prstGeom prst="rect">
            <a:avLst/>
          </a:prstGeom>
          <a:noFill/>
          <a:ln>
            <a:noFill/>
          </a:ln>
          <a:effectLst>
            <a:outerShdw blurRad="50800" dist="50800" dir="5400000" sx="106000" sy="106000" algn="ctr" rotWithShape="0">
              <a:schemeClr val="accent1"/>
            </a:outerShdw>
          </a:effectLst>
        </p:spPr>
      </p:pic>
      <p:pic>
        <p:nvPicPr>
          <p:cNvPr id="17" name="Image 16">
            <a:extLst>
              <a:ext uri="{FF2B5EF4-FFF2-40B4-BE49-F238E27FC236}">
                <a16:creationId xmlns:a16="http://schemas.microsoft.com/office/drawing/2014/main" id="{6E5FD1A8-21F1-7D44-A887-FEEEEA7A987B}"/>
              </a:ext>
            </a:extLst>
          </p:cNvPr>
          <p:cNvPicPr>
            <a:picLocks noChangeAspect="1"/>
          </p:cNvPicPr>
          <p:nvPr/>
        </p:nvPicPr>
        <p:blipFill>
          <a:blip r:embed="rId5"/>
          <a:srcRect r="13616"/>
          <a:stretch>
            <a:fillRect/>
          </a:stretch>
        </p:blipFill>
        <p:spPr>
          <a:xfrm>
            <a:off x="6106244" y="5206015"/>
            <a:ext cx="5917854" cy="434373"/>
          </a:xfrm>
          <a:prstGeom prst="rect">
            <a:avLst/>
          </a:prstGeom>
        </p:spPr>
      </p:pic>
      <p:sp>
        <p:nvSpPr>
          <p:cNvPr id="21" name="ZoneTexte 20">
            <a:extLst>
              <a:ext uri="{FF2B5EF4-FFF2-40B4-BE49-F238E27FC236}">
                <a16:creationId xmlns:a16="http://schemas.microsoft.com/office/drawing/2014/main" id="{A06F6C3C-C565-9717-6356-5A29F6CFB0B8}"/>
              </a:ext>
            </a:extLst>
          </p:cNvPr>
          <p:cNvSpPr txBox="1"/>
          <p:nvPr/>
        </p:nvSpPr>
        <p:spPr>
          <a:xfrm>
            <a:off x="6106244" y="4298863"/>
            <a:ext cx="5913961" cy="923330"/>
          </a:xfrm>
          <a:prstGeom prst="rect">
            <a:avLst/>
          </a:prstGeom>
          <a:noFill/>
        </p:spPr>
        <p:txBody>
          <a:bodyPr wrap="square" rtlCol="0">
            <a:spAutoFit/>
          </a:bodyPr>
          <a:lstStyle/>
          <a:p>
            <a:r>
              <a:rPr lang="fr-FR" dirty="0"/>
              <a:t>Remarque : plusieurs circuits peuvent relier Augustin THELU à Marie Thérèse Rosalie Joseph PAYEN</a:t>
            </a:r>
          </a:p>
          <a:p>
            <a:r>
              <a:rPr lang="fr-FR" dirty="0"/>
              <a:t>Voir mariage n°2 d’ordre 1</a:t>
            </a:r>
          </a:p>
        </p:txBody>
      </p:sp>
      <p:sp>
        <p:nvSpPr>
          <p:cNvPr id="25" name="ZoneTexte 24">
            <a:extLst>
              <a:ext uri="{FF2B5EF4-FFF2-40B4-BE49-F238E27FC236}">
                <a16:creationId xmlns:a16="http://schemas.microsoft.com/office/drawing/2014/main" id="{1432D42C-0163-D733-58BA-C2B3B22DB598}"/>
              </a:ext>
            </a:extLst>
          </p:cNvPr>
          <p:cNvSpPr txBox="1"/>
          <p:nvPr/>
        </p:nvSpPr>
        <p:spPr>
          <a:xfrm>
            <a:off x="6085757" y="5624210"/>
            <a:ext cx="5913961" cy="923330"/>
          </a:xfrm>
          <a:prstGeom prst="rect">
            <a:avLst/>
          </a:prstGeom>
          <a:noFill/>
        </p:spPr>
        <p:txBody>
          <a:bodyPr wrap="square">
            <a:spAutoFit/>
          </a:bodyPr>
          <a:lstStyle/>
          <a:p>
            <a:r>
              <a:rPr lang="fr-FR" b="1" u="sng" dirty="0"/>
              <a:t>Demande de reproduction de la dispense de consanguinité </a:t>
            </a:r>
            <a:r>
              <a:rPr lang="fr-FR" dirty="0"/>
              <a:t>adressée aux Archives Secrètes du Vatican </a:t>
            </a:r>
            <a:r>
              <a:rPr lang="fr-FR" dirty="0">
                <a:sym typeface="Wingdings" panose="05000000000000000000" pitchFamily="2" charset="2"/>
              </a:rPr>
              <a:t> réponse au bout d’un mois en français.</a:t>
            </a:r>
            <a:endParaRPr lang="fr-FR" dirty="0"/>
          </a:p>
        </p:txBody>
      </p:sp>
    </p:spTree>
    <p:extLst>
      <p:ext uri="{BB962C8B-B14F-4D97-AF65-F5344CB8AC3E}">
        <p14:creationId xmlns:p14="http://schemas.microsoft.com/office/powerpoint/2010/main" val="2594647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A5FAF8-DBB9-FDD0-B201-DDCDC84CA42B}"/>
              </a:ext>
            </a:extLst>
          </p:cNvPr>
          <p:cNvSpPr>
            <a:spLocks noGrp="1"/>
          </p:cNvSpPr>
          <p:nvPr>
            <p:ph type="title"/>
          </p:nvPr>
        </p:nvSpPr>
        <p:spPr>
          <a:xfrm>
            <a:off x="1752600" y="624110"/>
            <a:ext cx="10276114" cy="638633"/>
          </a:xfrm>
        </p:spPr>
        <p:txBody>
          <a:bodyPr>
            <a:normAutofit fontScale="90000"/>
          </a:bodyPr>
          <a:lstStyle/>
          <a:p>
            <a:pPr algn="ctr"/>
            <a:r>
              <a:rPr lang="fr-FR" dirty="0"/>
              <a:t>RÉSEAUX D’ALLIANCES ENTRE PARENTES</a:t>
            </a:r>
          </a:p>
        </p:txBody>
      </p:sp>
      <p:pic>
        <p:nvPicPr>
          <p:cNvPr id="4" name="Espace réservé du contenu 3">
            <a:extLst>
              <a:ext uri="{FF2B5EF4-FFF2-40B4-BE49-F238E27FC236}">
                <a16:creationId xmlns:a16="http://schemas.microsoft.com/office/drawing/2014/main" id="{E0372C07-402E-3354-D4E0-10CF0E8A36DE}"/>
              </a:ext>
            </a:extLst>
          </p:cNvPr>
          <p:cNvPicPr>
            <a:picLocks noGrp="1" noChangeAspect="1"/>
          </p:cNvPicPr>
          <p:nvPr>
            <p:ph idx="4294967295"/>
          </p:nvPr>
        </p:nvPicPr>
        <p:blipFill rotWithShape="1">
          <a:blip r:embed="rId3" cstate="hqprint">
            <a:extLst>
              <a:ext uri="{28A0092B-C50C-407E-A947-70E740481C1C}">
                <a14:useLocalDpi xmlns:a14="http://schemas.microsoft.com/office/drawing/2010/main" val="0"/>
              </a:ext>
            </a:extLst>
          </a:blip>
          <a:srcRect l="32064" t="33342" r="28061" b="26324"/>
          <a:stretch/>
        </p:blipFill>
        <p:spPr bwMode="auto">
          <a:xfrm>
            <a:off x="2679246" y="1289050"/>
            <a:ext cx="5651500" cy="5568950"/>
          </a:xfrm>
          <a:prstGeom prst="rect">
            <a:avLst/>
          </a:prstGeom>
          <a:noFill/>
          <a:ln w="12700">
            <a:solidFill>
              <a:schemeClr val="tx1"/>
            </a:solidFill>
          </a:ln>
          <a:extLst>
            <a:ext uri="{53640926-AAD7-44D8-BBD7-CCE9431645EC}">
              <a14:shadowObscured xmlns:a14="http://schemas.microsoft.com/office/drawing/2010/main"/>
            </a:ext>
          </a:extLst>
        </p:spPr>
      </p:pic>
      <p:sp>
        <p:nvSpPr>
          <p:cNvPr id="5" name="ZoneTexte 4">
            <a:extLst>
              <a:ext uri="{FF2B5EF4-FFF2-40B4-BE49-F238E27FC236}">
                <a16:creationId xmlns:a16="http://schemas.microsoft.com/office/drawing/2014/main" id="{C9C213EE-0C16-93E6-B59E-C9145BD5839E}"/>
              </a:ext>
            </a:extLst>
          </p:cNvPr>
          <p:cNvSpPr txBox="1"/>
          <p:nvPr/>
        </p:nvSpPr>
        <p:spPr>
          <a:xfrm>
            <a:off x="8477250" y="1967210"/>
            <a:ext cx="3551464" cy="4247317"/>
          </a:xfrm>
          <a:prstGeom prst="rect">
            <a:avLst/>
          </a:prstGeom>
          <a:noFill/>
        </p:spPr>
        <p:txBody>
          <a:bodyPr wrap="square">
            <a:spAutoFit/>
          </a:bodyPr>
          <a:lstStyle/>
          <a:p>
            <a:r>
              <a:rPr lang="fr-FR" b="1" u="sng" dirty="0"/>
              <a:t>Seconde demande de reproduction de la dispense de consanguinité entre PAYEN </a:t>
            </a:r>
            <a:r>
              <a:rPr lang="fr-FR" dirty="0"/>
              <a:t>adressée aux Archives Secrètes du Vatican </a:t>
            </a:r>
            <a:r>
              <a:rPr lang="fr-FR" dirty="0">
                <a:sym typeface="Wingdings" panose="05000000000000000000" pitchFamily="2" charset="2"/>
              </a:rPr>
              <a:t> réponse au bout d’un mois en français.</a:t>
            </a:r>
          </a:p>
          <a:p>
            <a:endParaRPr lang="fr-FR" dirty="0">
              <a:sym typeface="Wingdings" panose="05000000000000000000" pitchFamily="2" charset="2"/>
            </a:endParaRPr>
          </a:p>
          <a:p>
            <a:r>
              <a:rPr lang="fr-FR" dirty="0">
                <a:sym typeface="Wingdings" panose="05000000000000000000" pitchFamily="2" charset="2"/>
              </a:rPr>
              <a:t>Impossibilité de représenter ce type d’arbre proprement via Hérédis ou </a:t>
            </a:r>
            <a:r>
              <a:rPr lang="fr-FR" dirty="0" err="1">
                <a:sym typeface="Wingdings" panose="05000000000000000000" pitchFamily="2" charset="2"/>
              </a:rPr>
              <a:t>Généatique</a:t>
            </a:r>
            <a:r>
              <a:rPr lang="fr-FR" dirty="0">
                <a:sym typeface="Wingdings" panose="05000000000000000000" pitchFamily="2" charset="2"/>
              </a:rPr>
              <a:t>  Utilisation de </a:t>
            </a:r>
            <a:r>
              <a:rPr lang="fr-FR" dirty="0" err="1">
                <a:sym typeface="Wingdings" panose="05000000000000000000" pitchFamily="2" charset="2"/>
              </a:rPr>
              <a:t>Genopro</a:t>
            </a:r>
            <a:r>
              <a:rPr lang="fr-FR" dirty="0">
                <a:sym typeface="Wingdings" panose="05000000000000000000" pitchFamily="2" charset="2"/>
              </a:rPr>
              <a:t>.</a:t>
            </a:r>
          </a:p>
          <a:p>
            <a:endParaRPr lang="fr-FR" dirty="0">
              <a:sym typeface="Wingdings" panose="05000000000000000000" pitchFamily="2" charset="2"/>
            </a:endParaRPr>
          </a:p>
          <a:p>
            <a:r>
              <a:rPr lang="fr-FR" dirty="0">
                <a:solidFill>
                  <a:srgbClr val="00B050"/>
                </a:solidFill>
                <a:sym typeface="Wingdings" panose="05000000000000000000" pitchFamily="2" charset="2"/>
              </a:rPr>
              <a:t>Autre représentation possible en analyse de réseau</a:t>
            </a:r>
            <a:endParaRPr lang="fr-FR" dirty="0">
              <a:solidFill>
                <a:srgbClr val="00B050"/>
              </a:solidFill>
            </a:endParaRPr>
          </a:p>
        </p:txBody>
      </p:sp>
      <p:sp>
        <p:nvSpPr>
          <p:cNvPr id="8" name="Rectangle 7">
            <a:extLst>
              <a:ext uri="{FF2B5EF4-FFF2-40B4-BE49-F238E27FC236}">
                <a16:creationId xmlns:a16="http://schemas.microsoft.com/office/drawing/2014/main" id="{81D1371F-73E3-44E4-E95C-4E882E6CFDF1}"/>
              </a:ext>
            </a:extLst>
          </p:cNvPr>
          <p:cNvSpPr/>
          <p:nvPr/>
        </p:nvSpPr>
        <p:spPr>
          <a:xfrm>
            <a:off x="5191126" y="6233890"/>
            <a:ext cx="590550" cy="538386"/>
          </a:xfrm>
          <a:prstGeom prst="rect">
            <a:avLst/>
          </a:prstGeom>
          <a:solidFill>
            <a:schemeClr val="tx2">
              <a:alpha val="1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AC45ABCC-3873-E9A1-EEE2-7A2238141EC8}"/>
              </a:ext>
            </a:extLst>
          </p:cNvPr>
          <p:cNvSpPr/>
          <p:nvPr/>
        </p:nvSpPr>
        <p:spPr>
          <a:xfrm>
            <a:off x="2828924" y="3452343"/>
            <a:ext cx="323851" cy="395757"/>
          </a:xfrm>
          <a:prstGeom prst="rect">
            <a:avLst/>
          </a:prstGeom>
          <a:solidFill>
            <a:schemeClr val="tx2">
              <a:alpha val="1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5" name="Groupe 14">
            <a:extLst>
              <a:ext uri="{FF2B5EF4-FFF2-40B4-BE49-F238E27FC236}">
                <a16:creationId xmlns:a16="http://schemas.microsoft.com/office/drawing/2014/main" id="{15CBDA0C-219C-CABF-ACF6-5B96FEE76F51}"/>
              </a:ext>
            </a:extLst>
          </p:cNvPr>
          <p:cNvGrpSpPr/>
          <p:nvPr/>
        </p:nvGrpSpPr>
        <p:grpSpPr>
          <a:xfrm>
            <a:off x="3219450" y="2705099"/>
            <a:ext cx="5086353" cy="3000376"/>
            <a:chOff x="3219450" y="2705099"/>
            <a:chExt cx="5086353" cy="3000376"/>
          </a:xfrm>
        </p:grpSpPr>
        <p:grpSp>
          <p:nvGrpSpPr>
            <p:cNvPr id="13" name="Groupe 12">
              <a:extLst>
                <a:ext uri="{FF2B5EF4-FFF2-40B4-BE49-F238E27FC236}">
                  <a16:creationId xmlns:a16="http://schemas.microsoft.com/office/drawing/2014/main" id="{CB3E5F9E-4CF4-921A-9DE8-07CDECAEE528}"/>
                </a:ext>
              </a:extLst>
            </p:cNvPr>
            <p:cNvGrpSpPr/>
            <p:nvPr/>
          </p:nvGrpSpPr>
          <p:grpSpPr>
            <a:xfrm>
              <a:off x="3219450" y="2705099"/>
              <a:ext cx="5086353" cy="3000376"/>
              <a:chOff x="3219450" y="2705099"/>
              <a:chExt cx="5086353" cy="3000376"/>
            </a:xfrm>
          </p:grpSpPr>
          <p:grpSp>
            <p:nvGrpSpPr>
              <p:cNvPr id="10" name="Groupe 9">
                <a:extLst>
                  <a:ext uri="{FF2B5EF4-FFF2-40B4-BE49-F238E27FC236}">
                    <a16:creationId xmlns:a16="http://schemas.microsoft.com/office/drawing/2014/main" id="{D1F0091C-5E33-ED39-C61F-8589A5CD47F1}"/>
                  </a:ext>
                </a:extLst>
              </p:cNvPr>
              <p:cNvGrpSpPr/>
              <p:nvPr/>
            </p:nvGrpSpPr>
            <p:grpSpPr>
              <a:xfrm>
                <a:off x="3219450" y="2705099"/>
                <a:ext cx="5086353" cy="2352677"/>
                <a:chOff x="3219450" y="2705099"/>
                <a:chExt cx="5086353" cy="2352677"/>
              </a:xfrm>
            </p:grpSpPr>
            <p:sp>
              <p:nvSpPr>
                <p:cNvPr id="6" name="Rectangle 5">
                  <a:extLst>
                    <a:ext uri="{FF2B5EF4-FFF2-40B4-BE49-F238E27FC236}">
                      <a16:creationId xmlns:a16="http://schemas.microsoft.com/office/drawing/2014/main" id="{5095F5C2-262A-B659-7C94-CD5F8E08FCEF}"/>
                    </a:ext>
                  </a:extLst>
                </p:cNvPr>
                <p:cNvSpPr/>
                <p:nvPr/>
              </p:nvSpPr>
              <p:spPr>
                <a:xfrm>
                  <a:off x="3219450" y="3924299"/>
                  <a:ext cx="1266825" cy="695325"/>
                </a:xfrm>
                <a:prstGeom prst="rect">
                  <a:avLst/>
                </a:prstGeom>
                <a:solidFill>
                  <a:schemeClr val="tx2">
                    <a:alpha val="1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FB2146C5-AAC5-461B-4DFE-CB406635E8F5}"/>
                    </a:ext>
                  </a:extLst>
                </p:cNvPr>
                <p:cNvSpPr/>
                <p:nvPr/>
              </p:nvSpPr>
              <p:spPr>
                <a:xfrm>
                  <a:off x="6524625" y="2705099"/>
                  <a:ext cx="771525" cy="638175"/>
                </a:xfrm>
                <a:prstGeom prst="rect">
                  <a:avLst/>
                </a:prstGeom>
                <a:solidFill>
                  <a:schemeClr val="tx2">
                    <a:alpha val="1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038258BB-9B60-FE26-FA66-1CE0B84E89F0}"/>
                    </a:ext>
                  </a:extLst>
                </p:cNvPr>
                <p:cNvSpPr/>
                <p:nvPr/>
              </p:nvSpPr>
              <p:spPr>
                <a:xfrm>
                  <a:off x="7715253" y="4448176"/>
                  <a:ext cx="590550" cy="609600"/>
                </a:xfrm>
                <a:prstGeom prst="rect">
                  <a:avLst/>
                </a:prstGeom>
                <a:solidFill>
                  <a:schemeClr val="tx2">
                    <a:alpha val="1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 name="Rectangle 11">
                <a:extLst>
                  <a:ext uri="{FF2B5EF4-FFF2-40B4-BE49-F238E27FC236}">
                    <a16:creationId xmlns:a16="http://schemas.microsoft.com/office/drawing/2014/main" id="{DDF53707-E646-62AA-2FB8-3F233BCFC44D}"/>
                  </a:ext>
                </a:extLst>
              </p:cNvPr>
              <p:cNvSpPr/>
              <p:nvPr/>
            </p:nvSpPr>
            <p:spPr>
              <a:xfrm>
                <a:off x="7134224" y="5133975"/>
                <a:ext cx="514351" cy="571500"/>
              </a:xfrm>
              <a:prstGeom prst="rect">
                <a:avLst/>
              </a:prstGeom>
              <a:solidFill>
                <a:schemeClr val="tx2">
                  <a:alpha val="1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4" name="Rectangle 13">
              <a:extLst>
                <a:ext uri="{FF2B5EF4-FFF2-40B4-BE49-F238E27FC236}">
                  <a16:creationId xmlns:a16="http://schemas.microsoft.com/office/drawing/2014/main" id="{EFD99B4D-CA5A-F479-B282-CB8C69C43E2E}"/>
                </a:ext>
              </a:extLst>
            </p:cNvPr>
            <p:cNvSpPr/>
            <p:nvPr/>
          </p:nvSpPr>
          <p:spPr>
            <a:xfrm>
              <a:off x="6010274" y="5057775"/>
              <a:ext cx="977446" cy="647699"/>
            </a:xfrm>
            <a:prstGeom prst="rect">
              <a:avLst/>
            </a:prstGeom>
            <a:solidFill>
              <a:schemeClr val="tx2">
                <a:alpha val="1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Rectangle 15">
            <a:extLst>
              <a:ext uri="{FF2B5EF4-FFF2-40B4-BE49-F238E27FC236}">
                <a16:creationId xmlns:a16="http://schemas.microsoft.com/office/drawing/2014/main" id="{7DDC37F9-A641-6970-C801-1DAE79FBBE40}"/>
              </a:ext>
            </a:extLst>
          </p:cNvPr>
          <p:cNvSpPr/>
          <p:nvPr/>
        </p:nvSpPr>
        <p:spPr>
          <a:xfrm>
            <a:off x="4867276" y="5381624"/>
            <a:ext cx="1142998" cy="766542"/>
          </a:xfrm>
          <a:prstGeom prst="rect">
            <a:avLst/>
          </a:prstGeom>
          <a:solidFill>
            <a:schemeClr val="tx2">
              <a:alpha val="1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0EE2DA3B-C51E-6BC5-D685-AEC00D997BF1}"/>
              </a:ext>
            </a:extLst>
          </p:cNvPr>
          <p:cNvSpPr/>
          <p:nvPr/>
        </p:nvSpPr>
        <p:spPr>
          <a:xfrm>
            <a:off x="7464651" y="5219699"/>
            <a:ext cx="171451" cy="16192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Triangle isocèle 18">
            <a:extLst>
              <a:ext uri="{FF2B5EF4-FFF2-40B4-BE49-F238E27FC236}">
                <a16:creationId xmlns:a16="http://schemas.microsoft.com/office/drawing/2014/main" id="{52DB8355-DC93-EC22-1B4D-2ADEF695249C}"/>
              </a:ext>
            </a:extLst>
          </p:cNvPr>
          <p:cNvSpPr/>
          <p:nvPr/>
        </p:nvSpPr>
        <p:spPr>
          <a:xfrm>
            <a:off x="5586412" y="6281516"/>
            <a:ext cx="119063" cy="221567"/>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59372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555242-DD13-19FF-4776-C5CA9DC97E5F}"/>
              </a:ext>
            </a:extLst>
          </p:cNvPr>
          <p:cNvSpPr>
            <a:spLocks noGrp="1"/>
          </p:cNvSpPr>
          <p:nvPr>
            <p:ph type="title"/>
          </p:nvPr>
        </p:nvSpPr>
        <p:spPr>
          <a:xfrm>
            <a:off x="1943100" y="658868"/>
            <a:ext cx="10086975" cy="528799"/>
          </a:xfrm>
        </p:spPr>
        <p:txBody>
          <a:bodyPr>
            <a:normAutofit/>
          </a:bodyPr>
          <a:lstStyle/>
          <a:p>
            <a:r>
              <a:rPr lang="fr-FR" sz="2800" dirty="0"/>
              <a:t>COURIER DE DEMANDE DE DISPENSE AU VATICAN</a:t>
            </a:r>
          </a:p>
        </p:txBody>
      </p:sp>
      <p:sp>
        <p:nvSpPr>
          <p:cNvPr id="3" name="Espace réservé du pied de page 2">
            <a:extLst>
              <a:ext uri="{FF2B5EF4-FFF2-40B4-BE49-F238E27FC236}">
                <a16:creationId xmlns:a16="http://schemas.microsoft.com/office/drawing/2014/main" id="{FF09A621-EE07-7C3C-96E2-8488364FACD6}"/>
              </a:ext>
            </a:extLst>
          </p:cNvPr>
          <p:cNvSpPr>
            <a:spLocks noGrp="1"/>
          </p:cNvSpPr>
          <p:nvPr>
            <p:ph type="ftr" sz="quarter" idx="11"/>
          </p:nvPr>
        </p:nvSpPr>
        <p:spPr>
          <a:xfrm>
            <a:off x="2199362" y="6492875"/>
            <a:ext cx="7621984" cy="365125"/>
          </a:xfrm>
        </p:spPr>
        <p:txBody>
          <a:bodyPr/>
          <a:lstStyle/>
          <a:p>
            <a:r>
              <a:rPr lang="fr-FR" dirty="0"/>
              <a:t>Laurent NABIAS - </a:t>
            </a:r>
            <a:r>
              <a:rPr lang="fr-FR" dirty="0" err="1"/>
              <a:t>CHISCO</a:t>
            </a:r>
            <a:r>
              <a:rPr lang="fr-FR" dirty="0"/>
              <a:t> Université de Paris Nanterre : laurent.nabias@gmail.com</a:t>
            </a:r>
          </a:p>
        </p:txBody>
      </p:sp>
      <p:sp>
        <p:nvSpPr>
          <p:cNvPr id="4" name="Espace réservé du numéro de diapositive 3">
            <a:extLst>
              <a:ext uri="{FF2B5EF4-FFF2-40B4-BE49-F238E27FC236}">
                <a16:creationId xmlns:a16="http://schemas.microsoft.com/office/drawing/2014/main" id="{7B51EE09-43D0-8290-3B62-B98FBC39108C}"/>
              </a:ext>
            </a:extLst>
          </p:cNvPr>
          <p:cNvSpPr>
            <a:spLocks noGrp="1"/>
          </p:cNvSpPr>
          <p:nvPr>
            <p:ph type="sldNum" sz="quarter" idx="12"/>
          </p:nvPr>
        </p:nvSpPr>
        <p:spPr/>
        <p:txBody>
          <a:bodyPr/>
          <a:lstStyle/>
          <a:p>
            <a:fld id="{C213B252-29CF-4C6E-A206-1308E9BF9206}" type="slidenum">
              <a:rPr lang="fr-FR" smtClean="0"/>
              <a:t>29</a:t>
            </a:fld>
            <a:endParaRPr lang="fr-FR" dirty="0"/>
          </a:p>
        </p:txBody>
      </p:sp>
      <p:pic>
        <p:nvPicPr>
          <p:cNvPr id="8" name="Image 7">
            <a:extLst>
              <a:ext uri="{FF2B5EF4-FFF2-40B4-BE49-F238E27FC236}">
                <a16:creationId xmlns:a16="http://schemas.microsoft.com/office/drawing/2014/main" id="{9B2A85F7-9422-03C3-F285-B70ACD428C36}"/>
              </a:ext>
            </a:extLst>
          </p:cNvPr>
          <p:cNvPicPr>
            <a:picLocks noChangeAspect="1"/>
          </p:cNvPicPr>
          <p:nvPr/>
        </p:nvPicPr>
        <p:blipFill>
          <a:blip r:embed="rId2"/>
          <a:stretch>
            <a:fillRect/>
          </a:stretch>
        </p:blipFill>
        <p:spPr>
          <a:xfrm>
            <a:off x="1104900" y="1152909"/>
            <a:ext cx="10654192" cy="5339966"/>
          </a:xfrm>
          <a:prstGeom prst="rect">
            <a:avLst/>
          </a:prstGeom>
        </p:spPr>
      </p:pic>
      <p:sp>
        <p:nvSpPr>
          <p:cNvPr id="9" name="Rectangle 8">
            <a:extLst>
              <a:ext uri="{FF2B5EF4-FFF2-40B4-BE49-F238E27FC236}">
                <a16:creationId xmlns:a16="http://schemas.microsoft.com/office/drawing/2014/main" id="{9E7E728F-A6A0-2F3F-3433-62E32E80A8C7}"/>
              </a:ext>
            </a:extLst>
          </p:cNvPr>
          <p:cNvSpPr/>
          <p:nvPr/>
        </p:nvSpPr>
        <p:spPr>
          <a:xfrm>
            <a:off x="3200400" y="1857375"/>
            <a:ext cx="1381125" cy="333375"/>
          </a:xfrm>
          <a:prstGeom prst="rect">
            <a:avLst/>
          </a:prstGeom>
          <a:solidFill>
            <a:srgbClr val="00B050">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3ECA880A-933F-3700-B7EB-737C9697AC91}"/>
              </a:ext>
            </a:extLst>
          </p:cNvPr>
          <p:cNvSpPr/>
          <p:nvPr/>
        </p:nvSpPr>
        <p:spPr>
          <a:xfrm>
            <a:off x="1943100" y="1152909"/>
            <a:ext cx="1571625" cy="209166"/>
          </a:xfrm>
          <a:prstGeom prst="rect">
            <a:avLst/>
          </a:prstGeom>
          <a:solidFill>
            <a:srgbClr val="00B050">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4CE79904-A04B-A929-9FDA-0DBD8779DC45}"/>
              </a:ext>
            </a:extLst>
          </p:cNvPr>
          <p:cNvSpPr/>
          <p:nvPr/>
        </p:nvSpPr>
        <p:spPr>
          <a:xfrm>
            <a:off x="1752600" y="3296251"/>
            <a:ext cx="3790950" cy="161515"/>
          </a:xfrm>
          <a:prstGeom prst="rect">
            <a:avLst/>
          </a:prstGeom>
          <a:solidFill>
            <a:srgbClr val="00B050">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74E7BD6-4779-2E5C-1121-DDC6AE8CDF89}"/>
              </a:ext>
            </a:extLst>
          </p:cNvPr>
          <p:cNvSpPr/>
          <p:nvPr/>
        </p:nvSpPr>
        <p:spPr>
          <a:xfrm>
            <a:off x="1676400" y="3822892"/>
            <a:ext cx="5448300" cy="176566"/>
          </a:xfrm>
          <a:prstGeom prst="rect">
            <a:avLst/>
          </a:prstGeom>
          <a:solidFill>
            <a:srgbClr val="00B050">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EF07F174-B837-68AA-F8CF-50DA55A44E8F}"/>
              </a:ext>
            </a:extLst>
          </p:cNvPr>
          <p:cNvSpPr/>
          <p:nvPr/>
        </p:nvSpPr>
        <p:spPr>
          <a:xfrm>
            <a:off x="5543550" y="3296251"/>
            <a:ext cx="3857625" cy="209166"/>
          </a:xfrm>
          <a:prstGeom prst="rect">
            <a:avLst/>
          </a:prstGeom>
          <a:solidFill>
            <a:srgbClr val="00B050">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E8AF3593-18C2-AC87-9D65-E3EA13E68DFC}"/>
              </a:ext>
            </a:extLst>
          </p:cNvPr>
          <p:cNvSpPr/>
          <p:nvPr/>
        </p:nvSpPr>
        <p:spPr>
          <a:xfrm>
            <a:off x="2199362" y="3457766"/>
            <a:ext cx="9559730" cy="295083"/>
          </a:xfrm>
          <a:prstGeom prst="rect">
            <a:avLst/>
          </a:prstGeom>
          <a:solidFill>
            <a:srgbClr val="00B050">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DF782EBA-3212-3B93-0455-746043257489}"/>
              </a:ext>
            </a:extLst>
          </p:cNvPr>
          <p:cNvSpPr/>
          <p:nvPr/>
        </p:nvSpPr>
        <p:spPr>
          <a:xfrm>
            <a:off x="1271108" y="2352265"/>
            <a:ext cx="10487984" cy="627946"/>
          </a:xfrm>
          <a:prstGeom prst="rect">
            <a:avLst/>
          </a:prstGeom>
          <a:solidFill>
            <a:srgbClr val="00B050">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92940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6250993-9245-0BA1-EE58-37336D96981F}"/>
              </a:ext>
            </a:extLst>
          </p:cNvPr>
          <p:cNvSpPr>
            <a:spLocks noGrp="1"/>
          </p:cNvSpPr>
          <p:nvPr>
            <p:ph type="title"/>
          </p:nvPr>
        </p:nvSpPr>
        <p:spPr>
          <a:xfrm>
            <a:off x="2014151" y="711194"/>
            <a:ext cx="9761837" cy="1092892"/>
          </a:xfrm>
        </p:spPr>
        <p:txBody>
          <a:bodyPr>
            <a:normAutofit fontScale="90000"/>
          </a:bodyPr>
          <a:lstStyle/>
          <a:p>
            <a:pPr algn="ctr"/>
            <a:r>
              <a:rPr lang="fr-FR" dirty="0"/>
              <a:t>PARLONS DE RÉSEAUX SOCIAUX… AU MOYEN ÂGE JUSQU’À NOS JOURS</a:t>
            </a:r>
          </a:p>
        </p:txBody>
      </p:sp>
      <p:sp>
        <p:nvSpPr>
          <p:cNvPr id="5" name="Espace réservé du contenu 4">
            <a:extLst>
              <a:ext uri="{FF2B5EF4-FFF2-40B4-BE49-F238E27FC236}">
                <a16:creationId xmlns:a16="http://schemas.microsoft.com/office/drawing/2014/main" id="{4B49BB1A-1464-D79E-2D2D-AE188EB536E7}"/>
              </a:ext>
            </a:extLst>
          </p:cNvPr>
          <p:cNvSpPr>
            <a:spLocks noGrp="1"/>
          </p:cNvSpPr>
          <p:nvPr>
            <p:ph idx="1"/>
          </p:nvPr>
        </p:nvSpPr>
        <p:spPr>
          <a:xfrm>
            <a:off x="1701343" y="1804086"/>
            <a:ext cx="10235284" cy="4745801"/>
          </a:xfrm>
        </p:spPr>
        <p:txBody>
          <a:bodyPr>
            <a:normAutofit/>
          </a:bodyPr>
          <a:lstStyle/>
          <a:p>
            <a:r>
              <a:rPr lang="fr-FR" dirty="0"/>
              <a:t>Analyse de réseaux de parenté au Moyen-Âge mais aussi à l’époque contemporaine</a:t>
            </a:r>
          </a:p>
          <a:p>
            <a:pPr lvl="1">
              <a:buFont typeface="Wingdings" panose="05000000000000000000" pitchFamily="2" charset="2"/>
              <a:buChar char="v"/>
            </a:pPr>
            <a:r>
              <a:rPr lang="fr-FR" dirty="0"/>
              <a:t>19/05/2008 / </a:t>
            </a:r>
            <a:r>
              <a:rPr lang="fr-FR" b="1" dirty="0"/>
              <a:t>Social networking </a:t>
            </a:r>
            <a:r>
              <a:rPr lang="fr-FR" b="1" dirty="0" err="1"/>
              <a:t>gets</a:t>
            </a:r>
            <a:r>
              <a:rPr lang="fr-FR" b="1" dirty="0"/>
              <a:t> </a:t>
            </a:r>
            <a:r>
              <a:rPr lang="fr-FR" b="1" dirty="0" err="1"/>
              <a:t>medieval</a:t>
            </a:r>
            <a:r>
              <a:rPr lang="fr-FR" b="1" dirty="0"/>
              <a:t>  - Revue Nature</a:t>
            </a:r>
          </a:p>
          <a:p>
            <a:pPr lvl="1">
              <a:buFont typeface="Wingdings" panose="05000000000000000000" pitchFamily="2" charset="2"/>
              <a:buChar char="v"/>
            </a:pPr>
            <a:r>
              <a:rPr lang="fr-FR" dirty="0"/>
              <a:t>Analyse de réseau </a:t>
            </a:r>
            <a:r>
              <a:rPr lang="fr-FR" dirty="0">
                <a:sym typeface="Wingdings" panose="05000000000000000000" pitchFamily="2" charset="2"/>
              </a:rPr>
              <a:t>  »Premier Facebook médiéval » : </a:t>
            </a:r>
            <a:r>
              <a:rPr lang="fr-FR" sz="1800" dirty="0">
                <a:effectLst/>
                <a:latin typeface="Times New Roman" panose="02020603050405020304" pitchFamily="18" charset="0"/>
              </a:rPr>
              <a:t>Borné, l'horizon des paysans du Moyen Âge ? </a:t>
            </a:r>
          </a:p>
          <a:p>
            <a:pPr lvl="2">
              <a:buFont typeface="Wingdings" panose="05000000000000000000" pitchFamily="2" charset="2"/>
              <a:buChar char="v"/>
            </a:pPr>
            <a:r>
              <a:rPr lang="fr-FR" sz="1600" dirty="0">
                <a:latin typeface="Times New Roman" panose="02020603050405020304" pitchFamily="18" charset="0"/>
                <a:sym typeface="Wingdings" panose="05000000000000000000" pitchFamily="2" charset="2"/>
              </a:rPr>
              <a:t></a:t>
            </a:r>
            <a:r>
              <a:rPr lang="fr-FR" sz="1600" dirty="0">
                <a:effectLst/>
                <a:latin typeface="Times New Roman" panose="02020603050405020304" pitchFamily="18" charset="0"/>
              </a:rPr>
              <a:t> Une équipe de chercheurs de Toulouse a étudié des milliers de contrats agraires conclus entre 1240 et 1520 dans une dizaine de paroisses du Lot</a:t>
            </a:r>
          </a:p>
          <a:p>
            <a:pPr lvl="2">
              <a:buFont typeface="Wingdings" panose="05000000000000000000" pitchFamily="2" charset="2"/>
              <a:buChar char="v"/>
            </a:pPr>
            <a:r>
              <a:rPr lang="fr-FR" sz="1600" dirty="0">
                <a:effectLst/>
                <a:latin typeface="Times New Roman" panose="02020603050405020304" pitchFamily="18" charset="0"/>
                <a:sym typeface="Wingdings" panose="05000000000000000000" pitchFamily="2" charset="2"/>
              </a:rPr>
              <a:t></a:t>
            </a:r>
            <a:r>
              <a:rPr lang="fr-FR" sz="1600" dirty="0">
                <a:latin typeface="Times New Roman" panose="02020603050405020304" pitchFamily="18" charset="0"/>
                <a:sym typeface="Wingdings" panose="05000000000000000000" pitchFamily="2" charset="2"/>
              </a:rPr>
              <a:t> O</a:t>
            </a:r>
            <a:r>
              <a:rPr lang="fr-FR" sz="1600" dirty="0">
                <a:effectLst/>
                <a:latin typeface="Times New Roman" panose="02020603050405020304" pitchFamily="18" charset="0"/>
              </a:rPr>
              <a:t>rganisation des réseaux de relations entre serfs : </a:t>
            </a:r>
          </a:p>
          <a:p>
            <a:pPr lvl="1">
              <a:buFont typeface="Wingdings" panose="05000000000000000000" pitchFamily="2" charset="2"/>
              <a:buChar char="v"/>
            </a:pPr>
            <a:r>
              <a:rPr lang="fr-FR" b="1" dirty="0"/>
              <a:t>Florent Hautefeuille and Bertrand Jouve</a:t>
            </a:r>
            <a:r>
              <a:rPr lang="fr-FR" dirty="0"/>
              <a:t>, “</a:t>
            </a:r>
            <a:r>
              <a:rPr lang="fr-FR" b="1" dirty="0"/>
              <a:t>La définition des élites rurales (XIII</a:t>
            </a:r>
            <a:r>
              <a:rPr lang="fr-FR" b="1" baseline="30000" dirty="0"/>
              <a:t>e</a:t>
            </a:r>
            <a:r>
              <a:rPr lang="fr-FR" b="1" dirty="0"/>
              <a:t>-XV</a:t>
            </a:r>
            <a:r>
              <a:rPr lang="fr-FR" b="1" baseline="30000" dirty="0"/>
              <a:t>e</a:t>
            </a:r>
            <a:r>
              <a:rPr lang="fr-FR" b="1" dirty="0"/>
              <a:t> siècle) au carrefour des approches historiques, archéologiques, mathématiques</a:t>
            </a:r>
            <a:r>
              <a:rPr lang="fr-FR" dirty="0"/>
              <a:t>”, </a:t>
            </a:r>
            <a:r>
              <a:rPr lang="fr-FR" i="1" dirty="0"/>
              <a:t>Mélanges de l’École française de Rome - Moyen Âge</a:t>
            </a:r>
            <a:r>
              <a:rPr lang="fr-FR" dirty="0"/>
              <a:t> [Online], 124-2 | 2012, Online </a:t>
            </a:r>
            <a:r>
              <a:rPr lang="fr-FR" dirty="0" err="1"/>
              <a:t>since</a:t>
            </a:r>
            <a:r>
              <a:rPr lang="fr-FR" dirty="0"/>
              <a:t> 07 April 2014, </a:t>
            </a:r>
            <a:r>
              <a:rPr lang="fr-FR" dirty="0" err="1"/>
              <a:t>connection</a:t>
            </a:r>
            <a:r>
              <a:rPr lang="fr-FR" dirty="0"/>
              <a:t> on 28 May 2025. </a:t>
            </a:r>
          </a:p>
          <a:p>
            <a:pPr lvl="2">
              <a:buFont typeface="Wingdings" panose="05000000000000000000" pitchFamily="2" charset="2"/>
              <a:buChar char="v"/>
            </a:pPr>
            <a:r>
              <a:rPr lang="fr-FR" dirty="0"/>
              <a:t>URL: http://journals.openedition.org/mefrm/843; </a:t>
            </a:r>
            <a:r>
              <a:rPr lang="fr-FR" dirty="0" err="1"/>
              <a:t>DOI</a:t>
            </a:r>
            <a:r>
              <a:rPr lang="fr-FR" dirty="0"/>
              <a:t>: https://doi.org/10.4000/mefrm.843</a:t>
            </a:r>
          </a:p>
        </p:txBody>
      </p:sp>
      <p:sp>
        <p:nvSpPr>
          <p:cNvPr id="6" name="Espace réservé du pied de page 3">
            <a:extLst>
              <a:ext uri="{FF2B5EF4-FFF2-40B4-BE49-F238E27FC236}">
                <a16:creationId xmlns:a16="http://schemas.microsoft.com/office/drawing/2014/main" id="{18E03EE0-A014-4182-B338-A19E05E6EA3F}"/>
              </a:ext>
            </a:extLst>
          </p:cNvPr>
          <p:cNvSpPr>
            <a:spLocks noGrp="1"/>
          </p:cNvSpPr>
          <p:nvPr>
            <p:ph type="ftr" sz="quarter" idx="11"/>
          </p:nvPr>
        </p:nvSpPr>
        <p:spPr>
          <a:xfrm>
            <a:off x="1701343" y="6492875"/>
            <a:ext cx="7621984" cy="365125"/>
          </a:xfrm>
        </p:spPr>
        <p:txBody>
          <a:bodyPr/>
          <a:lstStyle/>
          <a:p>
            <a:r>
              <a:rPr lang="fr-FR" dirty="0"/>
              <a:t>Laurent NABIAS - MEMO Université de Paris Nanterre : laurent.nabias@gmail.com</a:t>
            </a:r>
          </a:p>
        </p:txBody>
      </p:sp>
    </p:spTree>
    <p:extLst>
      <p:ext uri="{BB962C8B-B14F-4D97-AF65-F5344CB8AC3E}">
        <p14:creationId xmlns:p14="http://schemas.microsoft.com/office/powerpoint/2010/main" val="1025499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BDCBF8-2650-7D6B-814D-740788E881E5}"/>
              </a:ext>
            </a:extLst>
          </p:cNvPr>
          <p:cNvSpPr>
            <a:spLocks noGrp="1"/>
          </p:cNvSpPr>
          <p:nvPr>
            <p:ph type="title"/>
          </p:nvPr>
        </p:nvSpPr>
        <p:spPr>
          <a:xfrm>
            <a:off x="1857375" y="735727"/>
            <a:ext cx="9401175" cy="528799"/>
          </a:xfrm>
        </p:spPr>
        <p:txBody>
          <a:bodyPr>
            <a:normAutofit/>
          </a:bodyPr>
          <a:lstStyle/>
          <a:p>
            <a:r>
              <a:rPr lang="fr-FR" sz="2800" dirty="0"/>
              <a:t>RÉPONSE DES ARCHIVES APOSTOLIQUES DU VATICAN</a:t>
            </a:r>
          </a:p>
        </p:txBody>
      </p:sp>
      <p:sp>
        <p:nvSpPr>
          <p:cNvPr id="3" name="Espace réservé du pied de page 2">
            <a:extLst>
              <a:ext uri="{FF2B5EF4-FFF2-40B4-BE49-F238E27FC236}">
                <a16:creationId xmlns:a16="http://schemas.microsoft.com/office/drawing/2014/main" id="{1358801C-2ED2-91DE-23A7-E34FEB39FE7E}"/>
              </a:ext>
            </a:extLst>
          </p:cNvPr>
          <p:cNvSpPr>
            <a:spLocks noGrp="1"/>
          </p:cNvSpPr>
          <p:nvPr>
            <p:ph type="ftr" sz="quarter" idx="11"/>
          </p:nvPr>
        </p:nvSpPr>
        <p:spPr>
          <a:xfrm>
            <a:off x="1857375" y="6492875"/>
            <a:ext cx="7621984" cy="365125"/>
          </a:xfrm>
        </p:spPr>
        <p:txBody>
          <a:bodyPr/>
          <a:lstStyle/>
          <a:p>
            <a:r>
              <a:rPr lang="fr-FR"/>
              <a:t>Laurent NABIAS - CHISCO Université de Paris Nanterre : laurent.nabias@gmail.com</a:t>
            </a:r>
            <a:endParaRPr lang="fr-FR" dirty="0"/>
          </a:p>
        </p:txBody>
      </p:sp>
      <p:sp>
        <p:nvSpPr>
          <p:cNvPr id="4" name="Espace réservé du numéro de diapositive 3">
            <a:extLst>
              <a:ext uri="{FF2B5EF4-FFF2-40B4-BE49-F238E27FC236}">
                <a16:creationId xmlns:a16="http://schemas.microsoft.com/office/drawing/2014/main" id="{9258B083-6E1C-AFC0-48E8-1B5616039F05}"/>
              </a:ext>
            </a:extLst>
          </p:cNvPr>
          <p:cNvSpPr>
            <a:spLocks noGrp="1"/>
          </p:cNvSpPr>
          <p:nvPr>
            <p:ph type="sldNum" sz="quarter" idx="12"/>
          </p:nvPr>
        </p:nvSpPr>
        <p:spPr/>
        <p:txBody>
          <a:bodyPr/>
          <a:lstStyle/>
          <a:p>
            <a:fld id="{C213B252-29CF-4C6E-A206-1308E9BF9206}" type="slidenum">
              <a:rPr lang="fr-FR" smtClean="0"/>
              <a:t>30</a:t>
            </a:fld>
            <a:endParaRPr lang="fr-FR" dirty="0"/>
          </a:p>
        </p:txBody>
      </p:sp>
      <p:pic>
        <p:nvPicPr>
          <p:cNvPr id="6" name="Image 5">
            <a:extLst>
              <a:ext uri="{FF2B5EF4-FFF2-40B4-BE49-F238E27FC236}">
                <a16:creationId xmlns:a16="http://schemas.microsoft.com/office/drawing/2014/main" id="{44A66BC0-D1B5-CBA2-CC03-5A527000EA11}"/>
              </a:ext>
            </a:extLst>
          </p:cNvPr>
          <p:cNvPicPr>
            <a:picLocks noChangeAspect="1"/>
          </p:cNvPicPr>
          <p:nvPr/>
        </p:nvPicPr>
        <p:blipFill>
          <a:blip r:embed="rId2"/>
          <a:stretch>
            <a:fillRect/>
          </a:stretch>
        </p:blipFill>
        <p:spPr>
          <a:xfrm>
            <a:off x="598485" y="1264526"/>
            <a:ext cx="11513610" cy="5228349"/>
          </a:xfrm>
          <a:prstGeom prst="rect">
            <a:avLst/>
          </a:prstGeom>
        </p:spPr>
      </p:pic>
      <p:sp>
        <p:nvSpPr>
          <p:cNvPr id="8" name="Rectangle 7">
            <a:extLst>
              <a:ext uri="{FF2B5EF4-FFF2-40B4-BE49-F238E27FC236}">
                <a16:creationId xmlns:a16="http://schemas.microsoft.com/office/drawing/2014/main" id="{88DF9B30-54D6-A19D-1B3C-036D6E85F45C}"/>
              </a:ext>
            </a:extLst>
          </p:cNvPr>
          <p:cNvSpPr/>
          <p:nvPr/>
        </p:nvSpPr>
        <p:spPr>
          <a:xfrm>
            <a:off x="4429355" y="3396149"/>
            <a:ext cx="1714500" cy="228601"/>
          </a:xfrm>
          <a:prstGeom prst="rect">
            <a:avLst/>
          </a:prstGeom>
          <a:solidFill>
            <a:srgbClr val="00B050">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 name="Groupe 9">
            <a:extLst>
              <a:ext uri="{FF2B5EF4-FFF2-40B4-BE49-F238E27FC236}">
                <a16:creationId xmlns:a16="http://schemas.microsoft.com/office/drawing/2014/main" id="{A929B790-EAC9-D170-1EF9-8A7364C06A65}"/>
              </a:ext>
            </a:extLst>
          </p:cNvPr>
          <p:cNvGrpSpPr/>
          <p:nvPr/>
        </p:nvGrpSpPr>
        <p:grpSpPr>
          <a:xfrm>
            <a:off x="8439150" y="2290761"/>
            <a:ext cx="3672945" cy="1433514"/>
            <a:chOff x="8534400" y="2457450"/>
            <a:chExt cx="3495676" cy="1304925"/>
          </a:xfrm>
        </p:grpSpPr>
        <p:sp>
          <p:nvSpPr>
            <p:cNvPr id="7" name="Rectangle 6">
              <a:extLst>
                <a:ext uri="{FF2B5EF4-FFF2-40B4-BE49-F238E27FC236}">
                  <a16:creationId xmlns:a16="http://schemas.microsoft.com/office/drawing/2014/main" id="{2E03F0BC-319A-CF36-965A-C39AC292C916}"/>
                </a:ext>
              </a:extLst>
            </p:cNvPr>
            <p:cNvSpPr/>
            <p:nvPr/>
          </p:nvSpPr>
          <p:spPr>
            <a:xfrm>
              <a:off x="8534400" y="3429000"/>
              <a:ext cx="1685925" cy="333375"/>
            </a:xfrm>
            <a:prstGeom prst="rect">
              <a:avLst/>
            </a:prstGeom>
            <a:solidFill>
              <a:srgbClr val="00B050">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22971A13-1292-6EB7-60DE-759FBEA4D123}"/>
                </a:ext>
              </a:extLst>
            </p:cNvPr>
            <p:cNvSpPr/>
            <p:nvPr/>
          </p:nvSpPr>
          <p:spPr>
            <a:xfrm>
              <a:off x="10220326" y="2457450"/>
              <a:ext cx="1809750" cy="333375"/>
            </a:xfrm>
            <a:prstGeom prst="rect">
              <a:avLst/>
            </a:prstGeom>
            <a:solidFill>
              <a:srgbClr val="00B050">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Rectangle 10">
            <a:extLst>
              <a:ext uri="{FF2B5EF4-FFF2-40B4-BE49-F238E27FC236}">
                <a16:creationId xmlns:a16="http://schemas.microsoft.com/office/drawing/2014/main" id="{02575B2D-542C-5EFA-7A6F-BB2B52EEB4AD}"/>
              </a:ext>
            </a:extLst>
          </p:cNvPr>
          <p:cNvSpPr/>
          <p:nvPr/>
        </p:nvSpPr>
        <p:spPr>
          <a:xfrm>
            <a:off x="598485" y="5982139"/>
            <a:ext cx="1477965" cy="276499"/>
          </a:xfrm>
          <a:prstGeom prst="rect">
            <a:avLst/>
          </a:prstGeom>
          <a:solidFill>
            <a:srgbClr val="00B050">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BF801506-E5DA-399E-A1A2-044E67BFD2D9}"/>
              </a:ext>
            </a:extLst>
          </p:cNvPr>
          <p:cNvSpPr/>
          <p:nvPr/>
        </p:nvSpPr>
        <p:spPr>
          <a:xfrm>
            <a:off x="2286000" y="1435044"/>
            <a:ext cx="1057275" cy="228601"/>
          </a:xfrm>
          <a:prstGeom prst="rect">
            <a:avLst/>
          </a:prstGeom>
          <a:solidFill>
            <a:srgbClr val="00B050">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A83ECB53-6289-7FF6-0605-62DEAB057278}"/>
              </a:ext>
            </a:extLst>
          </p:cNvPr>
          <p:cNvSpPr/>
          <p:nvPr/>
        </p:nvSpPr>
        <p:spPr>
          <a:xfrm>
            <a:off x="604358" y="3918825"/>
            <a:ext cx="11435242" cy="365125"/>
          </a:xfrm>
          <a:prstGeom prst="rect">
            <a:avLst/>
          </a:prstGeom>
          <a:solidFill>
            <a:srgbClr val="00B050">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EA200367-11E8-9173-2658-325659F0D43F}"/>
              </a:ext>
            </a:extLst>
          </p:cNvPr>
          <p:cNvSpPr/>
          <p:nvPr/>
        </p:nvSpPr>
        <p:spPr>
          <a:xfrm>
            <a:off x="681637" y="2700062"/>
            <a:ext cx="1061438" cy="228601"/>
          </a:xfrm>
          <a:prstGeom prst="rect">
            <a:avLst/>
          </a:prstGeom>
          <a:solidFill>
            <a:srgbClr val="00B050">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10327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264D9259-95C3-B6C4-B91A-A441CBDA4AB4}"/>
              </a:ext>
            </a:extLst>
          </p:cNvPr>
          <p:cNvSpPr>
            <a:spLocks noGrp="1"/>
          </p:cNvSpPr>
          <p:nvPr>
            <p:ph type="title"/>
          </p:nvPr>
        </p:nvSpPr>
        <p:spPr/>
        <p:txBody>
          <a:bodyPr/>
          <a:lstStyle/>
          <a:p>
            <a:pPr algn="ctr"/>
            <a:r>
              <a:rPr lang="fr-FR" dirty="0"/>
              <a:t>REPRÉSENTATION DE RÉSEAUX DE PARENTE</a:t>
            </a:r>
          </a:p>
        </p:txBody>
      </p:sp>
      <p:sp>
        <p:nvSpPr>
          <p:cNvPr id="7" name="Espace réservé du texte 6">
            <a:extLst>
              <a:ext uri="{FF2B5EF4-FFF2-40B4-BE49-F238E27FC236}">
                <a16:creationId xmlns:a16="http://schemas.microsoft.com/office/drawing/2014/main" id="{14452B39-08B8-A71F-41C1-09A253E3338A}"/>
              </a:ext>
            </a:extLst>
          </p:cNvPr>
          <p:cNvSpPr>
            <a:spLocks noGrp="1"/>
          </p:cNvSpPr>
          <p:nvPr>
            <p:ph type="body" idx="1"/>
          </p:nvPr>
        </p:nvSpPr>
        <p:spPr/>
        <p:txBody>
          <a:bodyPr/>
          <a:lstStyle/>
          <a:p>
            <a:pPr algn="ctr"/>
            <a:r>
              <a:rPr lang="fr-FR" dirty="0"/>
              <a:t>MÉTHODE ALTERNATIVE DE L’ARBRE GÉNÉALOGIQUE</a:t>
            </a:r>
          </a:p>
        </p:txBody>
      </p:sp>
      <p:sp>
        <p:nvSpPr>
          <p:cNvPr id="4" name="Espace réservé du pied de page 3">
            <a:extLst>
              <a:ext uri="{FF2B5EF4-FFF2-40B4-BE49-F238E27FC236}">
                <a16:creationId xmlns:a16="http://schemas.microsoft.com/office/drawing/2014/main" id="{B433402E-50C5-843F-1B23-ACBBB2EFA0D7}"/>
              </a:ext>
            </a:extLst>
          </p:cNvPr>
          <p:cNvSpPr>
            <a:spLocks noGrp="1"/>
          </p:cNvSpPr>
          <p:nvPr>
            <p:ph type="ftr" sz="quarter" idx="11"/>
          </p:nvPr>
        </p:nvSpPr>
        <p:spPr/>
        <p:txBody>
          <a:bodyPr/>
          <a:lstStyle/>
          <a:p>
            <a:r>
              <a:rPr lang="fr-FR"/>
              <a:t>Laurent NABIAS – Etude Lorenzo Fontes : lnabias@etudelorenzofontes.fr</a:t>
            </a:r>
            <a:endParaRPr lang="fr-FR" dirty="0"/>
          </a:p>
        </p:txBody>
      </p:sp>
      <p:sp>
        <p:nvSpPr>
          <p:cNvPr id="5" name="Espace réservé du numéro de diapositive 4">
            <a:extLst>
              <a:ext uri="{FF2B5EF4-FFF2-40B4-BE49-F238E27FC236}">
                <a16:creationId xmlns:a16="http://schemas.microsoft.com/office/drawing/2014/main" id="{79ADB125-0C36-659D-C1AB-454597A965F7}"/>
              </a:ext>
            </a:extLst>
          </p:cNvPr>
          <p:cNvSpPr>
            <a:spLocks noGrp="1"/>
          </p:cNvSpPr>
          <p:nvPr>
            <p:ph type="sldNum" sz="quarter" idx="12"/>
          </p:nvPr>
        </p:nvSpPr>
        <p:spPr/>
        <p:txBody>
          <a:bodyPr/>
          <a:lstStyle/>
          <a:p>
            <a:fld id="{298692CC-F012-4C4D-9BF0-92E61341A6A0}" type="slidenum">
              <a:rPr lang="fr-FR" smtClean="0"/>
              <a:t>31</a:t>
            </a:fld>
            <a:endParaRPr lang="fr-FR" dirty="0"/>
          </a:p>
        </p:txBody>
      </p:sp>
    </p:spTree>
    <p:extLst>
      <p:ext uri="{BB962C8B-B14F-4D97-AF65-F5344CB8AC3E}">
        <p14:creationId xmlns:p14="http://schemas.microsoft.com/office/powerpoint/2010/main" val="2143602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2CD730FE-7BA4-D310-3AFD-17688109746D}"/>
              </a:ext>
            </a:extLst>
          </p:cNvPr>
          <p:cNvSpPr>
            <a:spLocks noGrp="1"/>
          </p:cNvSpPr>
          <p:nvPr>
            <p:ph type="title"/>
          </p:nvPr>
        </p:nvSpPr>
        <p:spPr>
          <a:xfrm>
            <a:off x="1857375" y="711194"/>
            <a:ext cx="9810749" cy="626992"/>
          </a:xfrm>
        </p:spPr>
        <p:txBody>
          <a:bodyPr>
            <a:normAutofit/>
          </a:bodyPr>
          <a:lstStyle/>
          <a:p>
            <a:pPr algn="ctr"/>
            <a:r>
              <a:rPr lang="fr-FR" sz="3200" dirty="0"/>
              <a:t>LA FONCTION ALLIANCE NETWORK DE PUCK</a:t>
            </a:r>
          </a:p>
        </p:txBody>
      </p:sp>
      <p:sp useBgFill="1">
        <p:nvSpPr>
          <p:cNvPr id="7" name="Espace réservé du contenu 6">
            <a:extLst>
              <a:ext uri="{FF2B5EF4-FFF2-40B4-BE49-F238E27FC236}">
                <a16:creationId xmlns:a16="http://schemas.microsoft.com/office/drawing/2014/main" id="{F7DB690B-AE15-8B3C-CF40-F4011453DFB6}"/>
              </a:ext>
            </a:extLst>
          </p:cNvPr>
          <p:cNvSpPr>
            <a:spLocks noGrp="1"/>
          </p:cNvSpPr>
          <p:nvPr>
            <p:ph idx="1"/>
          </p:nvPr>
        </p:nvSpPr>
        <p:spPr>
          <a:xfrm>
            <a:off x="1390650" y="1338186"/>
            <a:ext cx="10458450" cy="5154689"/>
          </a:xfrm>
        </p:spPr>
        <p:txBody>
          <a:bodyPr/>
          <a:lstStyle/>
          <a:p>
            <a:r>
              <a:rPr lang="fr-FR" dirty="0"/>
              <a:t>Corpus généalogique GEDCOM de départ est partitionné en groupe d’individus appelés patrilignages.</a:t>
            </a:r>
          </a:p>
          <a:p>
            <a:r>
              <a:rPr lang="fr-FR" dirty="0"/>
              <a:t>Un patrilignage </a:t>
            </a:r>
            <a:r>
              <a:rPr lang="fr-FR" dirty="0">
                <a:sym typeface="Wingdings" panose="05000000000000000000" pitchFamily="2" charset="2"/>
              </a:rPr>
              <a:t> un groupe parental d’individus qui ont tous le même ancêtre apical : tous les individus qui portent le même patronyme transmis par les hommes sur la période considérée.</a:t>
            </a:r>
          </a:p>
          <a:p>
            <a:r>
              <a:rPr lang="fr-FR" dirty="0">
                <a:sym typeface="Wingdings" panose="05000000000000000000" pitchFamily="2" charset="2"/>
              </a:rPr>
              <a:t>Les femmes sont identifiées suivant leur nom de jeune fille</a:t>
            </a:r>
          </a:p>
          <a:p>
            <a:r>
              <a:rPr lang="fr-FR" dirty="0">
                <a:sym typeface="Wingdings" panose="05000000000000000000" pitchFamily="2" charset="2"/>
              </a:rPr>
              <a:t>Dans Puck, menu </a:t>
            </a:r>
            <a:r>
              <a:rPr lang="fr-FR" dirty="0" err="1">
                <a:sym typeface="Wingdings" panose="05000000000000000000" pitchFamily="2" charset="2"/>
              </a:rPr>
              <a:t>Transform</a:t>
            </a:r>
            <a:r>
              <a:rPr lang="fr-FR" dirty="0">
                <a:sym typeface="Wingdings" panose="05000000000000000000" pitchFamily="2" charset="2"/>
              </a:rPr>
              <a:t> :</a:t>
            </a:r>
            <a:endParaRPr lang="fr-FR" dirty="0"/>
          </a:p>
        </p:txBody>
      </p:sp>
      <p:sp>
        <p:nvSpPr>
          <p:cNvPr id="4" name="Espace réservé du pied de page 3">
            <a:extLst>
              <a:ext uri="{FF2B5EF4-FFF2-40B4-BE49-F238E27FC236}">
                <a16:creationId xmlns:a16="http://schemas.microsoft.com/office/drawing/2014/main" id="{D591A21F-1AA3-C98A-B8F1-BAB5BD6E0B76}"/>
              </a:ext>
            </a:extLst>
          </p:cNvPr>
          <p:cNvSpPr>
            <a:spLocks noGrp="1"/>
          </p:cNvSpPr>
          <p:nvPr>
            <p:ph type="ftr" sz="quarter" idx="11"/>
          </p:nvPr>
        </p:nvSpPr>
        <p:spPr>
          <a:xfrm>
            <a:off x="1770737" y="6492875"/>
            <a:ext cx="7621984" cy="365125"/>
          </a:xfrm>
        </p:spPr>
        <p:txBody>
          <a:bodyPr/>
          <a:lstStyle/>
          <a:p>
            <a:r>
              <a:rPr lang="fr-FR" dirty="0"/>
              <a:t>Laurent NABIAS - </a:t>
            </a:r>
            <a:r>
              <a:rPr lang="fr-FR" dirty="0" err="1"/>
              <a:t>CHISCO</a:t>
            </a:r>
            <a:r>
              <a:rPr lang="fr-FR" dirty="0"/>
              <a:t> Université de Paris Nanterre : laurent.nabias@gmail.com</a:t>
            </a:r>
          </a:p>
        </p:txBody>
      </p:sp>
      <p:sp>
        <p:nvSpPr>
          <p:cNvPr id="5" name="Espace réservé du numéro de diapositive 4">
            <a:extLst>
              <a:ext uri="{FF2B5EF4-FFF2-40B4-BE49-F238E27FC236}">
                <a16:creationId xmlns:a16="http://schemas.microsoft.com/office/drawing/2014/main" id="{E144748F-3D9D-687F-A5E0-C332E16EC3B4}"/>
              </a:ext>
            </a:extLst>
          </p:cNvPr>
          <p:cNvSpPr>
            <a:spLocks noGrp="1"/>
          </p:cNvSpPr>
          <p:nvPr>
            <p:ph type="sldNum" sz="quarter" idx="12"/>
          </p:nvPr>
        </p:nvSpPr>
        <p:spPr/>
        <p:txBody>
          <a:bodyPr/>
          <a:lstStyle/>
          <a:p>
            <a:fld id="{C213B252-29CF-4C6E-A206-1308E9BF9206}" type="slidenum">
              <a:rPr lang="fr-FR" smtClean="0"/>
              <a:t>32</a:t>
            </a:fld>
            <a:endParaRPr lang="fr-FR" dirty="0"/>
          </a:p>
        </p:txBody>
      </p:sp>
      <p:pic>
        <p:nvPicPr>
          <p:cNvPr id="9" name="Image 8">
            <a:extLst>
              <a:ext uri="{FF2B5EF4-FFF2-40B4-BE49-F238E27FC236}">
                <a16:creationId xmlns:a16="http://schemas.microsoft.com/office/drawing/2014/main" id="{416987A8-5B50-2150-75B9-DDE9273F32FF}"/>
              </a:ext>
            </a:extLst>
          </p:cNvPr>
          <p:cNvPicPr>
            <a:picLocks noChangeAspect="1"/>
          </p:cNvPicPr>
          <p:nvPr/>
        </p:nvPicPr>
        <p:blipFill>
          <a:blip r:embed="rId3"/>
          <a:stretch>
            <a:fillRect/>
          </a:stretch>
        </p:blipFill>
        <p:spPr>
          <a:xfrm>
            <a:off x="1770737" y="4309986"/>
            <a:ext cx="5191850" cy="1095528"/>
          </a:xfrm>
          <a:prstGeom prst="rect">
            <a:avLst/>
          </a:prstGeom>
        </p:spPr>
      </p:pic>
      <p:pic>
        <p:nvPicPr>
          <p:cNvPr id="13" name="Image 12">
            <a:extLst>
              <a:ext uri="{FF2B5EF4-FFF2-40B4-BE49-F238E27FC236}">
                <a16:creationId xmlns:a16="http://schemas.microsoft.com/office/drawing/2014/main" id="{EDC31018-B155-F262-AB0E-BCF37C0D862A}"/>
              </a:ext>
            </a:extLst>
          </p:cNvPr>
          <p:cNvPicPr>
            <a:picLocks noChangeAspect="1"/>
          </p:cNvPicPr>
          <p:nvPr/>
        </p:nvPicPr>
        <p:blipFill>
          <a:blip r:embed="rId4"/>
          <a:stretch>
            <a:fillRect/>
          </a:stretch>
        </p:blipFill>
        <p:spPr>
          <a:xfrm>
            <a:off x="8370606" y="3846512"/>
            <a:ext cx="3297518" cy="2646362"/>
          </a:xfrm>
          <a:prstGeom prst="rect">
            <a:avLst/>
          </a:prstGeom>
        </p:spPr>
      </p:pic>
      <p:cxnSp>
        <p:nvCxnSpPr>
          <p:cNvPr id="15" name="Connecteur droit avec flèche 14">
            <a:extLst>
              <a:ext uri="{FF2B5EF4-FFF2-40B4-BE49-F238E27FC236}">
                <a16:creationId xmlns:a16="http://schemas.microsoft.com/office/drawing/2014/main" id="{E844B236-7970-52B0-FF98-CD1C6926007E}"/>
              </a:ext>
            </a:extLst>
          </p:cNvPr>
          <p:cNvCxnSpPr>
            <a:cxnSpLocks/>
          </p:cNvCxnSpPr>
          <p:nvPr/>
        </p:nvCxnSpPr>
        <p:spPr>
          <a:xfrm>
            <a:off x="7049225" y="4857750"/>
            <a:ext cx="1321381" cy="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83560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79D096-A0B7-B8DB-AF8C-6CB76BE52812}"/>
              </a:ext>
            </a:extLst>
          </p:cNvPr>
          <p:cNvSpPr>
            <a:spLocks noGrp="1"/>
          </p:cNvSpPr>
          <p:nvPr>
            <p:ph type="title"/>
          </p:nvPr>
        </p:nvSpPr>
        <p:spPr>
          <a:xfrm>
            <a:off x="333375" y="624110"/>
            <a:ext cx="11791950" cy="1052290"/>
          </a:xfrm>
        </p:spPr>
        <p:txBody>
          <a:bodyPr>
            <a:normAutofit fontScale="90000"/>
          </a:bodyPr>
          <a:lstStyle/>
          <a:p>
            <a:pPr algn="ctr"/>
            <a:r>
              <a:rPr lang="fr-FR" sz="3200" dirty="0"/>
              <a:t>RÉSEAUX D’ALLIANCES ENTRE PARENTES DANS LE TEMPS</a:t>
            </a:r>
            <a:br>
              <a:rPr lang="fr-FR" sz="3200" dirty="0"/>
            </a:br>
            <a:r>
              <a:rPr lang="fr-FR" sz="3200" dirty="0"/>
              <a:t>(Puck – Pajek)</a:t>
            </a:r>
          </a:p>
        </p:txBody>
      </p:sp>
      <p:pic>
        <p:nvPicPr>
          <p:cNvPr id="4" name="Espace réservé du contenu 3">
            <a:extLst>
              <a:ext uri="{FF2B5EF4-FFF2-40B4-BE49-F238E27FC236}">
                <a16:creationId xmlns:a16="http://schemas.microsoft.com/office/drawing/2014/main" id="{943D802D-62EA-F59F-6990-C0B868BEC3A6}"/>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b="26149"/>
          <a:stretch/>
        </p:blipFill>
        <p:spPr bwMode="auto">
          <a:xfrm>
            <a:off x="895350" y="1788417"/>
            <a:ext cx="11049000" cy="4323457"/>
          </a:xfrm>
          <a:prstGeom prst="rect">
            <a:avLst/>
          </a:prstGeom>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ln>
            <a:solidFill>
              <a:schemeClr val="tx1"/>
            </a:solid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56EEC6F1-FC31-C2DF-7A38-ABAB584ED7E7}"/>
              </a:ext>
            </a:extLst>
          </p:cNvPr>
          <p:cNvSpPr/>
          <p:nvPr/>
        </p:nvSpPr>
        <p:spPr>
          <a:xfrm>
            <a:off x="8420100" y="3286125"/>
            <a:ext cx="2609850" cy="838200"/>
          </a:xfrm>
          <a:prstGeom prst="rect">
            <a:avLst/>
          </a:prstGeom>
          <a:solidFill>
            <a:schemeClr val="bg1">
              <a:lumMod val="85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FEDE3"/>
              </a:solidFill>
            </a:endParaRPr>
          </a:p>
        </p:txBody>
      </p:sp>
      <p:sp>
        <p:nvSpPr>
          <p:cNvPr id="5" name="Rectangle 4">
            <a:extLst>
              <a:ext uri="{FF2B5EF4-FFF2-40B4-BE49-F238E27FC236}">
                <a16:creationId xmlns:a16="http://schemas.microsoft.com/office/drawing/2014/main" id="{DA88B1E3-EB3C-88AA-7829-C616F8761448}"/>
              </a:ext>
            </a:extLst>
          </p:cNvPr>
          <p:cNvSpPr/>
          <p:nvPr/>
        </p:nvSpPr>
        <p:spPr>
          <a:xfrm>
            <a:off x="7505700" y="2326382"/>
            <a:ext cx="771526" cy="1102617"/>
          </a:xfrm>
          <a:prstGeom prst="rect">
            <a:avLst/>
          </a:prstGeom>
          <a:solidFill>
            <a:schemeClr val="bg1">
              <a:lumMod val="85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FEDE3"/>
              </a:solidFill>
            </a:endParaRPr>
          </a:p>
        </p:txBody>
      </p:sp>
      <p:sp>
        <p:nvSpPr>
          <p:cNvPr id="6" name="Rectangle 5">
            <a:extLst>
              <a:ext uri="{FF2B5EF4-FFF2-40B4-BE49-F238E27FC236}">
                <a16:creationId xmlns:a16="http://schemas.microsoft.com/office/drawing/2014/main" id="{86E8600C-CB1A-28A4-C435-2FE0073C5546}"/>
              </a:ext>
            </a:extLst>
          </p:cNvPr>
          <p:cNvSpPr/>
          <p:nvPr/>
        </p:nvSpPr>
        <p:spPr>
          <a:xfrm>
            <a:off x="5738813" y="2469207"/>
            <a:ext cx="1890712" cy="1369368"/>
          </a:xfrm>
          <a:prstGeom prst="rect">
            <a:avLst/>
          </a:prstGeom>
          <a:solidFill>
            <a:schemeClr val="bg1">
              <a:lumMod val="85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FEDE3"/>
              </a:solidFill>
            </a:endParaRPr>
          </a:p>
        </p:txBody>
      </p:sp>
      <p:sp>
        <p:nvSpPr>
          <p:cNvPr id="7" name="Rectangle 6">
            <a:extLst>
              <a:ext uri="{FF2B5EF4-FFF2-40B4-BE49-F238E27FC236}">
                <a16:creationId xmlns:a16="http://schemas.microsoft.com/office/drawing/2014/main" id="{196F8C95-6C42-9EA7-0065-6D6A9278E990}"/>
              </a:ext>
            </a:extLst>
          </p:cNvPr>
          <p:cNvSpPr/>
          <p:nvPr/>
        </p:nvSpPr>
        <p:spPr>
          <a:xfrm>
            <a:off x="4986337" y="3950145"/>
            <a:ext cx="3138488" cy="1952625"/>
          </a:xfrm>
          <a:prstGeom prst="rect">
            <a:avLst/>
          </a:prstGeom>
          <a:solidFill>
            <a:schemeClr val="bg1">
              <a:lumMod val="85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FEDE3"/>
              </a:solidFill>
            </a:endParaRPr>
          </a:p>
        </p:txBody>
      </p:sp>
    </p:spTree>
    <p:extLst>
      <p:ext uri="{BB962C8B-B14F-4D97-AF65-F5344CB8AC3E}">
        <p14:creationId xmlns:p14="http://schemas.microsoft.com/office/powerpoint/2010/main" val="2015464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A28F41-38BE-7C92-93F3-0145EF805D80}"/>
              </a:ext>
            </a:extLst>
          </p:cNvPr>
          <p:cNvSpPr>
            <a:spLocks noGrp="1"/>
          </p:cNvSpPr>
          <p:nvPr>
            <p:ph type="title"/>
          </p:nvPr>
        </p:nvSpPr>
        <p:spPr>
          <a:xfrm>
            <a:off x="8479971" y="1647365"/>
            <a:ext cx="3559630" cy="2902863"/>
          </a:xfrm>
        </p:spPr>
        <p:txBody>
          <a:bodyPr>
            <a:normAutofit fontScale="90000"/>
          </a:bodyPr>
          <a:lstStyle/>
          <a:p>
            <a:pPr algn="ctr"/>
            <a:r>
              <a:rPr lang="fr-FR" sz="3200" dirty="0"/>
              <a:t>RÉSEAU D’ALLIANCES AU MOYEN-ÂGE </a:t>
            </a:r>
            <a:br>
              <a:rPr lang="fr-FR" sz="3200" dirty="0"/>
            </a:br>
            <a:r>
              <a:rPr lang="fr-FR" sz="3200" dirty="0"/>
              <a:t>ANCIENS NOBLES FRANCILIENS</a:t>
            </a:r>
            <a:br>
              <a:rPr lang="fr-FR" sz="3200" dirty="0"/>
            </a:br>
            <a:r>
              <a:rPr lang="fr-FR" sz="3200" dirty="0"/>
              <a:t> (XIIe-XIVe siècles)</a:t>
            </a:r>
          </a:p>
        </p:txBody>
      </p:sp>
      <p:pic>
        <p:nvPicPr>
          <p:cNvPr id="5" name="Espace réservé du contenu 4">
            <a:extLst>
              <a:ext uri="{FF2B5EF4-FFF2-40B4-BE49-F238E27FC236}">
                <a16:creationId xmlns:a16="http://schemas.microsoft.com/office/drawing/2014/main" id="{1F48CF83-841C-77DA-0BDE-8EA6F55AA045}"/>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838325" y="794431"/>
            <a:ext cx="6772275" cy="5815012"/>
          </a:xfrm>
        </p:spPr>
      </p:pic>
      <p:sp>
        <p:nvSpPr>
          <p:cNvPr id="3" name="Rectangle 2">
            <a:extLst>
              <a:ext uri="{FF2B5EF4-FFF2-40B4-BE49-F238E27FC236}">
                <a16:creationId xmlns:a16="http://schemas.microsoft.com/office/drawing/2014/main" id="{4A3FD79A-8884-9080-5E76-3154D8DA36EF}"/>
              </a:ext>
            </a:extLst>
          </p:cNvPr>
          <p:cNvSpPr/>
          <p:nvPr/>
        </p:nvSpPr>
        <p:spPr>
          <a:xfrm>
            <a:off x="3295650" y="1971676"/>
            <a:ext cx="1866901" cy="1628774"/>
          </a:xfrm>
          <a:prstGeom prst="rect">
            <a:avLst/>
          </a:prstGeom>
          <a:solidFill>
            <a:schemeClr val="bg1">
              <a:lumMod val="85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EFEDE3"/>
              </a:solidFill>
            </a:endParaRPr>
          </a:p>
        </p:txBody>
      </p:sp>
    </p:spTree>
    <p:extLst>
      <p:ext uri="{BB962C8B-B14F-4D97-AF65-F5344CB8AC3E}">
        <p14:creationId xmlns:p14="http://schemas.microsoft.com/office/powerpoint/2010/main" val="2233517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6A02F0-949C-367A-E3BD-CDBBE571110B}"/>
              </a:ext>
            </a:extLst>
          </p:cNvPr>
          <p:cNvSpPr>
            <a:spLocks noGrp="1"/>
          </p:cNvSpPr>
          <p:nvPr>
            <p:ph type="title"/>
          </p:nvPr>
        </p:nvSpPr>
        <p:spPr>
          <a:xfrm>
            <a:off x="1876425" y="624110"/>
            <a:ext cx="10086974" cy="661765"/>
          </a:xfrm>
        </p:spPr>
        <p:txBody>
          <a:bodyPr/>
          <a:lstStyle/>
          <a:p>
            <a:r>
              <a:rPr lang="fr-FR" dirty="0"/>
              <a:t>LISTE DES MARIAGES CONSANGUINS ROYAUX</a:t>
            </a:r>
          </a:p>
        </p:txBody>
      </p:sp>
      <p:graphicFrame>
        <p:nvGraphicFramePr>
          <p:cNvPr id="11" name="Espace réservé du contenu 10">
            <a:extLst>
              <a:ext uri="{FF2B5EF4-FFF2-40B4-BE49-F238E27FC236}">
                <a16:creationId xmlns:a16="http://schemas.microsoft.com/office/drawing/2014/main" id="{4F1C44C2-994B-2D3D-F0A9-151842F2B866}"/>
              </a:ext>
            </a:extLst>
          </p:cNvPr>
          <p:cNvGraphicFramePr>
            <a:graphicFrameLocks noGrp="1"/>
          </p:cNvGraphicFramePr>
          <p:nvPr>
            <p:ph idx="4294967295"/>
            <p:extLst>
              <p:ext uri="{D42A27DB-BD31-4B8C-83A1-F6EECF244321}">
                <p14:modId xmlns:p14="http://schemas.microsoft.com/office/powerpoint/2010/main" val="3237482372"/>
              </p:ext>
            </p:extLst>
          </p:nvPr>
        </p:nvGraphicFramePr>
        <p:xfrm>
          <a:off x="701676" y="1427163"/>
          <a:ext cx="11261724" cy="4964115"/>
        </p:xfrm>
        <a:graphic>
          <a:graphicData uri="http://schemas.openxmlformats.org/drawingml/2006/table">
            <a:tbl>
              <a:tblPr firstRow="1" firstCol="1" bandRow="1">
                <a:tableStyleId>{5C22544A-7EE6-4342-B048-85BDC9FD1C3A}</a:tableStyleId>
              </a:tblPr>
              <a:tblGrid>
                <a:gridCol w="3753908">
                  <a:extLst>
                    <a:ext uri="{9D8B030D-6E8A-4147-A177-3AD203B41FA5}">
                      <a16:colId xmlns:a16="http://schemas.microsoft.com/office/drawing/2014/main" val="1022897678"/>
                    </a:ext>
                  </a:extLst>
                </a:gridCol>
                <a:gridCol w="3753908">
                  <a:extLst>
                    <a:ext uri="{9D8B030D-6E8A-4147-A177-3AD203B41FA5}">
                      <a16:colId xmlns:a16="http://schemas.microsoft.com/office/drawing/2014/main" val="2997898310"/>
                    </a:ext>
                  </a:extLst>
                </a:gridCol>
                <a:gridCol w="3753908">
                  <a:extLst>
                    <a:ext uri="{9D8B030D-6E8A-4147-A177-3AD203B41FA5}">
                      <a16:colId xmlns:a16="http://schemas.microsoft.com/office/drawing/2014/main" val="232319916"/>
                    </a:ext>
                  </a:extLst>
                </a:gridCol>
              </a:tblGrid>
              <a:tr h="330941">
                <a:tc>
                  <a:txBody>
                    <a:bodyPr/>
                    <a:lstStyle/>
                    <a:p>
                      <a:pPr algn="ctr">
                        <a:lnSpc>
                          <a:spcPct val="107000"/>
                        </a:lnSpc>
                        <a:spcAft>
                          <a:spcPts val="800"/>
                        </a:spcAft>
                      </a:pPr>
                      <a:r>
                        <a:rPr lang="fr-FR" sz="1200" kern="0">
                          <a:effectLst/>
                        </a:rPr>
                        <a:t>Type de circuit</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dirty="0">
                          <a:effectLst/>
                        </a:rPr>
                        <a:t>Profondeur généalogique</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dirty="0">
                          <a:effectLst/>
                        </a:rPr>
                        <a:t>Couple (avec date du mariage entre crochet)</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880237781"/>
                  </a:ext>
                </a:extLst>
              </a:tr>
              <a:tr h="330941">
                <a:tc>
                  <a:txBody>
                    <a:bodyPr/>
                    <a:lstStyle/>
                    <a:p>
                      <a:pPr algn="ctr">
                        <a:lnSpc>
                          <a:spcPct val="107000"/>
                        </a:lnSpc>
                        <a:spcAft>
                          <a:spcPts val="800"/>
                        </a:spcAft>
                      </a:pPr>
                      <a:r>
                        <a:rPr lang="fr-FR" sz="1200" kern="0">
                          <a:effectLst/>
                        </a:rPr>
                        <a:t>HH(H)HF</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dirty="0">
                          <a:effectLst/>
                        </a:rPr>
                        <a:t>2</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a:effectLst/>
                        </a:rPr>
                        <a:t>Charles IV Le Bel = Jeanne d’Évreux [1324]</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291452289"/>
                  </a:ext>
                </a:extLst>
              </a:tr>
              <a:tr h="330941">
                <a:tc>
                  <a:txBody>
                    <a:bodyPr/>
                    <a:lstStyle/>
                    <a:p>
                      <a:pPr algn="ctr">
                        <a:lnSpc>
                          <a:spcPct val="107000"/>
                        </a:lnSpc>
                        <a:spcAft>
                          <a:spcPts val="800"/>
                        </a:spcAft>
                      </a:pPr>
                      <a:r>
                        <a:rPr lang="fr-FR" sz="1200" kern="0">
                          <a:effectLst/>
                        </a:rPr>
                        <a:t>HHH()FF</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dirty="0">
                          <a:effectLst/>
                        </a:rPr>
                        <a:t>3</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dirty="0">
                          <a:effectLst/>
                        </a:rPr>
                        <a:t>Philippe VI de Valois = Jeanne de Bourgogne</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930912369"/>
                  </a:ext>
                </a:extLst>
              </a:tr>
              <a:tr h="330941">
                <a:tc>
                  <a:txBody>
                    <a:bodyPr/>
                    <a:lstStyle/>
                    <a:p>
                      <a:pPr algn="ctr">
                        <a:lnSpc>
                          <a:spcPct val="107000"/>
                        </a:lnSpc>
                        <a:spcAft>
                          <a:spcPts val="800"/>
                        </a:spcAft>
                      </a:pPr>
                      <a:r>
                        <a:rPr lang="fr-FR" sz="1200" kern="0">
                          <a:effectLst/>
                        </a:rPr>
                        <a:t>HHH()FF</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a:effectLst/>
                        </a:rPr>
                        <a:t>3</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a:effectLst/>
                        </a:rPr>
                        <a:t>Charles V de Valois = Jeanne de Bourbon</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607087224"/>
                  </a:ext>
                </a:extLst>
              </a:tr>
              <a:tr h="330941">
                <a:tc>
                  <a:txBody>
                    <a:bodyPr/>
                    <a:lstStyle/>
                    <a:p>
                      <a:pPr algn="ctr">
                        <a:lnSpc>
                          <a:spcPct val="107000"/>
                        </a:lnSpc>
                        <a:spcAft>
                          <a:spcPts val="800"/>
                        </a:spcAft>
                      </a:pPr>
                      <a:r>
                        <a:rPr lang="fr-FR" sz="1200" kern="0">
                          <a:effectLst/>
                        </a:rPr>
                        <a:t>HH(H)HHF</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a:effectLst/>
                        </a:rPr>
                        <a:t>3</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a:effectLst/>
                        </a:rPr>
                        <a:t>Philippe VI de Valois = Blanche de Navarre</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215658893"/>
                  </a:ext>
                </a:extLst>
              </a:tr>
              <a:tr h="330941">
                <a:tc>
                  <a:txBody>
                    <a:bodyPr/>
                    <a:lstStyle/>
                    <a:p>
                      <a:pPr algn="ctr">
                        <a:lnSpc>
                          <a:spcPct val="107000"/>
                        </a:lnSpc>
                        <a:spcAft>
                          <a:spcPts val="800"/>
                        </a:spcAft>
                      </a:pPr>
                      <a:r>
                        <a:rPr lang="fr-FR" sz="1200" kern="0">
                          <a:effectLst/>
                        </a:rPr>
                        <a:t>HHH()FF</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a:effectLst/>
                        </a:rPr>
                        <a:t>3</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a:effectLst/>
                        </a:rPr>
                        <a:t>Louis X Capétien = Marguerite de Bourgogne</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131262713"/>
                  </a:ext>
                </a:extLst>
              </a:tr>
              <a:tr h="330941">
                <a:tc>
                  <a:txBody>
                    <a:bodyPr/>
                    <a:lstStyle/>
                    <a:p>
                      <a:pPr algn="ctr">
                        <a:lnSpc>
                          <a:spcPct val="107000"/>
                        </a:lnSpc>
                        <a:spcAft>
                          <a:spcPts val="800"/>
                        </a:spcAft>
                      </a:pPr>
                      <a:r>
                        <a:rPr lang="fr-FR" sz="1200" kern="0">
                          <a:effectLst/>
                        </a:rPr>
                        <a:t>HH(H)HHF</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a:effectLst/>
                        </a:rPr>
                        <a:t>3</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a:effectLst/>
                        </a:rPr>
                        <a:t>Philippe III d’Évreux = Jeanne II de Navarre</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556376887"/>
                  </a:ext>
                </a:extLst>
              </a:tr>
              <a:tr h="330941">
                <a:tc>
                  <a:txBody>
                    <a:bodyPr/>
                    <a:lstStyle/>
                    <a:p>
                      <a:pPr algn="ctr">
                        <a:lnSpc>
                          <a:spcPct val="107000"/>
                        </a:lnSpc>
                        <a:spcAft>
                          <a:spcPts val="800"/>
                        </a:spcAft>
                      </a:pPr>
                      <a:r>
                        <a:rPr lang="fr-FR" sz="1200" kern="0">
                          <a:effectLst/>
                        </a:rPr>
                        <a:t>HHH()HFF</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a:effectLst/>
                        </a:rPr>
                        <a:t>3</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dirty="0">
                          <a:effectLst/>
                        </a:rPr>
                        <a:t>Philippe IV Capétien= Jeanne de Navarre</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258939223"/>
                  </a:ext>
                </a:extLst>
              </a:tr>
              <a:tr h="330941">
                <a:tc>
                  <a:txBody>
                    <a:bodyPr/>
                    <a:lstStyle/>
                    <a:p>
                      <a:pPr algn="ctr">
                        <a:lnSpc>
                          <a:spcPct val="107000"/>
                        </a:lnSpc>
                        <a:spcAft>
                          <a:spcPts val="800"/>
                        </a:spcAft>
                      </a:pPr>
                      <a:r>
                        <a:rPr lang="fr-FR" sz="1200" kern="0">
                          <a:effectLst/>
                        </a:rPr>
                        <a:t>HFF()HFF</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a:effectLst/>
                        </a:rPr>
                        <a:t>3</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a:effectLst/>
                        </a:rPr>
                        <a:t>Charles IV le Bel = Blanche de Bourgogne [1308]</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155597128"/>
                  </a:ext>
                </a:extLst>
              </a:tr>
              <a:tr h="330941">
                <a:tc>
                  <a:txBody>
                    <a:bodyPr/>
                    <a:lstStyle/>
                    <a:p>
                      <a:pPr algn="ctr">
                        <a:lnSpc>
                          <a:spcPct val="107000"/>
                        </a:lnSpc>
                        <a:spcAft>
                          <a:spcPts val="800"/>
                        </a:spcAft>
                      </a:pPr>
                      <a:r>
                        <a:rPr lang="fr-FR" sz="1200" kern="0">
                          <a:effectLst/>
                        </a:rPr>
                        <a:t>HFF()HFF</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a:effectLst/>
                        </a:rPr>
                        <a:t>3</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a:effectLst/>
                        </a:rPr>
                        <a:t>Philippe V Capétien = Jeanne II de Bourgogne</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162963593"/>
                  </a:ext>
                </a:extLst>
              </a:tr>
              <a:tr h="330941">
                <a:tc>
                  <a:txBody>
                    <a:bodyPr/>
                    <a:lstStyle/>
                    <a:p>
                      <a:pPr algn="ctr">
                        <a:lnSpc>
                          <a:spcPct val="107000"/>
                        </a:lnSpc>
                        <a:spcAft>
                          <a:spcPts val="800"/>
                        </a:spcAft>
                      </a:pPr>
                      <a:r>
                        <a:rPr lang="fr-FR" sz="1200" kern="0">
                          <a:effectLst/>
                        </a:rPr>
                        <a:t>HHH(H)HFF</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a:effectLst/>
                        </a:rPr>
                        <a:t>3</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dirty="0">
                          <a:effectLst/>
                        </a:rPr>
                        <a:t>Philippe Valois-Orléans= Blanche de France</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835265078"/>
                  </a:ext>
                </a:extLst>
              </a:tr>
              <a:tr h="330941">
                <a:tc>
                  <a:txBody>
                    <a:bodyPr/>
                    <a:lstStyle/>
                    <a:p>
                      <a:pPr algn="ctr">
                        <a:lnSpc>
                          <a:spcPct val="107000"/>
                        </a:lnSpc>
                        <a:spcAft>
                          <a:spcPts val="800"/>
                        </a:spcAft>
                      </a:pPr>
                      <a:r>
                        <a:rPr lang="fr-FR" sz="1200" kern="0">
                          <a:effectLst/>
                        </a:rPr>
                        <a:t>HHH()HHF</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dirty="0">
                          <a:effectLst/>
                        </a:rPr>
                        <a:t>3</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a:effectLst/>
                        </a:rPr>
                        <a:t>Louis de Valois = Marguerite de Bourgogne</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195114855"/>
                  </a:ext>
                </a:extLst>
              </a:tr>
              <a:tr h="330941">
                <a:tc>
                  <a:txBody>
                    <a:bodyPr/>
                    <a:lstStyle/>
                    <a:p>
                      <a:pPr algn="ctr">
                        <a:lnSpc>
                          <a:spcPct val="107000"/>
                        </a:lnSpc>
                        <a:spcAft>
                          <a:spcPts val="800"/>
                        </a:spcAft>
                      </a:pPr>
                      <a:r>
                        <a:rPr lang="fr-FR" sz="1200" kern="0">
                          <a:effectLst/>
                        </a:rPr>
                        <a:t>HHH()HHF</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a:effectLst/>
                        </a:rPr>
                        <a:t>3</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a:effectLst/>
                        </a:rPr>
                        <a:t>Charles VII de Valois = Marie d’Anjou</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010332894"/>
                  </a:ext>
                </a:extLst>
              </a:tr>
              <a:tr h="330941">
                <a:tc>
                  <a:txBody>
                    <a:bodyPr/>
                    <a:lstStyle/>
                    <a:p>
                      <a:pPr algn="ctr">
                        <a:lnSpc>
                          <a:spcPct val="107000"/>
                        </a:lnSpc>
                        <a:spcAft>
                          <a:spcPts val="800"/>
                        </a:spcAft>
                      </a:pPr>
                      <a:r>
                        <a:rPr lang="fr-FR" sz="1200" kern="0">
                          <a:effectLst/>
                        </a:rPr>
                        <a:t>HHH()HHF</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a:effectLst/>
                        </a:rPr>
                        <a:t>3</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a:effectLst/>
                        </a:rPr>
                        <a:t>Pierre I de Bourbon = Isabelle de Valois</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610155318"/>
                  </a:ext>
                </a:extLst>
              </a:tr>
              <a:tr h="330941">
                <a:tc>
                  <a:txBody>
                    <a:bodyPr/>
                    <a:lstStyle/>
                    <a:p>
                      <a:pPr algn="ctr">
                        <a:lnSpc>
                          <a:spcPct val="107000"/>
                        </a:lnSpc>
                        <a:spcAft>
                          <a:spcPts val="800"/>
                        </a:spcAft>
                      </a:pPr>
                      <a:r>
                        <a:rPr lang="fr-FR" sz="1200" kern="0">
                          <a:effectLst/>
                        </a:rPr>
                        <a:t>HHH()HHHF</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a:effectLst/>
                        </a:rPr>
                        <a:t>4</a:t>
                      </a:r>
                      <a:endParaRPr lang="fr-FR"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gn="ctr">
                        <a:lnSpc>
                          <a:spcPct val="107000"/>
                        </a:lnSpc>
                        <a:spcAft>
                          <a:spcPts val="800"/>
                        </a:spcAft>
                      </a:pPr>
                      <a:r>
                        <a:rPr lang="fr-FR" sz="1200" kern="0" dirty="0">
                          <a:effectLst/>
                        </a:rPr>
                        <a:t>Louis d’Évreux = Marguerite d’Artois</a:t>
                      </a:r>
                      <a:endParaRPr lang="fr-FR"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175063914"/>
                  </a:ext>
                </a:extLst>
              </a:tr>
            </a:tbl>
          </a:graphicData>
        </a:graphic>
      </p:graphicFrame>
    </p:spTree>
    <p:extLst>
      <p:ext uri="{BB962C8B-B14F-4D97-AF65-F5344CB8AC3E}">
        <p14:creationId xmlns:p14="http://schemas.microsoft.com/office/powerpoint/2010/main" val="424378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69DCB420-0B86-A29D-B3A2-E8D5FB43CE97}"/>
              </a:ext>
            </a:extLst>
          </p:cNvPr>
          <p:cNvSpPr>
            <a:spLocks noGrp="1"/>
          </p:cNvSpPr>
          <p:nvPr>
            <p:ph type="title"/>
          </p:nvPr>
        </p:nvSpPr>
        <p:spPr>
          <a:xfrm>
            <a:off x="1817913" y="624110"/>
            <a:ext cx="9938657" cy="736604"/>
          </a:xfrm>
        </p:spPr>
        <p:txBody>
          <a:bodyPr>
            <a:normAutofit/>
          </a:bodyPr>
          <a:lstStyle/>
          <a:p>
            <a:pPr algn="ctr"/>
            <a:r>
              <a:rPr lang="fr-FR" sz="2800" dirty="0"/>
              <a:t>LES CONSTELLATIONS DE PARENTE (extension 1140-1200)</a:t>
            </a:r>
          </a:p>
        </p:txBody>
      </p:sp>
      <p:sp>
        <p:nvSpPr>
          <p:cNvPr id="4" name="Espace réservé du pied de page 3">
            <a:extLst>
              <a:ext uri="{FF2B5EF4-FFF2-40B4-BE49-F238E27FC236}">
                <a16:creationId xmlns:a16="http://schemas.microsoft.com/office/drawing/2014/main" id="{532532C2-2688-7AA7-E012-A9020389948C}"/>
              </a:ext>
            </a:extLst>
          </p:cNvPr>
          <p:cNvSpPr>
            <a:spLocks noGrp="1"/>
          </p:cNvSpPr>
          <p:nvPr>
            <p:ph type="ftr" sz="quarter" idx="11"/>
          </p:nvPr>
        </p:nvSpPr>
        <p:spPr>
          <a:xfrm>
            <a:off x="2557231" y="6492875"/>
            <a:ext cx="7621984" cy="365125"/>
          </a:xfrm>
        </p:spPr>
        <p:txBody>
          <a:bodyPr/>
          <a:lstStyle/>
          <a:p>
            <a:r>
              <a:rPr lang="fr-FR"/>
              <a:t>Laurent NABIAS – Etude Lorenzo Fontes : lnabias@etudelorenzofontes.fr</a:t>
            </a:r>
            <a:endParaRPr lang="fr-FR" dirty="0"/>
          </a:p>
        </p:txBody>
      </p:sp>
      <p:sp>
        <p:nvSpPr>
          <p:cNvPr id="5" name="Espace réservé du numéro de diapositive 4">
            <a:extLst>
              <a:ext uri="{FF2B5EF4-FFF2-40B4-BE49-F238E27FC236}">
                <a16:creationId xmlns:a16="http://schemas.microsoft.com/office/drawing/2014/main" id="{4379F5FD-A0D5-88CC-4C51-CC96941FE292}"/>
              </a:ext>
            </a:extLst>
          </p:cNvPr>
          <p:cNvSpPr>
            <a:spLocks noGrp="1"/>
          </p:cNvSpPr>
          <p:nvPr>
            <p:ph type="sldNum" sz="quarter" idx="12"/>
          </p:nvPr>
        </p:nvSpPr>
        <p:spPr/>
        <p:txBody>
          <a:bodyPr/>
          <a:lstStyle/>
          <a:p>
            <a:fld id="{298692CC-F012-4C4D-9BF0-92E61341A6A0}" type="slidenum">
              <a:rPr lang="fr-FR" smtClean="0"/>
              <a:t>36</a:t>
            </a:fld>
            <a:endParaRPr lang="fr-FR" dirty="0"/>
          </a:p>
        </p:txBody>
      </p:sp>
      <p:pic>
        <p:nvPicPr>
          <p:cNvPr id="21" name="Image 20">
            <a:extLst>
              <a:ext uri="{FF2B5EF4-FFF2-40B4-BE49-F238E27FC236}">
                <a16:creationId xmlns:a16="http://schemas.microsoft.com/office/drawing/2014/main" id="{72829379-36B9-D5EF-90A6-3DF8B83FF963}"/>
              </a:ext>
            </a:extLst>
          </p:cNvPr>
          <p:cNvPicPr>
            <a:picLocks noChangeAspect="1"/>
          </p:cNvPicPr>
          <p:nvPr/>
        </p:nvPicPr>
        <p:blipFill>
          <a:blip r:embed="rId3"/>
          <a:stretch>
            <a:fillRect/>
          </a:stretch>
        </p:blipFill>
        <p:spPr>
          <a:xfrm>
            <a:off x="2993394" y="1141047"/>
            <a:ext cx="9015724" cy="5339965"/>
          </a:xfrm>
          <a:prstGeom prst="rect">
            <a:avLst/>
          </a:prstGeom>
          <a:ln>
            <a:solidFill>
              <a:schemeClr val="tx1"/>
            </a:solidFill>
          </a:ln>
        </p:spPr>
      </p:pic>
      <p:pic>
        <p:nvPicPr>
          <p:cNvPr id="22" name="Image 21">
            <a:extLst>
              <a:ext uri="{FF2B5EF4-FFF2-40B4-BE49-F238E27FC236}">
                <a16:creationId xmlns:a16="http://schemas.microsoft.com/office/drawing/2014/main" id="{935D1B53-F2DA-BD62-36B3-1137768E79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98529" y="2095963"/>
            <a:ext cx="2117783" cy="973738"/>
          </a:xfrm>
          <a:prstGeom prst="rect">
            <a:avLst/>
          </a:prstGeom>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ln w="9525">
            <a:solidFill>
              <a:schemeClr val="tx1"/>
            </a:solidFill>
          </a:ln>
        </p:spPr>
      </p:pic>
      <p:sp useBgFill="1">
        <p:nvSpPr>
          <p:cNvPr id="23" name="ZoneTexte 22">
            <a:extLst>
              <a:ext uri="{FF2B5EF4-FFF2-40B4-BE49-F238E27FC236}">
                <a16:creationId xmlns:a16="http://schemas.microsoft.com/office/drawing/2014/main" id="{32B8A022-F211-1E58-45D1-BF7920338B9A}"/>
              </a:ext>
            </a:extLst>
          </p:cNvPr>
          <p:cNvSpPr txBox="1"/>
          <p:nvPr/>
        </p:nvSpPr>
        <p:spPr>
          <a:xfrm>
            <a:off x="590601" y="1405173"/>
            <a:ext cx="2286203" cy="646331"/>
          </a:xfrm>
          <a:prstGeom prst="rect">
            <a:avLst/>
          </a:prstGeom>
        </p:spPr>
        <p:txBody>
          <a:bodyPr wrap="none" rtlCol="0">
            <a:spAutoFit/>
          </a:bodyPr>
          <a:lstStyle/>
          <a:p>
            <a:pPr algn="ctr"/>
            <a:r>
              <a:rPr lang="fr-FR" dirty="0"/>
              <a:t>Réseau de départ </a:t>
            </a:r>
          </a:p>
          <a:p>
            <a:pPr algn="ctr"/>
            <a:r>
              <a:rPr lang="fr-FR" dirty="0"/>
              <a:t>1000-1140</a:t>
            </a:r>
          </a:p>
        </p:txBody>
      </p:sp>
      <p:cxnSp>
        <p:nvCxnSpPr>
          <p:cNvPr id="27" name="Connecteur droit avec flèche 26">
            <a:extLst>
              <a:ext uri="{FF2B5EF4-FFF2-40B4-BE49-F238E27FC236}">
                <a16:creationId xmlns:a16="http://schemas.microsoft.com/office/drawing/2014/main" id="{3D9C49A0-2253-E0AD-9A19-0159794FA72C}"/>
              </a:ext>
            </a:extLst>
          </p:cNvPr>
          <p:cNvCxnSpPr>
            <a:cxnSpLocks/>
          </p:cNvCxnSpPr>
          <p:nvPr/>
        </p:nvCxnSpPr>
        <p:spPr>
          <a:xfrm>
            <a:off x="1071622" y="3145518"/>
            <a:ext cx="2357378" cy="234088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9197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19F03-96AF-F233-B46C-2124EC890933}"/>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DC6C78EB-5B78-84DB-A8E8-42BB3D8AABFD}"/>
              </a:ext>
            </a:extLst>
          </p:cNvPr>
          <p:cNvSpPr>
            <a:spLocks noGrp="1"/>
          </p:cNvSpPr>
          <p:nvPr>
            <p:ph type="title"/>
          </p:nvPr>
        </p:nvSpPr>
        <p:spPr>
          <a:xfrm>
            <a:off x="1681843" y="705946"/>
            <a:ext cx="10199913" cy="528799"/>
          </a:xfrm>
        </p:spPr>
        <p:txBody>
          <a:bodyPr>
            <a:normAutofit/>
          </a:bodyPr>
          <a:lstStyle/>
          <a:p>
            <a:pPr algn="ctr"/>
            <a:r>
              <a:rPr lang="fr-FR" sz="2800" dirty="0"/>
              <a:t>LES CONSTELLATIONS DE PARENTE (Extension 1200-1260)</a:t>
            </a:r>
          </a:p>
        </p:txBody>
      </p:sp>
      <p:sp>
        <p:nvSpPr>
          <p:cNvPr id="4" name="Espace réservé du pied de page 3">
            <a:extLst>
              <a:ext uri="{FF2B5EF4-FFF2-40B4-BE49-F238E27FC236}">
                <a16:creationId xmlns:a16="http://schemas.microsoft.com/office/drawing/2014/main" id="{4BF699A6-5B04-0E24-641B-3B21CFA12405}"/>
              </a:ext>
            </a:extLst>
          </p:cNvPr>
          <p:cNvSpPr>
            <a:spLocks noGrp="1"/>
          </p:cNvSpPr>
          <p:nvPr>
            <p:ph type="ftr" sz="quarter" idx="11"/>
          </p:nvPr>
        </p:nvSpPr>
        <p:spPr>
          <a:xfrm>
            <a:off x="2557231" y="6492875"/>
            <a:ext cx="7621984" cy="365125"/>
          </a:xfrm>
        </p:spPr>
        <p:txBody>
          <a:bodyPr/>
          <a:lstStyle/>
          <a:p>
            <a:r>
              <a:rPr lang="fr-FR"/>
              <a:t>Laurent NABIAS – Etude Lorenzo Fontes : lnabias@etudelorenzofontes.fr</a:t>
            </a:r>
            <a:endParaRPr lang="fr-FR" dirty="0"/>
          </a:p>
        </p:txBody>
      </p:sp>
      <p:sp>
        <p:nvSpPr>
          <p:cNvPr id="5" name="Espace réservé du numéro de diapositive 4">
            <a:extLst>
              <a:ext uri="{FF2B5EF4-FFF2-40B4-BE49-F238E27FC236}">
                <a16:creationId xmlns:a16="http://schemas.microsoft.com/office/drawing/2014/main" id="{648CFCA0-9479-C48E-0BFF-1E8AFF787A00}"/>
              </a:ext>
            </a:extLst>
          </p:cNvPr>
          <p:cNvSpPr>
            <a:spLocks noGrp="1"/>
          </p:cNvSpPr>
          <p:nvPr>
            <p:ph type="sldNum" sz="quarter" idx="12"/>
          </p:nvPr>
        </p:nvSpPr>
        <p:spPr/>
        <p:txBody>
          <a:bodyPr/>
          <a:lstStyle/>
          <a:p>
            <a:fld id="{298692CC-F012-4C4D-9BF0-92E61341A6A0}" type="slidenum">
              <a:rPr lang="fr-FR" smtClean="0"/>
              <a:t>37</a:t>
            </a:fld>
            <a:endParaRPr lang="fr-FR" dirty="0"/>
          </a:p>
        </p:txBody>
      </p:sp>
      <p:pic>
        <p:nvPicPr>
          <p:cNvPr id="10" name="Image 9">
            <a:extLst>
              <a:ext uri="{FF2B5EF4-FFF2-40B4-BE49-F238E27FC236}">
                <a16:creationId xmlns:a16="http://schemas.microsoft.com/office/drawing/2014/main" id="{24954334-A78A-46DA-DF60-4FF58845DE16}"/>
              </a:ext>
            </a:extLst>
          </p:cNvPr>
          <p:cNvPicPr>
            <a:picLocks noChangeAspect="1"/>
          </p:cNvPicPr>
          <p:nvPr/>
        </p:nvPicPr>
        <p:blipFill>
          <a:blip r:embed="rId3"/>
          <a:stretch>
            <a:fillRect/>
          </a:stretch>
        </p:blipFill>
        <p:spPr>
          <a:xfrm>
            <a:off x="1330788" y="1250290"/>
            <a:ext cx="10550968" cy="5258130"/>
          </a:xfrm>
          <a:prstGeom prst="rect">
            <a:avLst/>
          </a:prstGeom>
          <a:noFill/>
          <a:ln w="12700">
            <a:solidFill>
              <a:schemeClr val="tx1"/>
            </a:solidFill>
          </a:ln>
        </p:spPr>
      </p:pic>
    </p:spTree>
    <p:extLst>
      <p:ext uri="{BB962C8B-B14F-4D97-AF65-F5344CB8AC3E}">
        <p14:creationId xmlns:p14="http://schemas.microsoft.com/office/powerpoint/2010/main" val="1652084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FE432-9FB1-9949-E80D-2D6C1604A183}"/>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9B3E55C2-ECF0-BA5D-E3C9-584E496E4DD4}"/>
              </a:ext>
            </a:extLst>
          </p:cNvPr>
          <p:cNvSpPr>
            <a:spLocks noGrp="1"/>
          </p:cNvSpPr>
          <p:nvPr>
            <p:ph type="title"/>
          </p:nvPr>
        </p:nvSpPr>
        <p:spPr>
          <a:xfrm>
            <a:off x="1681842" y="624110"/>
            <a:ext cx="10199913" cy="528799"/>
          </a:xfrm>
        </p:spPr>
        <p:txBody>
          <a:bodyPr>
            <a:normAutofit/>
          </a:bodyPr>
          <a:lstStyle/>
          <a:p>
            <a:pPr algn="ctr"/>
            <a:r>
              <a:rPr lang="fr-FR" sz="2800" dirty="0"/>
              <a:t>STRATÉGIE D’ALLIANCES</a:t>
            </a:r>
          </a:p>
        </p:txBody>
      </p:sp>
      <p:sp>
        <p:nvSpPr>
          <p:cNvPr id="4" name="Espace réservé du pied de page 3">
            <a:extLst>
              <a:ext uri="{FF2B5EF4-FFF2-40B4-BE49-F238E27FC236}">
                <a16:creationId xmlns:a16="http://schemas.microsoft.com/office/drawing/2014/main" id="{9C80EC99-0B3C-8E5B-B327-31B3D216B332}"/>
              </a:ext>
            </a:extLst>
          </p:cNvPr>
          <p:cNvSpPr>
            <a:spLocks noGrp="1"/>
          </p:cNvSpPr>
          <p:nvPr>
            <p:ph type="ftr" sz="quarter" idx="11"/>
          </p:nvPr>
        </p:nvSpPr>
        <p:spPr>
          <a:xfrm>
            <a:off x="2557231" y="6492875"/>
            <a:ext cx="7621984" cy="365125"/>
          </a:xfrm>
        </p:spPr>
        <p:txBody>
          <a:bodyPr/>
          <a:lstStyle/>
          <a:p>
            <a:r>
              <a:rPr lang="fr-FR"/>
              <a:t>Laurent NABIAS – Etude Lorenzo Fontes : lnabias@etudelorenzofontes.fr</a:t>
            </a:r>
            <a:endParaRPr lang="fr-FR" dirty="0"/>
          </a:p>
        </p:txBody>
      </p:sp>
      <p:sp>
        <p:nvSpPr>
          <p:cNvPr id="5" name="Espace réservé du numéro de diapositive 4">
            <a:extLst>
              <a:ext uri="{FF2B5EF4-FFF2-40B4-BE49-F238E27FC236}">
                <a16:creationId xmlns:a16="http://schemas.microsoft.com/office/drawing/2014/main" id="{71EF6D08-1220-F54C-1581-8754AEB10CBC}"/>
              </a:ext>
            </a:extLst>
          </p:cNvPr>
          <p:cNvSpPr>
            <a:spLocks noGrp="1"/>
          </p:cNvSpPr>
          <p:nvPr>
            <p:ph type="sldNum" sz="quarter" idx="12"/>
          </p:nvPr>
        </p:nvSpPr>
        <p:spPr/>
        <p:txBody>
          <a:bodyPr/>
          <a:lstStyle/>
          <a:p>
            <a:fld id="{298692CC-F012-4C4D-9BF0-92E61341A6A0}" type="slidenum">
              <a:rPr lang="fr-FR" smtClean="0"/>
              <a:t>38</a:t>
            </a:fld>
            <a:endParaRPr lang="fr-FR" dirty="0"/>
          </a:p>
        </p:txBody>
      </p:sp>
      <p:sp useBgFill="1">
        <p:nvSpPr>
          <p:cNvPr id="7" name="Espace réservé du contenu 6">
            <a:extLst>
              <a:ext uri="{FF2B5EF4-FFF2-40B4-BE49-F238E27FC236}">
                <a16:creationId xmlns:a16="http://schemas.microsoft.com/office/drawing/2014/main" id="{FF4F551F-562C-1F56-82C4-E9586AE3DF63}"/>
              </a:ext>
            </a:extLst>
          </p:cNvPr>
          <p:cNvSpPr>
            <a:spLocks noGrp="1"/>
          </p:cNvSpPr>
          <p:nvPr>
            <p:ph sz="half" idx="2"/>
          </p:nvPr>
        </p:nvSpPr>
        <p:spPr>
          <a:xfrm>
            <a:off x="803564" y="1234745"/>
            <a:ext cx="11078191" cy="5433910"/>
          </a:xfrm>
        </p:spPr>
        <p:txBody>
          <a:bodyPr>
            <a:normAutofit/>
          </a:bodyPr>
          <a:lstStyle/>
          <a:p>
            <a:pPr algn="just">
              <a:buFont typeface="Wingdings" panose="05000000000000000000" pitchFamily="2" charset="2"/>
              <a:buChar char="v"/>
            </a:pPr>
            <a:r>
              <a:rPr lang="fr-FR" dirty="0"/>
              <a:t>Moyen-Âge : apparition articulation de liens de parenté entre les individus appartenant aux groupes dominants dans la société : rois, princes, seigneurs de haut rang liés par relations de consanguinité et d’alliance</a:t>
            </a:r>
          </a:p>
          <a:p>
            <a:pPr algn="just">
              <a:buFont typeface="Wingdings" panose="05000000000000000000" pitchFamily="2" charset="2"/>
              <a:buChar char="v"/>
            </a:pPr>
            <a:r>
              <a:rPr lang="fr-FR" dirty="0"/>
              <a:t>Rôle de l’officier royal entrant dans les institutions en cours de développement permet de nouer des liens avec la hiérarchie de rang supérieur :</a:t>
            </a:r>
          </a:p>
          <a:p>
            <a:pPr algn="just">
              <a:buFont typeface="Wingdings" panose="05000000000000000000" pitchFamily="2" charset="2"/>
              <a:buChar char="v"/>
            </a:pPr>
            <a:r>
              <a:rPr lang="fr-FR" dirty="0"/>
              <a:t>Cela est permis par les mariages hypogamiques des filles accompagnés de mariages </a:t>
            </a:r>
            <a:r>
              <a:rPr lang="fr-FR" dirty="0" err="1"/>
              <a:t>isogamiques</a:t>
            </a:r>
            <a:r>
              <a:rPr lang="fr-FR" dirty="0"/>
              <a:t> des hommes.</a:t>
            </a:r>
          </a:p>
          <a:p>
            <a:pPr algn="just">
              <a:buFont typeface="Wingdings" panose="05000000000000000000" pitchFamily="2" charset="2"/>
              <a:buChar char="v"/>
            </a:pPr>
            <a:r>
              <a:rPr lang="fr-FR" dirty="0"/>
              <a:t>Mariages </a:t>
            </a:r>
            <a:r>
              <a:rPr lang="fr-FR" dirty="0" err="1"/>
              <a:t>isogamiques</a:t>
            </a:r>
            <a:r>
              <a:rPr lang="fr-FR" dirty="0"/>
              <a:t> à l’intérieur ou à l’extérieur de la région Île-de-France </a:t>
            </a:r>
            <a:r>
              <a:rPr lang="fr-FR" dirty="0">
                <a:sym typeface="Wingdings" panose="05000000000000000000" pitchFamily="2" charset="2"/>
              </a:rPr>
              <a:t> extension des réseaux.</a:t>
            </a:r>
            <a:endParaRPr lang="fr-FR" dirty="0"/>
          </a:p>
          <a:p>
            <a:pPr algn="just">
              <a:buFont typeface="Wingdings" panose="05000000000000000000" pitchFamily="2" charset="2"/>
              <a:buChar char="v"/>
            </a:pPr>
            <a:r>
              <a:rPr lang="fr-FR" dirty="0"/>
              <a:t>Exemple concrétisé au XIIe siècle par l’alliance de familles de rang comtal à la famille royale et princière.</a:t>
            </a:r>
          </a:p>
          <a:p>
            <a:pPr algn="just">
              <a:buFont typeface="Wingdings" panose="05000000000000000000" pitchFamily="2" charset="2"/>
              <a:buChar char="v"/>
            </a:pPr>
            <a:r>
              <a:rPr lang="fr-FR" dirty="0"/>
              <a:t>Période suivante 1200-1260 : alliance de familles d’officiers royaux à des familles comtales en fin de règne</a:t>
            </a:r>
          </a:p>
        </p:txBody>
      </p:sp>
    </p:spTree>
    <p:extLst>
      <p:ext uri="{BB962C8B-B14F-4D97-AF65-F5344CB8AC3E}">
        <p14:creationId xmlns:p14="http://schemas.microsoft.com/office/powerpoint/2010/main" val="4104973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74201-8C71-04ED-3B9D-42073032D8CB}"/>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E8120AC5-5754-4A1E-F61B-E0B2640149A8}"/>
              </a:ext>
            </a:extLst>
          </p:cNvPr>
          <p:cNvSpPr>
            <a:spLocks noGrp="1"/>
          </p:cNvSpPr>
          <p:nvPr>
            <p:ph type="title"/>
          </p:nvPr>
        </p:nvSpPr>
        <p:spPr>
          <a:xfrm>
            <a:off x="1681843" y="646139"/>
            <a:ext cx="10199913" cy="365125"/>
          </a:xfrm>
        </p:spPr>
        <p:txBody>
          <a:bodyPr>
            <a:normAutofit fontScale="90000"/>
          </a:bodyPr>
          <a:lstStyle/>
          <a:p>
            <a:pPr algn="ctr"/>
            <a:r>
              <a:rPr lang="fr-FR" sz="2800" dirty="0"/>
              <a:t>STRATÉGIES MATRIMONIALES ET STRATÉGIES PATRIMONIALES</a:t>
            </a:r>
          </a:p>
        </p:txBody>
      </p:sp>
      <p:sp>
        <p:nvSpPr>
          <p:cNvPr id="4" name="Espace réservé du pied de page 3">
            <a:extLst>
              <a:ext uri="{FF2B5EF4-FFF2-40B4-BE49-F238E27FC236}">
                <a16:creationId xmlns:a16="http://schemas.microsoft.com/office/drawing/2014/main" id="{D8EA6E01-32AA-220A-3332-EA5310F3530F}"/>
              </a:ext>
            </a:extLst>
          </p:cNvPr>
          <p:cNvSpPr>
            <a:spLocks noGrp="1"/>
          </p:cNvSpPr>
          <p:nvPr>
            <p:ph type="ftr" sz="quarter" idx="11"/>
          </p:nvPr>
        </p:nvSpPr>
        <p:spPr>
          <a:xfrm>
            <a:off x="2557231" y="6492875"/>
            <a:ext cx="7621984" cy="365125"/>
          </a:xfrm>
        </p:spPr>
        <p:txBody>
          <a:bodyPr/>
          <a:lstStyle/>
          <a:p>
            <a:r>
              <a:rPr lang="fr-FR"/>
              <a:t>Laurent NABIAS – Etude Lorenzo Fontes : lnabias@etudelorenzofontes.fr</a:t>
            </a:r>
            <a:endParaRPr lang="fr-FR" dirty="0"/>
          </a:p>
        </p:txBody>
      </p:sp>
      <p:sp>
        <p:nvSpPr>
          <p:cNvPr id="5" name="Espace réservé du numéro de diapositive 4">
            <a:extLst>
              <a:ext uri="{FF2B5EF4-FFF2-40B4-BE49-F238E27FC236}">
                <a16:creationId xmlns:a16="http://schemas.microsoft.com/office/drawing/2014/main" id="{63D10534-35AB-8BBA-85F2-33FCF9C2C69B}"/>
              </a:ext>
            </a:extLst>
          </p:cNvPr>
          <p:cNvSpPr>
            <a:spLocks noGrp="1"/>
          </p:cNvSpPr>
          <p:nvPr>
            <p:ph type="sldNum" sz="quarter" idx="12"/>
          </p:nvPr>
        </p:nvSpPr>
        <p:spPr/>
        <p:txBody>
          <a:bodyPr/>
          <a:lstStyle/>
          <a:p>
            <a:fld id="{298692CC-F012-4C4D-9BF0-92E61341A6A0}" type="slidenum">
              <a:rPr lang="fr-FR" smtClean="0"/>
              <a:t>39</a:t>
            </a:fld>
            <a:endParaRPr lang="fr-FR" dirty="0"/>
          </a:p>
        </p:txBody>
      </p:sp>
      <p:sp useBgFill="1">
        <p:nvSpPr>
          <p:cNvPr id="7" name="Espace réservé du contenu 6">
            <a:extLst>
              <a:ext uri="{FF2B5EF4-FFF2-40B4-BE49-F238E27FC236}">
                <a16:creationId xmlns:a16="http://schemas.microsoft.com/office/drawing/2014/main" id="{C318C52C-48B7-E7EF-8EDC-079CBCF2D9E0}"/>
              </a:ext>
            </a:extLst>
          </p:cNvPr>
          <p:cNvSpPr>
            <a:spLocks noGrp="1"/>
          </p:cNvSpPr>
          <p:nvPr>
            <p:ph sz="half" idx="2"/>
          </p:nvPr>
        </p:nvSpPr>
        <p:spPr>
          <a:xfrm>
            <a:off x="886692" y="1234744"/>
            <a:ext cx="10995064" cy="5360019"/>
          </a:xfrm>
        </p:spPr>
        <p:txBody>
          <a:bodyPr>
            <a:normAutofit fontScale="92500" lnSpcReduction="20000"/>
          </a:bodyPr>
          <a:lstStyle/>
          <a:p>
            <a:pPr algn="just"/>
            <a:r>
              <a:rPr lang="fr-FR" b="1" dirty="0"/>
              <a:t>Une certitude </a:t>
            </a:r>
            <a:r>
              <a:rPr lang="fr-FR" dirty="0"/>
              <a:t>: double pratique d’alliances matrimoniales égalitaires et hiérarchiques a aussi pour objectif la </a:t>
            </a:r>
            <a:r>
              <a:rPr lang="fr-FR" b="1" dirty="0"/>
              <a:t>maintenance de la reproduction du pouvoir des élites sur la terre et les hommes</a:t>
            </a:r>
          </a:p>
          <a:p>
            <a:pPr lvl="1" algn="just">
              <a:buFont typeface="Wingdings" panose="05000000000000000000" pitchFamily="2" charset="2"/>
              <a:buChar char="v"/>
            </a:pPr>
            <a:r>
              <a:rPr lang="fr-FR" dirty="0">
                <a:sym typeface="Wingdings" panose="05000000000000000000" pitchFamily="2" charset="2"/>
              </a:rPr>
              <a:t>Stratégies matrimoniales conçues pour respecter les </a:t>
            </a:r>
            <a:r>
              <a:rPr lang="fr-FR" b="1" dirty="0">
                <a:sym typeface="Wingdings" panose="05000000000000000000" pitchFamily="2" charset="2"/>
              </a:rPr>
              <a:t>prohibitions du droit canonique de l’alliance</a:t>
            </a:r>
          </a:p>
          <a:p>
            <a:pPr lvl="1" algn="just">
              <a:buFont typeface="Wingdings" panose="05000000000000000000" pitchFamily="2" charset="2"/>
              <a:buChar char="v"/>
            </a:pPr>
            <a:r>
              <a:rPr lang="fr-FR" b="1" dirty="0">
                <a:sym typeface="Wingdings" panose="05000000000000000000" pitchFamily="2" charset="2"/>
              </a:rPr>
              <a:t>Nœuds des réseaux matrimoniaux </a:t>
            </a:r>
            <a:r>
              <a:rPr lang="fr-FR" dirty="0">
                <a:sym typeface="Wingdings" panose="05000000000000000000" pitchFamily="2" charset="2"/>
              </a:rPr>
              <a:t>qui assurent </a:t>
            </a:r>
            <a:r>
              <a:rPr lang="fr-FR" b="1" dirty="0">
                <a:sym typeface="Wingdings" panose="05000000000000000000" pitchFamily="2" charset="2"/>
              </a:rPr>
              <a:t>l’extension</a:t>
            </a:r>
            <a:r>
              <a:rPr lang="fr-FR" dirty="0">
                <a:sym typeface="Wingdings" panose="05000000000000000000" pitchFamily="2" charset="2"/>
              </a:rPr>
              <a:t> des réseaux </a:t>
            </a:r>
            <a:r>
              <a:rPr lang="fr-FR" b="1" dirty="0">
                <a:sym typeface="Wingdings" panose="05000000000000000000" pitchFamily="2" charset="2"/>
              </a:rPr>
              <a:t>sont des femmes</a:t>
            </a:r>
            <a:r>
              <a:rPr lang="fr-FR" dirty="0">
                <a:sym typeface="Wingdings" panose="05000000000000000000" pitchFamily="2" charset="2"/>
              </a:rPr>
              <a:t>, mais derrière ces graphes se cache la </a:t>
            </a:r>
            <a:r>
              <a:rPr lang="fr-FR" b="1" dirty="0">
                <a:sym typeface="Wingdings" panose="05000000000000000000" pitchFamily="2" charset="2"/>
              </a:rPr>
              <a:t>pratique de la transmission des biens et des héritages</a:t>
            </a:r>
          </a:p>
          <a:p>
            <a:pPr lvl="1" algn="just">
              <a:buFont typeface="Wingdings" panose="05000000000000000000" pitchFamily="2" charset="2"/>
              <a:buChar char="v"/>
            </a:pPr>
            <a:r>
              <a:rPr lang="fr-FR" dirty="0">
                <a:sym typeface="Wingdings" panose="05000000000000000000" pitchFamily="2" charset="2"/>
              </a:rPr>
              <a:t>Le douaire et la dot : les enjeux des échanges de femmes : la femme constitue un pont entre deux parentèles, même si ce sont les enfants héritiers qui constituent le véritable enjeu de l’alliance.</a:t>
            </a:r>
          </a:p>
          <a:p>
            <a:pPr lvl="2" algn="just">
              <a:buFont typeface="Wingdings" panose="05000000000000000000" pitchFamily="2" charset="2"/>
              <a:buChar char="v"/>
            </a:pPr>
            <a:r>
              <a:rPr lang="fr-FR" dirty="0">
                <a:sym typeface="Wingdings" panose="05000000000000000000" pitchFamily="2" charset="2"/>
              </a:rPr>
              <a:t>La dote de la mère est souvent transmise aux filles (qui ne participent alors plus à l’héritage du père) par le biais des héritiers mâles.</a:t>
            </a:r>
          </a:p>
          <a:p>
            <a:pPr lvl="2" algn="just">
              <a:buFont typeface="Wingdings" panose="05000000000000000000" pitchFamily="2" charset="2"/>
              <a:buChar char="v"/>
            </a:pPr>
            <a:r>
              <a:rPr lang="fr-FR" dirty="0">
                <a:sym typeface="Wingdings" panose="05000000000000000000" pitchFamily="2" charset="2"/>
              </a:rPr>
              <a:t>En retour, les maris cèdent un douaire aux femmes pour qu’elles se constituent un héritage, douaire qu’elles peuvent aussi transmettre lors de remariages.</a:t>
            </a:r>
          </a:p>
          <a:p>
            <a:pPr lvl="2" algn="just">
              <a:buFont typeface="Wingdings" panose="05000000000000000000" pitchFamily="2" charset="2"/>
              <a:buChar char="v"/>
            </a:pPr>
            <a:r>
              <a:rPr lang="fr-FR" dirty="0">
                <a:sym typeface="Wingdings" panose="05000000000000000000" pitchFamily="2" charset="2"/>
              </a:rPr>
              <a:t>En cas de décès de son époux et de ses enfants héritiers, la femme peut transmettre la totalité des biens du couple à une autre parentèle par remariage.</a:t>
            </a:r>
          </a:p>
          <a:p>
            <a:pPr lvl="2" algn="just">
              <a:buFont typeface="Wingdings" panose="05000000000000000000" pitchFamily="2" charset="2"/>
              <a:buChar char="v"/>
            </a:pPr>
            <a:r>
              <a:rPr lang="fr-FR" dirty="0">
                <a:sym typeface="Wingdings" panose="05000000000000000000" pitchFamily="2" charset="2"/>
              </a:rPr>
              <a:t>Marchés des veuves – Marché de la terre : les veuves peuvent transmettre des fiefs d’une famille à une autre par remariage.</a:t>
            </a:r>
          </a:p>
          <a:p>
            <a:pPr lvl="2" algn="just">
              <a:buFont typeface="Wingdings" panose="05000000000000000000" pitchFamily="2" charset="2"/>
              <a:buChar char="v"/>
            </a:pPr>
            <a:r>
              <a:rPr lang="fr-FR" dirty="0">
                <a:sym typeface="Wingdings" panose="05000000000000000000" pitchFamily="2" charset="2"/>
              </a:rPr>
              <a:t>Nœuds féminins caractérisés par une forte intermédiarité notamment quand le nombre de remariages augmente.</a:t>
            </a:r>
          </a:p>
          <a:p>
            <a:pPr algn="just"/>
            <a:r>
              <a:rPr lang="fr-FR" dirty="0">
                <a:sym typeface="Wingdings" panose="05000000000000000000" pitchFamily="2" charset="2"/>
              </a:rPr>
              <a:t>Stratégies matrimoniales souvent subordonnées aux stratégies patrimoniales : transmission du nom, des armoiries et de la terre:</a:t>
            </a:r>
          </a:p>
          <a:p>
            <a:pPr lvl="2" algn="just">
              <a:buFont typeface="Wingdings" panose="05000000000000000000" pitchFamily="2" charset="2"/>
              <a:buChar char="v"/>
            </a:pPr>
            <a:r>
              <a:rPr lang="fr-FR" dirty="0">
                <a:sym typeface="Wingdings" panose="05000000000000000000" pitchFamily="2" charset="2"/>
              </a:rPr>
              <a:t>Pratique du retrait lignager : opposition à une vente pour ne pas morceler l’héritage</a:t>
            </a:r>
          </a:p>
          <a:p>
            <a:pPr lvl="2" algn="just">
              <a:buFont typeface="Wingdings" panose="05000000000000000000" pitchFamily="2" charset="2"/>
              <a:buChar char="v"/>
            </a:pPr>
            <a:r>
              <a:rPr lang="fr-FR" dirty="0">
                <a:sym typeface="Wingdings" panose="05000000000000000000" pitchFamily="2" charset="2"/>
              </a:rPr>
              <a:t>Circulation des terres des branches les plus pauvres vers les branches les plus riches pour conserver les terres à l’intérieur de la parentèle.</a:t>
            </a:r>
            <a:endParaRPr lang="fr-FR" dirty="0"/>
          </a:p>
        </p:txBody>
      </p:sp>
    </p:spTree>
    <p:extLst>
      <p:ext uri="{BB962C8B-B14F-4D97-AF65-F5344CB8AC3E}">
        <p14:creationId xmlns:p14="http://schemas.microsoft.com/office/powerpoint/2010/main" val="2176939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25F1E373-84A3-63CA-5E70-F4E4CF30EDD4}"/>
              </a:ext>
            </a:extLst>
          </p:cNvPr>
          <p:cNvSpPr>
            <a:spLocks noGrp="1"/>
          </p:cNvSpPr>
          <p:nvPr>
            <p:ph type="title"/>
          </p:nvPr>
        </p:nvSpPr>
        <p:spPr>
          <a:xfrm>
            <a:off x="1735014" y="711194"/>
            <a:ext cx="10456985" cy="566621"/>
          </a:xfrm>
        </p:spPr>
        <p:txBody>
          <a:bodyPr>
            <a:normAutofit fontScale="90000"/>
          </a:bodyPr>
          <a:lstStyle/>
          <a:p>
            <a:pPr algn="ctr"/>
            <a:r>
              <a:rPr lang="fr-FR" dirty="0"/>
              <a:t>PARENTE EN GENEALOGIE ET ANTHROPOLOGIE</a:t>
            </a:r>
          </a:p>
        </p:txBody>
      </p:sp>
      <p:sp>
        <p:nvSpPr>
          <p:cNvPr id="7" name="Espace réservé du contenu 6">
            <a:extLst>
              <a:ext uri="{FF2B5EF4-FFF2-40B4-BE49-F238E27FC236}">
                <a16:creationId xmlns:a16="http://schemas.microsoft.com/office/drawing/2014/main" id="{51B99749-2D58-071B-5B31-B08A255E46FE}"/>
              </a:ext>
            </a:extLst>
          </p:cNvPr>
          <p:cNvSpPr>
            <a:spLocks noGrp="1"/>
          </p:cNvSpPr>
          <p:nvPr>
            <p:ph idx="1"/>
          </p:nvPr>
        </p:nvSpPr>
        <p:spPr>
          <a:xfrm>
            <a:off x="1618735" y="1277815"/>
            <a:ext cx="10280821" cy="5310554"/>
          </a:xfrm>
        </p:spPr>
        <p:txBody>
          <a:bodyPr>
            <a:normAutofit fontScale="92500" lnSpcReduction="20000"/>
          </a:bodyPr>
          <a:lstStyle/>
          <a:p>
            <a:r>
              <a:rPr lang="fr-FR" dirty="0">
                <a:latin typeface="+mj-lt"/>
              </a:rPr>
              <a:t>Un glossaire de parente disponible gratuitement en ligne par Laurent Barry anthropologue du CNRS : </a:t>
            </a:r>
            <a:r>
              <a:rPr lang="fr-FR" dirty="0">
                <a:latin typeface="+mj-lt"/>
                <a:hlinkClick r:id="rId3"/>
              </a:rPr>
              <a:t>https://journals.openedition.org/lhomme/58?file=1</a:t>
            </a:r>
            <a:r>
              <a:rPr lang="fr-FR" dirty="0">
                <a:latin typeface="+mj-lt"/>
              </a:rPr>
              <a:t>.</a:t>
            </a:r>
          </a:p>
          <a:p>
            <a:r>
              <a:rPr lang="fr-FR" sz="1800" b="0" i="0" u="none" strike="noStrike" baseline="0" dirty="0">
                <a:solidFill>
                  <a:srgbClr val="000009"/>
                </a:solidFill>
                <a:latin typeface="+mj-lt"/>
              </a:rPr>
              <a:t>Au Moyen-Âge, l’enjeu socio-économique consiste à perpétuer les topolignées, des « lignées d’héritiers » (Guerreau-Jalabert, 2014, p. 865) d’une même terre ou seigneurie, qui n’appartiennent pas tous à un même patrilignage, pour assurer « la reproduction du pouvoir seigneurial » sur un même fief </a:t>
            </a:r>
          </a:p>
          <a:p>
            <a:pPr lvl="1">
              <a:buFont typeface="Wingdings" panose="05000000000000000000" pitchFamily="2" charset="2"/>
              <a:buChar char="v"/>
            </a:pPr>
            <a:r>
              <a:rPr lang="fr-FR" b="0" i="0" u="none" strike="noStrike" baseline="0" dirty="0">
                <a:solidFill>
                  <a:srgbClr val="000000"/>
                </a:solidFill>
                <a:latin typeface="+mj-lt"/>
              </a:rPr>
              <a:t>Anita Guerreau-Jalabert, « Prohibitions canoniques et stratégies matrimoniales dans l'aristocratie médiévale de la France du Nord », dans P. Bonte (dir.), </a:t>
            </a:r>
            <a:r>
              <a:rPr lang="fr-FR" b="0" i="1" u="none" strike="noStrike" baseline="0" dirty="0">
                <a:solidFill>
                  <a:srgbClr val="000000"/>
                </a:solidFill>
                <a:latin typeface="+mj-lt"/>
              </a:rPr>
              <a:t>Épouser au plus proche : inceste, prohibitions et </a:t>
            </a:r>
            <a:r>
              <a:rPr lang="fr-FR" b="0" i="1" u="none" strike="noStrike" baseline="0" dirty="0">
                <a:latin typeface="+mj-lt"/>
              </a:rPr>
              <a:t>stratégies matrimoniales autour de la Méditerranée, </a:t>
            </a:r>
            <a:r>
              <a:rPr lang="fr-FR" b="0" i="0" u="none" strike="noStrike" baseline="0" dirty="0">
                <a:latin typeface="+mj-lt"/>
              </a:rPr>
              <a:t>Paris, Éditions de l'École des hautes études en sciences sociales</a:t>
            </a:r>
            <a:r>
              <a:rPr lang="fr-FR" dirty="0">
                <a:latin typeface="+mj-lt"/>
              </a:rPr>
              <a:t>, 1994, </a:t>
            </a:r>
            <a:r>
              <a:rPr lang="fr-FR" b="0" i="0" u="none" strike="noStrike" baseline="0" dirty="0">
                <a:latin typeface="+mj-lt"/>
              </a:rPr>
              <a:t>p. 293-321.</a:t>
            </a:r>
            <a:r>
              <a:rPr lang="fr-FR" b="0" i="1" u="none" strike="noStrike" baseline="0" dirty="0">
                <a:latin typeface="+mj-lt"/>
              </a:rPr>
              <a:t> </a:t>
            </a:r>
            <a:endParaRPr lang="fr-FR" b="0" i="0" u="none" strike="noStrike" baseline="0" dirty="0">
              <a:latin typeface="+mj-lt"/>
            </a:endParaRPr>
          </a:p>
          <a:p>
            <a:pPr lvl="1">
              <a:buFont typeface="Wingdings" panose="05000000000000000000" pitchFamily="2" charset="2"/>
              <a:buChar char="v"/>
            </a:pPr>
            <a:r>
              <a:rPr lang="fr-FR" b="0" i="0" u="none" strike="noStrike" baseline="0" dirty="0">
                <a:latin typeface="+mj-lt"/>
              </a:rPr>
              <a:t>Jack G</a:t>
            </a:r>
            <a:r>
              <a:rPr lang="fr-FR" b="0" i="0" u="none" strike="noStrike" cap="small" dirty="0">
                <a:latin typeface="+mj-lt"/>
              </a:rPr>
              <a:t>oody</a:t>
            </a:r>
            <a:r>
              <a:rPr lang="fr-FR" dirty="0">
                <a:latin typeface="+mj-lt"/>
              </a:rPr>
              <a:t>, </a:t>
            </a:r>
            <a:r>
              <a:rPr lang="fr-FR" i="1" dirty="0">
                <a:latin typeface="+mj-lt"/>
              </a:rPr>
              <a:t>L’</a:t>
            </a:r>
            <a:r>
              <a:rPr lang="fr-FR" i="1" dirty="0" err="1">
                <a:latin typeface="+mj-lt"/>
              </a:rPr>
              <a:t>Evolution</a:t>
            </a:r>
            <a:r>
              <a:rPr lang="fr-FR" i="1" dirty="0">
                <a:latin typeface="+mj-lt"/>
              </a:rPr>
              <a:t> de la famille et du mariage en Europe</a:t>
            </a:r>
            <a:r>
              <a:rPr lang="fr-FR" dirty="0">
                <a:latin typeface="+mj-lt"/>
              </a:rPr>
              <a:t>, Paris, Armand Colin, 2012.</a:t>
            </a:r>
          </a:p>
          <a:p>
            <a:pPr lvl="1">
              <a:buFont typeface="Wingdings" panose="05000000000000000000" pitchFamily="2" charset="2"/>
              <a:buChar char="v"/>
            </a:pPr>
            <a:r>
              <a:rPr lang="fr-FR" sz="1600" dirty="0">
                <a:effectLst/>
                <a:latin typeface="+mj-lt"/>
                <a:ea typeface="Times New Roman" panose="02020603050405020304" pitchFamily="18" charset="0"/>
              </a:rPr>
              <a:t>Didier </a:t>
            </a:r>
            <a:r>
              <a:rPr lang="fr-FR" sz="1600" cap="small" dirty="0" err="1">
                <a:effectLst/>
                <a:latin typeface="+mj-lt"/>
                <a:ea typeface="Times New Roman" panose="02020603050405020304" pitchFamily="18" charset="0"/>
              </a:rPr>
              <a:t>Lett</a:t>
            </a:r>
            <a:r>
              <a:rPr lang="fr-FR" sz="1600" dirty="0">
                <a:effectLst/>
                <a:latin typeface="+mj-lt"/>
                <a:ea typeface="Times New Roman" panose="02020603050405020304" pitchFamily="18" charset="0"/>
              </a:rPr>
              <a:t>, </a:t>
            </a:r>
            <a:r>
              <a:rPr lang="fr-FR" sz="1600" i="1" dirty="0">
                <a:effectLst/>
                <a:latin typeface="+mj-lt"/>
                <a:ea typeface="Times New Roman" panose="02020603050405020304" pitchFamily="18" charset="0"/>
              </a:rPr>
              <a:t>Famille et parenté dans l’Occident médiéval, V</a:t>
            </a:r>
            <a:r>
              <a:rPr lang="fr-FR" sz="1600" i="1" baseline="30000" dirty="0">
                <a:effectLst/>
                <a:latin typeface="+mj-lt"/>
                <a:ea typeface="Times New Roman" panose="02020603050405020304" pitchFamily="18" charset="0"/>
              </a:rPr>
              <a:t>e</a:t>
            </a:r>
            <a:r>
              <a:rPr lang="fr-FR" sz="1600" i="1" dirty="0">
                <a:effectLst/>
                <a:latin typeface="+mj-lt"/>
                <a:ea typeface="Times New Roman" panose="02020603050405020304" pitchFamily="18" charset="0"/>
              </a:rPr>
              <a:t>-XV</a:t>
            </a:r>
            <a:r>
              <a:rPr lang="fr-FR" sz="1600" i="1" baseline="30000" dirty="0">
                <a:effectLst/>
                <a:latin typeface="+mj-lt"/>
                <a:ea typeface="Times New Roman" panose="02020603050405020304" pitchFamily="18" charset="0"/>
              </a:rPr>
              <a:t>e</a:t>
            </a:r>
            <a:r>
              <a:rPr lang="fr-FR" sz="1600" i="1" dirty="0">
                <a:effectLst/>
                <a:latin typeface="+mj-lt"/>
                <a:ea typeface="Times New Roman" panose="02020603050405020304" pitchFamily="18" charset="0"/>
              </a:rPr>
              <a:t> siècle</a:t>
            </a:r>
            <a:r>
              <a:rPr lang="fr-FR" sz="1600" dirty="0">
                <a:effectLst/>
                <a:latin typeface="+mj-lt"/>
                <a:ea typeface="Times New Roman" panose="02020603050405020304" pitchFamily="18" charset="0"/>
              </a:rPr>
              <a:t>, Paris, France, Hachette supérieur, 2000, p. 239.</a:t>
            </a:r>
          </a:p>
          <a:p>
            <a:pPr lvl="1">
              <a:buFont typeface="Wingdings" panose="05000000000000000000" pitchFamily="2" charset="2"/>
              <a:buChar char="v"/>
            </a:pPr>
            <a:r>
              <a:rPr lang="fr-FR" sz="1600" dirty="0">
                <a:effectLst/>
                <a:latin typeface="+mj-lt"/>
                <a:ea typeface="Times New Roman" panose="02020603050405020304" pitchFamily="18" charset="0"/>
              </a:rPr>
              <a:t>Michel </a:t>
            </a:r>
            <a:r>
              <a:rPr lang="fr-FR" sz="1600" cap="small" dirty="0">
                <a:effectLst/>
                <a:latin typeface="+mj-lt"/>
                <a:ea typeface="Times New Roman" panose="02020603050405020304" pitchFamily="18" charset="0"/>
              </a:rPr>
              <a:t>Nassiet</a:t>
            </a:r>
            <a:r>
              <a:rPr lang="fr-FR" sz="1600" dirty="0">
                <a:effectLst/>
                <a:latin typeface="+mj-lt"/>
                <a:ea typeface="Times New Roman" panose="02020603050405020304" pitchFamily="18" charset="0"/>
              </a:rPr>
              <a:t>, </a:t>
            </a:r>
            <a:r>
              <a:rPr lang="fr-FR" sz="1600" i="1" dirty="0">
                <a:effectLst/>
                <a:latin typeface="+mj-lt"/>
                <a:ea typeface="Times New Roman" panose="02020603050405020304" pitchFamily="18" charset="0"/>
              </a:rPr>
              <a:t>Parenté, noblesse et états dynastiques : XV</a:t>
            </a:r>
            <a:r>
              <a:rPr lang="fr-FR" sz="1600" i="1" baseline="30000" dirty="0">
                <a:effectLst/>
                <a:latin typeface="+mj-lt"/>
                <a:ea typeface="Times New Roman" panose="02020603050405020304" pitchFamily="18" charset="0"/>
              </a:rPr>
              <a:t>e</a:t>
            </a:r>
            <a:r>
              <a:rPr lang="fr-FR" sz="1600" i="1" dirty="0">
                <a:effectLst/>
                <a:latin typeface="+mj-lt"/>
                <a:ea typeface="Times New Roman" panose="02020603050405020304" pitchFamily="18" charset="0"/>
              </a:rPr>
              <a:t>-XVI</a:t>
            </a:r>
            <a:r>
              <a:rPr lang="fr-FR" sz="1600" i="1" baseline="30000" dirty="0">
                <a:effectLst/>
                <a:latin typeface="+mj-lt"/>
                <a:ea typeface="Times New Roman" panose="02020603050405020304" pitchFamily="18" charset="0"/>
              </a:rPr>
              <a:t>e</a:t>
            </a:r>
            <a:r>
              <a:rPr lang="fr-FR" sz="1600" i="1" dirty="0">
                <a:effectLst/>
                <a:latin typeface="+mj-lt"/>
                <a:ea typeface="Times New Roman" panose="02020603050405020304" pitchFamily="18" charset="0"/>
              </a:rPr>
              <a:t> siècles</a:t>
            </a:r>
            <a:r>
              <a:rPr lang="fr-FR" sz="1600" dirty="0">
                <a:effectLst/>
                <a:latin typeface="+mj-lt"/>
                <a:ea typeface="Times New Roman" panose="02020603050405020304" pitchFamily="18" charset="0"/>
              </a:rPr>
              <a:t>, Paris, Éditions de l’École des hautes études en sciences sociales (Recherches d’histoire et de sciences sociales, n°90), 2000, p. 160.</a:t>
            </a:r>
          </a:p>
          <a:p>
            <a:r>
              <a:rPr lang="fr-FR" dirty="0">
                <a:latin typeface="+mj-lt"/>
              </a:rPr>
              <a:t>« On ne sait rien de précis sur le fonctionnement des relations d’alliance dans la société médiévale occidentale » (Anita Guerreau-Jalabert)</a:t>
            </a:r>
          </a:p>
          <a:p>
            <a:pPr lvl="1"/>
            <a:r>
              <a:rPr lang="fr-FR" dirty="0">
                <a:latin typeface="+mj-lt"/>
              </a:rPr>
              <a:t>Lacunes et richesses des données à exploiter : donc quelques cas disponibles à exploiter</a:t>
            </a:r>
          </a:p>
          <a:p>
            <a:pPr lvl="1"/>
            <a:r>
              <a:rPr lang="fr-FR" dirty="0">
                <a:latin typeface="+mj-lt"/>
              </a:rPr>
              <a:t>Généalogies principal instrument d’étude : des textes narratifs (textes isolés, chroniques) et des textes de la pratique (documents fiscaux, chartes associées aux formes de circulation de biens immobiliers)</a:t>
            </a:r>
          </a:p>
          <a:p>
            <a:pPr lvl="1"/>
            <a:endParaRPr lang="fr-FR" dirty="0"/>
          </a:p>
          <a:p>
            <a:endParaRPr lang="fr-FR" dirty="0"/>
          </a:p>
        </p:txBody>
      </p:sp>
      <p:sp>
        <p:nvSpPr>
          <p:cNvPr id="4" name="Espace réservé du pied de page 3">
            <a:extLst>
              <a:ext uri="{FF2B5EF4-FFF2-40B4-BE49-F238E27FC236}">
                <a16:creationId xmlns:a16="http://schemas.microsoft.com/office/drawing/2014/main" id="{D51562BB-4776-382D-5995-6C7D6E182915}"/>
              </a:ext>
            </a:extLst>
          </p:cNvPr>
          <p:cNvSpPr>
            <a:spLocks noGrp="1"/>
          </p:cNvSpPr>
          <p:nvPr>
            <p:ph type="ftr" sz="quarter" idx="11"/>
          </p:nvPr>
        </p:nvSpPr>
        <p:spPr>
          <a:xfrm>
            <a:off x="2593602" y="6492875"/>
            <a:ext cx="7621984" cy="365125"/>
          </a:xfrm>
        </p:spPr>
        <p:txBody>
          <a:bodyPr/>
          <a:lstStyle/>
          <a:p>
            <a:r>
              <a:rPr lang="fr-FR" dirty="0"/>
              <a:t>Laurent NABIAS – Etude Lorenzo Fontes : lnabias@etudelorenzofontes.fr</a:t>
            </a:r>
          </a:p>
        </p:txBody>
      </p:sp>
      <p:sp>
        <p:nvSpPr>
          <p:cNvPr id="5" name="Espace réservé du numéro de diapositive 4">
            <a:extLst>
              <a:ext uri="{FF2B5EF4-FFF2-40B4-BE49-F238E27FC236}">
                <a16:creationId xmlns:a16="http://schemas.microsoft.com/office/drawing/2014/main" id="{791A82B5-C0CB-C625-FE8A-66BC7EAB8672}"/>
              </a:ext>
            </a:extLst>
          </p:cNvPr>
          <p:cNvSpPr>
            <a:spLocks noGrp="1"/>
          </p:cNvSpPr>
          <p:nvPr>
            <p:ph type="sldNum" sz="quarter" idx="12"/>
          </p:nvPr>
        </p:nvSpPr>
        <p:spPr/>
        <p:txBody>
          <a:bodyPr/>
          <a:lstStyle/>
          <a:p>
            <a:fld id="{298692CC-F012-4C4D-9BF0-92E61341A6A0}" type="slidenum">
              <a:rPr lang="fr-FR" smtClean="0"/>
              <a:t>4</a:t>
            </a:fld>
            <a:endParaRPr lang="fr-FR" dirty="0"/>
          </a:p>
        </p:txBody>
      </p:sp>
    </p:spTree>
    <p:extLst>
      <p:ext uri="{BB962C8B-B14F-4D97-AF65-F5344CB8AC3E}">
        <p14:creationId xmlns:p14="http://schemas.microsoft.com/office/powerpoint/2010/main" val="20967358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19CEC-275B-7D2E-E8DA-DF60B4BBAB64}"/>
            </a:ext>
          </a:extLst>
        </p:cNvPr>
        <p:cNvGrpSpPr/>
        <p:nvPr/>
      </p:nvGrpSpPr>
      <p:grpSpPr>
        <a:xfrm>
          <a:off x="0" y="0"/>
          <a:ext cx="0" cy="0"/>
          <a:chOff x="0" y="0"/>
          <a:chExt cx="0" cy="0"/>
        </a:xfrm>
      </p:grpSpPr>
      <p:sp>
        <p:nvSpPr>
          <p:cNvPr id="6" name="Titre 5">
            <a:extLst>
              <a:ext uri="{FF2B5EF4-FFF2-40B4-BE49-F238E27FC236}">
                <a16:creationId xmlns:a16="http://schemas.microsoft.com/office/drawing/2014/main" id="{C18D5EE7-6555-B193-9EB6-E7A70FF2F0E0}"/>
              </a:ext>
            </a:extLst>
          </p:cNvPr>
          <p:cNvSpPr>
            <a:spLocks noGrp="1"/>
          </p:cNvSpPr>
          <p:nvPr>
            <p:ph type="title"/>
          </p:nvPr>
        </p:nvSpPr>
        <p:spPr>
          <a:xfrm>
            <a:off x="1681843" y="705946"/>
            <a:ext cx="10199913" cy="528799"/>
          </a:xfrm>
        </p:spPr>
        <p:txBody>
          <a:bodyPr>
            <a:normAutofit/>
          </a:bodyPr>
          <a:lstStyle/>
          <a:p>
            <a:pPr algn="ctr"/>
            <a:r>
              <a:rPr lang="fr-FR" sz="2800" dirty="0"/>
              <a:t>STRATÉGIE D’ALLIANCES A L’</a:t>
            </a:r>
            <a:r>
              <a:rPr lang="fr-FR" sz="2800" dirty="0" err="1"/>
              <a:t>EPOQUE</a:t>
            </a:r>
            <a:r>
              <a:rPr lang="fr-FR" sz="2800" dirty="0"/>
              <a:t> MODERNE</a:t>
            </a:r>
          </a:p>
        </p:txBody>
      </p:sp>
      <p:sp>
        <p:nvSpPr>
          <p:cNvPr id="4" name="Espace réservé du pied de page 3">
            <a:extLst>
              <a:ext uri="{FF2B5EF4-FFF2-40B4-BE49-F238E27FC236}">
                <a16:creationId xmlns:a16="http://schemas.microsoft.com/office/drawing/2014/main" id="{7E062973-4671-EDA3-4161-565E6764C46C}"/>
              </a:ext>
            </a:extLst>
          </p:cNvPr>
          <p:cNvSpPr>
            <a:spLocks noGrp="1"/>
          </p:cNvSpPr>
          <p:nvPr>
            <p:ph type="ftr" sz="quarter" idx="11"/>
          </p:nvPr>
        </p:nvSpPr>
        <p:spPr>
          <a:xfrm>
            <a:off x="1753667" y="6667363"/>
            <a:ext cx="7621984" cy="190637"/>
          </a:xfrm>
        </p:spPr>
        <p:txBody>
          <a:bodyPr/>
          <a:lstStyle/>
          <a:p>
            <a:r>
              <a:rPr lang="fr-FR" dirty="0"/>
              <a:t>Laurent NABIAS – Etude Lorenzo Fontes : lnabias@etudelorenzofontes.fr</a:t>
            </a:r>
          </a:p>
        </p:txBody>
      </p:sp>
      <p:sp>
        <p:nvSpPr>
          <p:cNvPr id="5" name="Espace réservé du numéro de diapositive 4">
            <a:extLst>
              <a:ext uri="{FF2B5EF4-FFF2-40B4-BE49-F238E27FC236}">
                <a16:creationId xmlns:a16="http://schemas.microsoft.com/office/drawing/2014/main" id="{897C8E49-06D5-EA89-F4A7-C78210E52450}"/>
              </a:ext>
            </a:extLst>
          </p:cNvPr>
          <p:cNvSpPr>
            <a:spLocks noGrp="1"/>
          </p:cNvSpPr>
          <p:nvPr>
            <p:ph type="sldNum" sz="quarter" idx="12"/>
          </p:nvPr>
        </p:nvSpPr>
        <p:spPr/>
        <p:txBody>
          <a:bodyPr/>
          <a:lstStyle/>
          <a:p>
            <a:fld id="{298692CC-F012-4C4D-9BF0-92E61341A6A0}" type="slidenum">
              <a:rPr lang="fr-FR" smtClean="0"/>
              <a:t>40</a:t>
            </a:fld>
            <a:endParaRPr lang="fr-FR" dirty="0"/>
          </a:p>
        </p:txBody>
      </p:sp>
      <p:sp useBgFill="1">
        <p:nvSpPr>
          <p:cNvPr id="3" name="Espace réservé du contenu 2">
            <a:extLst>
              <a:ext uri="{FF2B5EF4-FFF2-40B4-BE49-F238E27FC236}">
                <a16:creationId xmlns:a16="http://schemas.microsoft.com/office/drawing/2014/main" id="{271506BA-A79E-A0B1-F84A-0019A7D287C0}"/>
              </a:ext>
            </a:extLst>
          </p:cNvPr>
          <p:cNvSpPr>
            <a:spLocks noGrp="1"/>
          </p:cNvSpPr>
          <p:nvPr>
            <p:ph sz="half" idx="2"/>
          </p:nvPr>
        </p:nvSpPr>
        <p:spPr>
          <a:xfrm>
            <a:off x="997526" y="1234745"/>
            <a:ext cx="10982037" cy="5350782"/>
          </a:xfrm>
        </p:spPr>
        <p:txBody>
          <a:bodyPr>
            <a:normAutofit fontScale="85000" lnSpcReduction="10000"/>
          </a:bodyPr>
          <a:lstStyle/>
          <a:p>
            <a:r>
              <a:rPr lang="fr-FR" dirty="0"/>
              <a:t>Fermocratie en Artois : une endogamie sociale : </a:t>
            </a:r>
          </a:p>
          <a:p>
            <a:pPr lvl="1">
              <a:buFont typeface="Wingdings" panose="05000000000000000000" pitchFamily="2" charset="2"/>
              <a:buChar char="v"/>
            </a:pPr>
            <a:r>
              <a:rPr lang="fr-FR" dirty="0"/>
              <a:t>d’abord une fréquence importante de lieutenants et de baillis unis par des relations d’affinité par alliance aux XVI et XVIIe siècles </a:t>
            </a:r>
            <a:r>
              <a:rPr lang="fr-FR" dirty="0">
                <a:sym typeface="Wingdings" panose="05000000000000000000" pitchFamily="2" charset="2"/>
              </a:rPr>
              <a:t> fonction transmise de manière héréditaire</a:t>
            </a:r>
          </a:p>
          <a:p>
            <a:pPr lvl="1">
              <a:buFont typeface="Wingdings" panose="05000000000000000000" pitchFamily="2" charset="2"/>
              <a:buChar char="v"/>
            </a:pPr>
            <a:r>
              <a:rPr lang="fr-FR" dirty="0">
                <a:sym typeface="Wingdings" panose="05000000000000000000" pitchFamily="2" charset="2"/>
              </a:rPr>
              <a:t>Explication possible des réenchaînements d’alliance et des mobilités professionnels par l’endogamie sociale et les relations entre les différents officiers dans l’affinité ou la consanguinité.</a:t>
            </a:r>
          </a:p>
          <a:p>
            <a:pPr lvl="1">
              <a:buFont typeface="Wingdings" panose="05000000000000000000" pitchFamily="2" charset="2"/>
              <a:buChar char="v"/>
            </a:pPr>
            <a:r>
              <a:rPr lang="fr-FR" dirty="0">
                <a:sym typeface="Wingdings" panose="05000000000000000000" pitchFamily="2" charset="2"/>
              </a:rPr>
              <a:t>Hypothèse se confirme au XVIIIe siècle dans les offices de témoins des contrats de mariage : domination des lieutenants et baillis parmi les frères (consanguins) ou beaux-frères (alliés), qui deviennent ensuite des fermiers</a:t>
            </a:r>
          </a:p>
          <a:p>
            <a:pPr lvl="1">
              <a:buFont typeface="Wingdings" panose="05000000000000000000" pitchFamily="2" charset="2"/>
              <a:buChar char="v"/>
            </a:pPr>
            <a:r>
              <a:rPr lang="fr-FR" dirty="0">
                <a:sym typeface="Wingdings" panose="05000000000000000000" pitchFamily="2" charset="2"/>
              </a:rPr>
              <a:t>Puis on note la présence de redoublements d’alliances entre fermiers avec des familles alliées déjà identifiées dans les siècles précédents dans les témoins des contrats comme les Le Gentil ou les Thelu, ou de mariages consanguins.</a:t>
            </a:r>
          </a:p>
          <a:p>
            <a:r>
              <a:rPr lang="fr-FR" dirty="0">
                <a:sym typeface="Wingdings" panose="05000000000000000000" pitchFamily="2" charset="2"/>
              </a:rPr>
              <a:t>Au niveau social des paysans là encore : l’enjeu de l’alliance concerna la transmission de la terre, le capital symbolique de l’alliance. Mais pas seulement : « l’argent, la réputation, le réseau, la force de ses appuis » entrent en compte.</a:t>
            </a:r>
          </a:p>
          <a:p>
            <a:r>
              <a:rPr lang="fr-FR" b="1" dirty="0">
                <a:sym typeface="Wingdings" panose="05000000000000000000" pitchFamily="2" charset="2"/>
              </a:rPr>
              <a:t>Problème de la circulation de la dot à identifier</a:t>
            </a:r>
            <a:r>
              <a:rPr lang="fr-FR" dirty="0">
                <a:sym typeface="Wingdings" panose="05000000000000000000" pitchFamily="2" charset="2"/>
              </a:rPr>
              <a:t>, ce qui n’a pas été possible en Artois :  les contrats de mariage ne nous sont pas parvenus dans leur intégralité.</a:t>
            </a:r>
          </a:p>
          <a:p>
            <a:r>
              <a:rPr lang="fr-FR" dirty="0">
                <a:sym typeface="Wingdings" panose="05000000000000000000" pitchFamily="2" charset="2"/>
              </a:rPr>
              <a:t>Fermiers et lieutenants : pas des paysans comme les autres : alliances conclues doivent leur permettre d’assumer la suprématie économique et sociale de leur groupe sur le reste </a:t>
            </a:r>
            <a:r>
              <a:rPr lang="fr-FR" dirty="0" err="1">
                <a:sym typeface="Wingdings" panose="05000000000000000000" pitchFamily="2" charset="2"/>
              </a:rPr>
              <a:t>dela</a:t>
            </a:r>
            <a:r>
              <a:rPr lang="fr-FR" dirty="0">
                <a:sym typeface="Wingdings" panose="05000000000000000000" pitchFamily="2" charset="2"/>
              </a:rPr>
              <a:t> paysannerie </a:t>
            </a:r>
          </a:p>
          <a:p>
            <a:pPr lvl="1">
              <a:buFont typeface="Wingdings" panose="05000000000000000000" pitchFamily="2" charset="2"/>
              <a:buChar char="v"/>
            </a:pPr>
            <a:r>
              <a:rPr lang="fr-FR" dirty="0">
                <a:sym typeface="Wingdings" panose="05000000000000000000" pitchFamily="2" charset="2"/>
              </a:rPr>
              <a:t> ils choisissent donc leur conjoint dans le même milieu social et dans le cousinage : cf. </a:t>
            </a:r>
            <a:r>
              <a:rPr lang="fr-FR" dirty="0" err="1">
                <a:sym typeface="Wingdings" panose="05000000000000000000" pitchFamily="2" charset="2"/>
              </a:rPr>
              <a:t>JP</a:t>
            </a:r>
            <a:r>
              <a:rPr lang="fr-FR" dirty="0">
                <a:sym typeface="Wingdings" panose="05000000000000000000" pitchFamily="2" charset="2"/>
              </a:rPr>
              <a:t> Jessenne.</a:t>
            </a:r>
          </a:p>
          <a:p>
            <a:pPr lvl="1">
              <a:buFont typeface="Wingdings" panose="05000000000000000000" pitchFamily="2" charset="2"/>
              <a:buChar char="v"/>
            </a:pPr>
            <a:r>
              <a:rPr lang="fr-FR" dirty="0">
                <a:sym typeface="Wingdings" panose="05000000000000000000" pitchFamily="2" charset="2"/>
              </a:rPr>
              <a:t>En cas de veuvage, la femme doit relever le pouvoir de son défunt mari.</a:t>
            </a:r>
          </a:p>
          <a:p>
            <a:pPr lvl="1">
              <a:buFont typeface="Wingdings" panose="05000000000000000000" pitchFamily="2" charset="2"/>
              <a:buChar char="v"/>
            </a:pPr>
            <a:r>
              <a:rPr lang="fr-FR" dirty="0">
                <a:sym typeface="Wingdings" panose="05000000000000000000" pitchFamily="2" charset="2"/>
              </a:rPr>
              <a:t>Pour les autres, restent le couvent religieux le notariat, la profession d’avocat, ou un fermier lieutenant sur les terres de son épouse.</a:t>
            </a:r>
            <a:endParaRPr lang="fr-FR" dirty="0"/>
          </a:p>
        </p:txBody>
      </p:sp>
    </p:spTree>
    <p:extLst>
      <p:ext uri="{BB962C8B-B14F-4D97-AF65-F5344CB8AC3E}">
        <p14:creationId xmlns:p14="http://schemas.microsoft.com/office/powerpoint/2010/main" val="13398829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0E3F9274-C894-14D6-15D0-A4363B2C30CE}"/>
              </a:ext>
            </a:extLst>
          </p:cNvPr>
          <p:cNvSpPr>
            <a:spLocks noGrp="1"/>
          </p:cNvSpPr>
          <p:nvPr>
            <p:ph type="title"/>
          </p:nvPr>
        </p:nvSpPr>
        <p:spPr>
          <a:xfrm>
            <a:off x="2187202" y="587176"/>
            <a:ext cx="8785599" cy="565733"/>
          </a:xfrm>
        </p:spPr>
        <p:txBody>
          <a:bodyPr>
            <a:normAutofit fontScale="90000"/>
          </a:bodyPr>
          <a:lstStyle/>
          <a:p>
            <a:pPr algn="ctr"/>
            <a:r>
              <a:rPr lang="fr-FR" dirty="0"/>
              <a:t>CONCLUSION</a:t>
            </a:r>
          </a:p>
        </p:txBody>
      </p:sp>
      <p:sp useBgFill="1">
        <p:nvSpPr>
          <p:cNvPr id="10" name="Espace réservé du contenu 9">
            <a:extLst>
              <a:ext uri="{FF2B5EF4-FFF2-40B4-BE49-F238E27FC236}">
                <a16:creationId xmlns:a16="http://schemas.microsoft.com/office/drawing/2014/main" id="{C776420F-FDEE-B980-7172-36C7DEC23B64}"/>
              </a:ext>
            </a:extLst>
          </p:cNvPr>
          <p:cNvSpPr>
            <a:spLocks noGrp="1"/>
          </p:cNvSpPr>
          <p:nvPr>
            <p:ph idx="1"/>
          </p:nvPr>
        </p:nvSpPr>
        <p:spPr>
          <a:xfrm>
            <a:off x="681637" y="1152909"/>
            <a:ext cx="11140249" cy="5629565"/>
          </a:xfrm>
        </p:spPr>
        <p:txBody>
          <a:bodyPr>
            <a:normAutofit fontScale="92500" lnSpcReduction="10000"/>
          </a:bodyPr>
          <a:lstStyle/>
          <a:p>
            <a:pPr algn="just"/>
            <a:r>
              <a:rPr lang="fr-FR" b="1" dirty="0"/>
              <a:t>Analyse des circuits matrimoniaux </a:t>
            </a:r>
            <a:r>
              <a:rPr lang="fr-FR" dirty="0"/>
              <a:t>: les familles exploitent </a:t>
            </a:r>
            <a:r>
              <a:rPr lang="fr-FR" b="1" dirty="0"/>
              <a:t>les marges des interdits </a:t>
            </a:r>
            <a:r>
              <a:rPr lang="fr-FR" dirty="0"/>
              <a:t>pour renforcer leur position sociale, perpétuer leur patrimoine et consolider des solidarités au sein de groupes hiérarchisés :</a:t>
            </a:r>
          </a:p>
          <a:p>
            <a:pPr algn="just"/>
            <a:r>
              <a:rPr lang="fr-FR" b="1" dirty="0"/>
              <a:t>Redoublements d’alliance, contournements des interdits, constitution de topolignées au MA </a:t>
            </a:r>
            <a:r>
              <a:rPr lang="fr-FR" dirty="0"/>
              <a:t>illustrent la </a:t>
            </a:r>
            <a:r>
              <a:rPr lang="fr-FR" b="1" dirty="0"/>
              <a:t>capacité d’adaptation des groupes familiaux </a:t>
            </a:r>
            <a:r>
              <a:rPr lang="fr-FR" dirty="0"/>
              <a:t>face aux aléas biologiques et politiques en respectant les normes canoniques.</a:t>
            </a:r>
          </a:p>
          <a:p>
            <a:pPr algn="just"/>
            <a:r>
              <a:rPr lang="fr-FR" dirty="0"/>
              <a:t>Apport des outils informatiques, comme Puck ou Pajek, ouvre aujourd’hui de nouvelles perspectives </a:t>
            </a:r>
            <a:r>
              <a:rPr lang="fr-FR" b="1" dirty="0"/>
              <a:t>pour l’analyse systématique de ces réseaux complexes</a:t>
            </a:r>
          </a:p>
          <a:p>
            <a:pPr algn="just"/>
            <a:r>
              <a:rPr lang="fr-FR" dirty="0"/>
              <a:t>Méthode permet de dépasser la </a:t>
            </a:r>
            <a:r>
              <a:rPr lang="fr-FR" b="1" dirty="0"/>
              <a:t>représentation classique de l’arbre généalogique </a:t>
            </a:r>
            <a:r>
              <a:rPr lang="fr-FR" dirty="0"/>
              <a:t>pour:</a:t>
            </a:r>
          </a:p>
          <a:p>
            <a:pPr lvl="1" algn="just">
              <a:buFont typeface="Wingdings" panose="05000000000000000000" pitchFamily="2" charset="2"/>
              <a:buChar char="v"/>
            </a:pPr>
            <a:r>
              <a:rPr lang="fr-FR" dirty="0"/>
              <a:t> visualiser </a:t>
            </a:r>
            <a:r>
              <a:rPr lang="fr-FR" b="1" dirty="0"/>
              <a:t>dynamiquement les réseaux d’alliances</a:t>
            </a:r>
            <a:r>
              <a:rPr lang="fr-FR" dirty="0"/>
              <a:t>, </a:t>
            </a:r>
          </a:p>
          <a:p>
            <a:pPr lvl="1" algn="just">
              <a:buFont typeface="Wingdings" panose="05000000000000000000" pitchFamily="2" charset="2"/>
              <a:buChar char="v"/>
            </a:pPr>
            <a:r>
              <a:rPr lang="fr-FR" b="1" dirty="0"/>
              <a:t>identifier les circuits matrimoniaux,</a:t>
            </a:r>
            <a:r>
              <a:rPr lang="fr-FR" dirty="0"/>
              <a:t> </a:t>
            </a:r>
          </a:p>
          <a:p>
            <a:pPr lvl="1" algn="just">
              <a:buFont typeface="Wingdings" panose="05000000000000000000" pitchFamily="2" charset="2"/>
              <a:buChar char="v"/>
            </a:pPr>
            <a:r>
              <a:rPr lang="fr-FR" dirty="0"/>
              <a:t>quantifier les </a:t>
            </a:r>
            <a:r>
              <a:rPr lang="fr-FR" b="1" dirty="0"/>
              <a:t>phénomènes de consanguinité ou de redondance d’alliance</a:t>
            </a:r>
          </a:p>
          <a:p>
            <a:pPr lvl="1" algn="just">
              <a:buFont typeface="Wingdings" panose="05000000000000000000" pitchFamily="2" charset="2"/>
              <a:buChar char="v"/>
            </a:pPr>
            <a:r>
              <a:rPr lang="fr-FR" dirty="0"/>
              <a:t>rendre compte des </a:t>
            </a:r>
            <a:r>
              <a:rPr lang="fr-FR" b="1" dirty="0"/>
              <a:t>rapprochements préférentiels entre familles </a:t>
            </a:r>
            <a:r>
              <a:rPr lang="fr-FR" dirty="0"/>
              <a:t>dans le temps dans un lieu précis.</a:t>
            </a:r>
          </a:p>
          <a:p>
            <a:pPr algn="just"/>
            <a:r>
              <a:rPr lang="fr-FR" dirty="0"/>
              <a:t>Cette approche renouvelée, à la croisée de la généalogie, de l’histoire et de l’anthropologie, offre ainsi un double intérêt :</a:t>
            </a:r>
          </a:p>
          <a:p>
            <a:pPr lvl="1" algn="just">
              <a:buFont typeface="Wingdings" panose="05000000000000000000" pitchFamily="2" charset="2"/>
              <a:buChar char="v"/>
            </a:pPr>
            <a:r>
              <a:rPr lang="fr-FR" dirty="0"/>
              <a:t>Éclaire la logique profonde des stratégies matrimoniales, en révélant la dimension collective et pragmatique de la parenté.</a:t>
            </a:r>
          </a:p>
          <a:p>
            <a:pPr lvl="1" algn="just">
              <a:buFont typeface="Wingdings" panose="05000000000000000000" pitchFamily="2" charset="2"/>
              <a:buChar char="v"/>
            </a:pPr>
            <a:r>
              <a:rPr lang="fr-FR" dirty="0"/>
              <a:t>Elle propose un </a:t>
            </a:r>
            <a:r>
              <a:rPr lang="fr-FR" b="1" dirty="0"/>
              <a:t>nouveau service généalogique</a:t>
            </a:r>
            <a:r>
              <a:rPr lang="fr-FR" dirty="0"/>
              <a:t>, à forte valeur ajoutée, susceptible d’intéresser chercheurs, associations, collectivités et grand public, en s’appuyant sur des méthodes rigoureuses et des outils innovants</a:t>
            </a:r>
          </a:p>
          <a:p>
            <a:endParaRPr lang="fr-FR" b="1" dirty="0"/>
          </a:p>
        </p:txBody>
      </p:sp>
      <p:sp>
        <p:nvSpPr>
          <p:cNvPr id="8" name="Espace réservé du numéro de diapositive 7">
            <a:extLst>
              <a:ext uri="{FF2B5EF4-FFF2-40B4-BE49-F238E27FC236}">
                <a16:creationId xmlns:a16="http://schemas.microsoft.com/office/drawing/2014/main" id="{29CB3AE0-F532-97EA-1542-F8092EE9562C}"/>
              </a:ext>
            </a:extLst>
          </p:cNvPr>
          <p:cNvSpPr>
            <a:spLocks noGrp="1"/>
          </p:cNvSpPr>
          <p:nvPr>
            <p:ph type="sldNum" sz="quarter" idx="12"/>
          </p:nvPr>
        </p:nvSpPr>
        <p:spPr/>
        <p:txBody>
          <a:bodyPr/>
          <a:lstStyle/>
          <a:p>
            <a:fld id="{C213B252-29CF-4C6E-A206-1308E9BF9206}" type="slidenum">
              <a:rPr lang="fr-FR" smtClean="0"/>
              <a:t>41</a:t>
            </a:fld>
            <a:endParaRPr lang="fr-FR" dirty="0"/>
          </a:p>
        </p:txBody>
      </p:sp>
      <p:sp>
        <p:nvSpPr>
          <p:cNvPr id="4" name="Espace réservé du pied de page 3">
            <a:extLst>
              <a:ext uri="{FF2B5EF4-FFF2-40B4-BE49-F238E27FC236}">
                <a16:creationId xmlns:a16="http://schemas.microsoft.com/office/drawing/2014/main" id="{E6F156C6-416A-691C-804E-4FA9494F7D74}"/>
              </a:ext>
            </a:extLst>
          </p:cNvPr>
          <p:cNvSpPr>
            <a:spLocks noGrp="1"/>
          </p:cNvSpPr>
          <p:nvPr>
            <p:ph type="ftr" sz="quarter" idx="11"/>
          </p:nvPr>
        </p:nvSpPr>
        <p:spPr>
          <a:xfrm>
            <a:off x="1767852" y="6659418"/>
            <a:ext cx="7621984" cy="198582"/>
          </a:xfrm>
        </p:spPr>
        <p:txBody>
          <a:bodyPr/>
          <a:lstStyle/>
          <a:p>
            <a:r>
              <a:rPr lang="fr-FR"/>
              <a:t>Laurent NABIAS – Etude Lorenzo Fontes : lnabias@etudelorenzofontes.fr</a:t>
            </a:r>
            <a:endParaRPr lang="fr-FR" dirty="0"/>
          </a:p>
        </p:txBody>
      </p:sp>
    </p:spTree>
    <p:extLst>
      <p:ext uri="{BB962C8B-B14F-4D97-AF65-F5344CB8AC3E}">
        <p14:creationId xmlns:p14="http://schemas.microsoft.com/office/powerpoint/2010/main" val="3207311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519CE82E-58DD-0E56-AD00-D5207D17D57D}"/>
              </a:ext>
            </a:extLst>
          </p:cNvPr>
          <p:cNvSpPr>
            <a:spLocks noGrp="1"/>
          </p:cNvSpPr>
          <p:nvPr>
            <p:ph type="title"/>
          </p:nvPr>
        </p:nvSpPr>
        <p:spPr>
          <a:xfrm>
            <a:off x="2589888" y="2074562"/>
            <a:ext cx="8789313" cy="659402"/>
          </a:xfrm>
        </p:spPr>
        <p:txBody>
          <a:bodyPr>
            <a:noAutofit/>
          </a:bodyPr>
          <a:lstStyle/>
          <a:p>
            <a:pPr algn="ctr"/>
            <a:r>
              <a:rPr lang="fr-FR" sz="2400" dirty="0">
                <a:solidFill>
                  <a:srgbClr val="FF0000"/>
                </a:solidFill>
              </a:rPr>
              <a:t>LE MOT DE LA FIN</a:t>
            </a:r>
          </a:p>
        </p:txBody>
      </p:sp>
      <p:sp useBgFill="1">
        <p:nvSpPr>
          <p:cNvPr id="7" name="Espace réservé du texte 6">
            <a:extLst>
              <a:ext uri="{FF2B5EF4-FFF2-40B4-BE49-F238E27FC236}">
                <a16:creationId xmlns:a16="http://schemas.microsoft.com/office/drawing/2014/main" id="{9A88DC3D-AE95-00F8-23D4-F60E448E827A}"/>
              </a:ext>
            </a:extLst>
          </p:cNvPr>
          <p:cNvSpPr>
            <a:spLocks noGrp="1"/>
          </p:cNvSpPr>
          <p:nvPr>
            <p:ph type="body" idx="1"/>
          </p:nvPr>
        </p:nvSpPr>
        <p:spPr>
          <a:xfrm>
            <a:off x="2589888" y="2918691"/>
            <a:ext cx="8789313" cy="3214254"/>
          </a:xfrm>
        </p:spPr>
        <p:txBody>
          <a:bodyPr>
            <a:normAutofit/>
          </a:bodyPr>
          <a:lstStyle/>
          <a:p>
            <a:r>
              <a:rPr lang="fr-FR" dirty="0"/>
              <a:t>En définitive, la détection automatique des mariages consanguins et l’étude des réseaux d’alliances matrimoniales constituent </a:t>
            </a:r>
            <a:r>
              <a:rPr lang="fr-FR" b="1" dirty="0"/>
              <a:t>un levier majeur </a:t>
            </a:r>
            <a:r>
              <a:rPr lang="fr-FR" dirty="0"/>
              <a:t>pour :</a:t>
            </a:r>
          </a:p>
          <a:p>
            <a:pPr marL="342900" indent="-342900">
              <a:buFont typeface="Wingdings" panose="05000000000000000000" pitchFamily="2" charset="2"/>
              <a:buChar char="v"/>
            </a:pPr>
            <a:r>
              <a:rPr lang="fr-FR" dirty="0"/>
              <a:t>comprendre la </a:t>
            </a:r>
            <a:r>
              <a:rPr lang="fr-FR" b="1" dirty="0"/>
              <a:t>reproduction sociale </a:t>
            </a:r>
            <a:r>
              <a:rPr lang="fr-FR" dirty="0"/>
              <a:t>et la </a:t>
            </a:r>
            <a:r>
              <a:rPr lang="fr-FR" b="1" dirty="0"/>
              <a:t>dynamique des groupes familiaux </a:t>
            </a:r>
            <a:r>
              <a:rPr lang="fr-FR" dirty="0"/>
              <a:t>à travers les siècles, </a:t>
            </a:r>
          </a:p>
          <a:p>
            <a:pPr marL="342900" indent="-342900">
              <a:buFont typeface="Wingdings" panose="05000000000000000000" pitchFamily="2" charset="2"/>
              <a:buChar char="v"/>
            </a:pPr>
            <a:r>
              <a:rPr lang="fr-FR" dirty="0"/>
              <a:t>tout en renouvelant profondément </a:t>
            </a:r>
            <a:r>
              <a:rPr lang="fr-FR" b="1" dirty="0"/>
              <a:t>les pratiques généalogiques et historiques</a:t>
            </a:r>
          </a:p>
        </p:txBody>
      </p:sp>
      <p:sp>
        <p:nvSpPr>
          <p:cNvPr id="4" name="Espace réservé du pied de page 3">
            <a:extLst>
              <a:ext uri="{FF2B5EF4-FFF2-40B4-BE49-F238E27FC236}">
                <a16:creationId xmlns:a16="http://schemas.microsoft.com/office/drawing/2014/main" id="{7C4B013C-AD70-8B28-D836-B1B48CFB0EAD}"/>
              </a:ext>
            </a:extLst>
          </p:cNvPr>
          <p:cNvSpPr>
            <a:spLocks noGrp="1"/>
          </p:cNvSpPr>
          <p:nvPr>
            <p:ph type="ftr" sz="quarter" idx="11"/>
          </p:nvPr>
        </p:nvSpPr>
        <p:spPr>
          <a:xfrm>
            <a:off x="1767852" y="6492875"/>
            <a:ext cx="7621984" cy="365125"/>
          </a:xfrm>
        </p:spPr>
        <p:txBody>
          <a:bodyPr/>
          <a:lstStyle/>
          <a:p>
            <a:r>
              <a:rPr lang="fr-FR"/>
              <a:t>Laurent NABIAS – Etude Lorenzo Fontes : lnabias@etudelorenzofontes.fr</a:t>
            </a:r>
            <a:endParaRPr lang="fr-FR" dirty="0"/>
          </a:p>
        </p:txBody>
      </p:sp>
      <p:sp>
        <p:nvSpPr>
          <p:cNvPr id="5" name="Espace réservé du numéro de diapositive 4">
            <a:extLst>
              <a:ext uri="{FF2B5EF4-FFF2-40B4-BE49-F238E27FC236}">
                <a16:creationId xmlns:a16="http://schemas.microsoft.com/office/drawing/2014/main" id="{6F90991D-2DBE-2602-4F99-286EC3542BB6}"/>
              </a:ext>
            </a:extLst>
          </p:cNvPr>
          <p:cNvSpPr>
            <a:spLocks noGrp="1"/>
          </p:cNvSpPr>
          <p:nvPr>
            <p:ph type="sldNum" sz="quarter" idx="12"/>
          </p:nvPr>
        </p:nvSpPr>
        <p:spPr/>
        <p:txBody>
          <a:bodyPr/>
          <a:lstStyle/>
          <a:p>
            <a:fld id="{298692CC-F012-4C4D-9BF0-92E61341A6A0}" type="slidenum">
              <a:rPr lang="fr-FR" smtClean="0"/>
              <a:t>42</a:t>
            </a:fld>
            <a:endParaRPr lang="fr-FR" dirty="0"/>
          </a:p>
        </p:txBody>
      </p:sp>
    </p:spTree>
    <p:extLst>
      <p:ext uri="{BB962C8B-B14F-4D97-AF65-F5344CB8AC3E}">
        <p14:creationId xmlns:p14="http://schemas.microsoft.com/office/powerpoint/2010/main" val="1462445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62AA02-09A0-7E1B-10D6-E8DAD9D2B732}"/>
              </a:ext>
            </a:extLst>
          </p:cNvPr>
          <p:cNvSpPr>
            <a:spLocks noGrp="1"/>
          </p:cNvSpPr>
          <p:nvPr>
            <p:ph type="title"/>
          </p:nvPr>
        </p:nvSpPr>
        <p:spPr/>
        <p:txBody>
          <a:bodyPr/>
          <a:lstStyle/>
          <a:p>
            <a:pPr algn="ctr"/>
            <a:r>
              <a:rPr lang="fr-FR" dirty="0"/>
              <a:t>BIBLIOGRAPHIE</a:t>
            </a:r>
          </a:p>
        </p:txBody>
      </p:sp>
      <p:pic>
        <p:nvPicPr>
          <p:cNvPr id="5" name="Espace réservé du contenu 4">
            <a:extLst>
              <a:ext uri="{FF2B5EF4-FFF2-40B4-BE49-F238E27FC236}">
                <a16:creationId xmlns:a16="http://schemas.microsoft.com/office/drawing/2014/main" id="{B99CDC63-7EDE-5E1F-B418-460B4C1E7CC5}"/>
              </a:ext>
            </a:extLst>
          </p:cNvPr>
          <p:cNvPicPr>
            <a:picLocks noGrp="1" noChangeAspect="1"/>
          </p:cNvPicPr>
          <p:nvPr>
            <p:ph idx="4294967295"/>
          </p:nvPr>
        </p:nvPicPr>
        <p:blipFill>
          <a:blip r:embed="rId2"/>
          <a:stretch>
            <a:fillRect/>
          </a:stretch>
        </p:blipFill>
        <p:spPr>
          <a:xfrm>
            <a:off x="1057704" y="2997214"/>
            <a:ext cx="9317038" cy="1343025"/>
          </a:xfrm>
        </p:spPr>
      </p:pic>
      <p:sp>
        <p:nvSpPr>
          <p:cNvPr id="7" name="ZoneTexte 6">
            <a:extLst>
              <a:ext uri="{FF2B5EF4-FFF2-40B4-BE49-F238E27FC236}">
                <a16:creationId xmlns:a16="http://schemas.microsoft.com/office/drawing/2014/main" id="{F0195C9F-597C-4972-06CE-2B1FABC43EEA}"/>
              </a:ext>
            </a:extLst>
          </p:cNvPr>
          <p:cNvSpPr txBox="1"/>
          <p:nvPr/>
        </p:nvSpPr>
        <p:spPr>
          <a:xfrm>
            <a:off x="1556484" y="4335170"/>
            <a:ext cx="6094970" cy="369332"/>
          </a:xfrm>
          <a:prstGeom prst="rect">
            <a:avLst/>
          </a:prstGeom>
          <a:noFill/>
        </p:spPr>
        <p:txBody>
          <a:bodyPr wrap="square">
            <a:spAutoFit/>
          </a:bodyPr>
          <a:lstStyle/>
          <a:p>
            <a:r>
              <a:rPr lang="fr-FR" dirty="0"/>
              <a:t>https://hal.science/hal-01811973</a:t>
            </a:r>
          </a:p>
        </p:txBody>
      </p:sp>
      <p:pic>
        <p:nvPicPr>
          <p:cNvPr id="9" name="Image 8">
            <a:extLst>
              <a:ext uri="{FF2B5EF4-FFF2-40B4-BE49-F238E27FC236}">
                <a16:creationId xmlns:a16="http://schemas.microsoft.com/office/drawing/2014/main" id="{C7C727B6-5DEA-D6B0-4388-FBA099EF19C2}"/>
              </a:ext>
            </a:extLst>
          </p:cNvPr>
          <p:cNvPicPr>
            <a:picLocks noChangeAspect="1"/>
          </p:cNvPicPr>
          <p:nvPr/>
        </p:nvPicPr>
        <p:blipFill>
          <a:blip r:embed="rId3"/>
          <a:stretch>
            <a:fillRect/>
          </a:stretch>
        </p:blipFill>
        <p:spPr>
          <a:xfrm>
            <a:off x="1173892" y="4884816"/>
            <a:ext cx="10469669" cy="1174547"/>
          </a:xfrm>
          <a:prstGeom prst="rect">
            <a:avLst/>
          </a:prstGeom>
        </p:spPr>
      </p:pic>
      <p:sp>
        <p:nvSpPr>
          <p:cNvPr id="11" name="ZoneTexte 10">
            <a:extLst>
              <a:ext uri="{FF2B5EF4-FFF2-40B4-BE49-F238E27FC236}">
                <a16:creationId xmlns:a16="http://schemas.microsoft.com/office/drawing/2014/main" id="{412E8A4B-36F7-590F-7301-115877D0C788}"/>
              </a:ext>
            </a:extLst>
          </p:cNvPr>
          <p:cNvSpPr txBox="1"/>
          <p:nvPr/>
        </p:nvSpPr>
        <p:spPr>
          <a:xfrm>
            <a:off x="1282749" y="6049224"/>
            <a:ext cx="6094970" cy="369332"/>
          </a:xfrm>
          <a:prstGeom prst="rect">
            <a:avLst/>
          </a:prstGeom>
          <a:noFill/>
        </p:spPr>
        <p:txBody>
          <a:bodyPr wrap="square">
            <a:spAutoFit/>
          </a:bodyPr>
          <a:lstStyle/>
          <a:p>
            <a:r>
              <a:rPr lang="fr-FR" dirty="0"/>
              <a:t>https://theses.hal.science/tel-02880019</a:t>
            </a:r>
          </a:p>
        </p:txBody>
      </p:sp>
      <p:pic>
        <p:nvPicPr>
          <p:cNvPr id="13" name="Image 12">
            <a:extLst>
              <a:ext uri="{FF2B5EF4-FFF2-40B4-BE49-F238E27FC236}">
                <a16:creationId xmlns:a16="http://schemas.microsoft.com/office/drawing/2014/main" id="{BCEC9866-E66B-7346-3985-D898C04A0EFE}"/>
              </a:ext>
            </a:extLst>
          </p:cNvPr>
          <p:cNvPicPr>
            <a:picLocks noChangeAspect="1"/>
          </p:cNvPicPr>
          <p:nvPr/>
        </p:nvPicPr>
        <p:blipFill>
          <a:blip r:embed="rId4"/>
          <a:stretch>
            <a:fillRect/>
          </a:stretch>
        </p:blipFill>
        <p:spPr>
          <a:xfrm>
            <a:off x="1057704" y="1461340"/>
            <a:ext cx="9270362" cy="1032840"/>
          </a:xfrm>
          <a:prstGeom prst="rect">
            <a:avLst/>
          </a:prstGeom>
        </p:spPr>
      </p:pic>
      <p:sp>
        <p:nvSpPr>
          <p:cNvPr id="15" name="ZoneTexte 14">
            <a:extLst>
              <a:ext uri="{FF2B5EF4-FFF2-40B4-BE49-F238E27FC236}">
                <a16:creationId xmlns:a16="http://schemas.microsoft.com/office/drawing/2014/main" id="{7937FE3E-39CD-B6B9-9C89-EC3C9CD209E7}"/>
              </a:ext>
            </a:extLst>
          </p:cNvPr>
          <p:cNvSpPr txBox="1"/>
          <p:nvPr/>
        </p:nvSpPr>
        <p:spPr>
          <a:xfrm>
            <a:off x="1556484" y="2449577"/>
            <a:ext cx="6094970" cy="369332"/>
          </a:xfrm>
          <a:prstGeom prst="rect">
            <a:avLst/>
          </a:prstGeom>
          <a:noFill/>
        </p:spPr>
        <p:txBody>
          <a:bodyPr wrap="square">
            <a:spAutoFit/>
          </a:bodyPr>
          <a:lstStyle/>
          <a:p>
            <a:r>
              <a:rPr lang="fr-FR" dirty="0"/>
              <a:t>https://dumas.ccsd.cnrs.fr/dumas-04075865v1</a:t>
            </a:r>
          </a:p>
        </p:txBody>
      </p:sp>
    </p:spTree>
    <p:extLst>
      <p:ext uri="{BB962C8B-B14F-4D97-AF65-F5344CB8AC3E}">
        <p14:creationId xmlns:p14="http://schemas.microsoft.com/office/powerpoint/2010/main" val="19109598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4C8EE97-A498-C16A-E61B-A61E00D74D09}"/>
              </a:ext>
            </a:extLst>
          </p:cNvPr>
          <p:cNvSpPr>
            <a:spLocks noGrp="1"/>
          </p:cNvSpPr>
          <p:nvPr>
            <p:ph type="sldNum" sz="quarter" idx="12"/>
          </p:nvPr>
        </p:nvSpPr>
        <p:spPr/>
        <p:txBody>
          <a:bodyPr/>
          <a:lstStyle/>
          <a:p>
            <a:fld id="{C213B252-29CF-4C6E-A206-1308E9BF9206}" type="slidenum">
              <a:rPr lang="fr-FR" smtClean="0"/>
              <a:t>44</a:t>
            </a:fld>
            <a:endParaRPr lang="fr-FR" dirty="0"/>
          </a:p>
        </p:txBody>
      </p:sp>
      <p:pic>
        <p:nvPicPr>
          <p:cNvPr id="6" name="Image 5">
            <a:extLst>
              <a:ext uri="{FF2B5EF4-FFF2-40B4-BE49-F238E27FC236}">
                <a16:creationId xmlns:a16="http://schemas.microsoft.com/office/drawing/2014/main" id="{71A2318D-32A2-AA37-8FFE-C8D7ED0288AA}"/>
              </a:ext>
            </a:extLst>
          </p:cNvPr>
          <p:cNvPicPr>
            <a:picLocks noChangeAspect="1"/>
          </p:cNvPicPr>
          <p:nvPr/>
        </p:nvPicPr>
        <p:blipFill>
          <a:blip r:embed="rId3"/>
          <a:stretch>
            <a:fillRect/>
          </a:stretch>
        </p:blipFill>
        <p:spPr>
          <a:xfrm>
            <a:off x="8577220" y="1164513"/>
            <a:ext cx="3439830" cy="4876801"/>
          </a:xfrm>
          <a:prstGeom prst="rect">
            <a:avLst/>
          </a:prstGeom>
        </p:spPr>
      </p:pic>
      <p:sp useBgFill="1">
        <p:nvSpPr>
          <p:cNvPr id="8" name="ZoneTexte 7">
            <a:extLst>
              <a:ext uri="{FF2B5EF4-FFF2-40B4-BE49-F238E27FC236}">
                <a16:creationId xmlns:a16="http://schemas.microsoft.com/office/drawing/2014/main" id="{77FD1FB3-23D9-4FCC-6104-C01E5C68ABA8}"/>
              </a:ext>
            </a:extLst>
          </p:cNvPr>
          <p:cNvSpPr txBox="1"/>
          <p:nvPr/>
        </p:nvSpPr>
        <p:spPr>
          <a:xfrm>
            <a:off x="378150" y="1180475"/>
            <a:ext cx="8199070" cy="5355312"/>
          </a:xfrm>
          <a:prstGeom prst="rect">
            <a:avLst/>
          </a:prstGeom>
        </p:spPr>
        <p:txBody>
          <a:bodyPr wrap="square">
            <a:spAutoFit/>
          </a:bodyPr>
          <a:lstStyle/>
          <a:p>
            <a:pPr>
              <a:buNone/>
            </a:pPr>
            <a:r>
              <a:rPr lang="fr-FR" dirty="0"/>
              <a:t>Elle a pour objectif:  </a:t>
            </a:r>
          </a:p>
          <a:p>
            <a:pPr marL="285750" indent="-285750">
              <a:buFont typeface="Wingdings" panose="05000000000000000000" pitchFamily="2" charset="2"/>
              <a:buChar char="v"/>
            </a:pPr>
            <a:r>
              <a:rPr lang="fr-FR" dirty="0"/>
              <a:t>d’évoquer </a:t>
            </a:r>
            <a:r>
              <a:rPr lang="fr-FR" b="1" dirty="0"/>
              <a:t>une thématique mêlant histoire et généalogie,</a:t>
            </a:r>
          </a:p>
          <a:p>
            <a:pPr marL="285750" indent="-285750">
              <a:buFont typeface="Wingdings" panose="05000000000000000000" pitchFamily="2" charset="2"/>
              <a:buChar char="v"/>
            </a:pPr>
            <a:r>
              <a:rPr lang="fr-FR" b="1" dirty="0"/>
              <a:t> d’apporter un contexte historique à une recherche généalogique </a:t>
            </a:r>
          </a:p>
          <a:p>
            <a:pPr marL="285750" indent="-285750">
              <a:buFont typeface="Wingdings" panose="05000000000000000000" pitchFamily="2" charset="2"/>
              <a:buChar char="v"/>
            </a:pPr>
            <a:r>
              <a:rPr lang="fr-FR" b="1" dirty="0"/>
              <a:t>ou de fournir une méthodologie généalogique à une étude historique. </a:t>
            </a:r>
          </a:p>
          <a:p>
            <a:endParaRPr lang="fr-FR" b="1" dirty="0"/>
          </a:p>
          <a:p>
            <a:r>
              <a:rPr lang="fr-FR" dirty="0"/>
              <a:t>Voici les thèmes envisagés : </a:t>
            </a:r>
          </a:p>
          <a:p>
            <a:pPr>
              <a:buFont typeface="+mj-lt"/>
              <a:buAutoNum type="arabicPeriod"/>
            </a:pPr>
            <a:r>
              <a:rPr lang="fr-FR" b="1" dirty="0"/>
              <a:t>Première brochure sur les origines de l’histoire et de la généalogie humaines : Généalogie en préhistoire</a:t>
            </a:r>
            <a:endParaRPr lang="fr-FR" dirty="0"/>
          </a:p>
          <a:p>
            <a:pPr>
              <a:buFont typeface="+mj-lt"/>
              <a:buAutoNum type="arabicPeriod"/>
            </a:pPr>
            <a:r>
              <a:rPr lang="fr-FR" b="1" dirty="0"/>
              <a:t>Révolution industrielle à travers les déclarations de successions des riches bourgeois</a:t>
            </a:r>
            <a:endParaRPr lang="fr-FR" dirty="0"/>
          </a:p>
          <a:p>
            <a:pPr>
              <a:buFont typeface="+mj-lt"/>
              <a:buAutoNum type="arabicPeriod"/>
            </a:pPr>
            <a:r>
              <a:rPr lang="fr-FR" b="1" dirty="0"/>
              <a:t>Impact mémoriel de la seconde guerre mondiale sur notre quotidien ?</a:t>
            </a:r>
            <a:endParaRPr lang="fr-FR" dirty="0"/>
          </a:p>
          <a:p>
            <a:pPr>
              <a:buFont typeface="+mj-lt"/>
              <a:buAutoNum type="arabicPeriod"/>
            </a:pPr>
            <a:r>
              <a:rPr lang="fr-FR" b="1" dirty="0"/>
              <a:t>Faire ma généalogie aux XIII-XVe siècles ? Oui c'est possible !!!</a:t>
            </a:r>
            <a:endParaRPr lang="fr-FR" dirty="0"/>
          </a:p>
          <a:p>
            <a:pPr>
              <a:buFont typeface="+mj-lt"/>
              <a:buAutoNum type="arabicPeriod"/>
            </a:pPr>
            <a:r>
              <a:rPr lang="fr-FR" b="1" dirty="0"/>
              <a:t>Résistance en Italie au fascisme italien pendant la Seconde Guerre mondiale</a:t>
            </a:r>
          </a:p>
          <a:p>
            <a:pPr>
              <a:buFont typeface="+mj-lt"/>
              <a:buAutoNum type="arabicPeriod"/>
            </a:pPr>
            <a:endParaRPr lang="fr-FR" b="1" dirty="0"/>
          </a:p>
          <a:p>
            <a:r>
              <a:rPr lang="fr-FR" b="1" u="sng" dirty="0">
                <a:solidFill>
                  <a:srgbClr val="00B050"/>
                </a:solidFill>
              </a:rPr>
              <a:t>Sondage en ligne :</a:t>
            </a:r>
          </a:p>
          <a:p>
            <a:r>
              <a:rPr lang="fr-FR" b="1" dirty="0">
                <a:solidFill>
                  <a:srgbClr val="00B050"/>
                </a:solidFill>
              </a:rPr>
              <a:t>https://docs.google.com/forms/d/e/1FAIpQLSfOF2zJZ2tiHGYd79cbJtCQZbNCMUBkHN5m6j8fbPcdZDOPbA/viewform?usp=pp_url</a:t>
            </a:r>
          </a:p>
        </p:txBody>
      </p:sp>
      <p:sp>
        <p:nvSpPr>
          <p:cNvPr id="10" name="ZoneTexte 9">
            <a:extLst>
              <a:ext uri="{FF2B5EF4-FFF2-40B4-BE49-F238E27FC236}">
                <a16:creationId xmlns:a16="http://schemas.microsoft.com/office/drawing/2014/main" id="{D2BDC7CB-FC6B-2636-942F-248E2E3A7881}"/>
              </a:ext>
            </a:extLst>
          </p:cNvPr>
          <p:cNvSpPr txBox="1"/>
          <p:nvPr/>
        </p:nvSpPr>
        <p:spPr>
          <a:xfrm>
            <a:off x="2770083" y="629689"/>
            <a:ext cx="7269018" cy="523220"/>
          </a:xfrm>
          <a:prstGeom prst="rect">
            <a:avLst/>
          </a:prstGeom>
          <a:noFill/>
        </p:spPr>
        <p:txBody>
          <a:bodyPr wrap="square">
            <a:spAutoFit/>
          </a:bodyPr>
          <a:lstStyle/>
          <a:p>
            <a:r>
              <a:rPr lang="fr-FR" sz="2800" b="1" dirty="0"/>
              <a:t>Série de brochures historiogénéalogique </a:t>
            </a:r>
          </a:p>
        </p:txBody>
      </p:sp>
      <p:sp>
        <p:nvSpPr>
          <p:cNvPr id="11" name="Espace réservé du pied de page 3">
            <a:extLst>
              <a:ext uri="{FF2B5EF4-FFF2-40B4-BE49-F238E27FC236}">
                <a16:creationId xmlns:a16="http://schemas.microsoft.com/office/drawing/2014/main" id="{8EF8CF98-502A-E1DA-4DB3-D824A122A1CF}"/>
              </a:ext>
            </a:extLst>
          </p:cNvPr>
          <p:cNvSpPr>
            <a:spLocks noGrp="1"/>
          </p:cNvSpPr>
          <p:nvPr>
            <p:ph type="ftr" sz="quarter" idx="11"/>
          </p:nvPr>
        </p:nvSpPr>
        <p:spPr>
          <a:xfrm>
            <a:off x="1703197" y="6563353"/>
            <a:ext cx="7621984" cy="294647"/>
          </a:xfrm>
        </p:spPr>
        <p:txBody>
          <a:bodyPr/>
          <a:lstStyle/>
          <a:p>
            <a:r>
              <a:rPr lang="fr-FR"/>
              <a:t>Laurent NABIAS – Etude Lorenzo Fontes : lnabias@etudelorenzofontes.fr</a:t>
            </a:r>
            <a:endParaRPr lang="fr-FR" dirty="0"/>
          </a:p>
        </p:txBody>
      </p:sp>
    </p:spTree>
    <p:extLst>
      <p:ext uri="{BB962C8B-B14F-4D97-AF65-F5344CB8AC3E}">
        <p14:creationId xmlns:p14="http://schemas.microsoft.com/office/powerpoint/2010/main" val="2018616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A4E263E-DF64-4EA3-D6B3-393A58B559CB}"/>
              </a:ext>
            </a:extLst>
          </p:cNvPr>
          <p:cNvSpPr>
            <a:spLocks noGrp="1"/>
          </p:cNvSpPr>
          <p:nvPr>
            <p:ph type="title"/>
          </p:nvPr>
        </p:nvSpPr>
        <p:spPr>
          <a:xfrm>
            <a:off x="838200" y="727106"/>
            <a:ext cx="10515600" cy="620992"/>
          </a:xfrm>
        </p:spPr>
        <p:txBody>
          <a:bodyPr>
            <a:normAutofit fontScale="90000"/>
          </a:bodyPr>
          <a:lstStyle/>
          <a:p>
            <a:pPr algn="ctr"/>
            <a:r>
              <a:rPr lang="fr-FR" dirty="0"/>
              <a:t>	LES ENJEUX</a:t>
            </a:r>
          </a:p>
        </p:txBody>
      </p:sp>
      <p:sp>
        <p:nvSpPr>
          <p:cNvPr id="5" name="Espace réservé du contenu 4">
            <a:extLst>
              <a:ext uri="{FF2B5EF4-FFF2-40B4-BE49-F238E27FC236}">
                <a16:creationId xmlns:a16="http://schemas.microsoft.com/office/drawing/2014/main" id="{EE0C6D21-4425-6098-5BAD-C5EA7348A777}"/>
              </a:ext>
            </a:extLst>
          </p:cNvPr>
          <p:cNvSpPr>
            <a:spLocks noGrp="1"/>
          </p:cNvSpPr>
          <p:nvPr>
            <p:ph idx="1"/>
          </p:nvPr>
        </p:nvSpPr>
        <p:spPr>
          <a:xfrm>
            <a:off x="838200" y="1532238"/>
            <a:ext cx="10515600" cy="4960637"/>
          </a:xfrm>
        </p:spPr>
        <p:txBody>
          <a:bodyPr>
            <a:normAutofit/>
          </a:bodyPr>
          <a:lstStyle/>
          <a:p>
            <a:r>
              <a:rPr lang="fr-FR" dirty="0">
                <a:latin typeface="+mj-lt"/>
              </a:rPr>
              <a:t>A l’époque moderne et contemporaine, l’enjeu est de transmettre l’héritage symbolique, à savoir le pouvoir de notables et leur patrimoine au sein d’un même groupe hiérarchique : exemple d’étude : </a:t>
            </a:r>
            <a:r>
              <a:rPr lang="fr-FR" b="1" dirty="0">
                <a:effectLst/>
                <a:latin typeface="+mj-lt"/>
              </a:rPr>
              <a:t>Fermiers et notables en pays d'Artois : familles Payen, Bancourt et Hillairet</a:t>
            </a:r>
          </a:p>
          <a:p>
            <a:pPr lvl="1"/>
            <a:r>
              <a:rPr lang="fr-FR" dirty="0">
                <a:latin typeface="+mj-lt"/>
              </a:rPr>
              <a:t>URL : https://dumas.ccsd.cnrs.fr/dumas-04075865v1</a:t>
            </a:r>
          </a:p>
          <a:p>
            <a:r>
              <a:rPr lang="fr-FR" dirty="0">
                <a:latin typeface="+mj-lt"/>
              </a:rPr>
              <a:t>Recherches de solidarités parentélaires et de ressources économiques au sein :</a:t>
            </a:r>
          </a:p>
          <a:p>
            <a:pPr lvl="1"/>
            <a:r>
              <a:rPr lang="fr-FR" dirty="0">
                <a:latin typeface="+mj-lt"/>
              </a:rPr>
              <a:t>De plusieurs familles d’une même catégorie de population (fermiers, nobles)</a:t>
            </a:r>
          </a:p>
          <a:p>
            <a:pPr lvl="1"/>
            <a:r>
              <a:rPr lang="fr-FR" dirty="0">
                <a:latin typeface="+mj-lt"/>
              </a:rPr>
              <a:t>A l’échelle d’un village, d’un ensemble de villages, d’un département, d’une région ?</a:t>
            </a:r>
          </a:p>
          <a:p>
            <a:pPr algn="just"/>
            <a:r>
              <a:rPr lang="fr-FR" dirty="0">
                <a:latin typeface="+mj-lt"/>
              </a:rPr>
              <a:t>Idée=proposer un nouveau service généalogique en relation avec des associations ou une série de conférences de sensibilisation</a:t>
            </a:r>
          </a:p>
          <a:p>
            <a:pPr algn="just"/>
            <a:r>
              <a:rPr lang="fr-FR" dirty="0">
                <a:latin typeface="+mj-lt"/>
              </a:rPr>
              <a:t>Un service qui utilise des outils informatiques libres : Puck, Pajek</a:t>
            </a:r>
          </a:p>
          <a:p>
            <a:pPr marL="0" indent="0" algn="just">
              <a:buNone/>
            </a:pPr>
            <a:endParaRPr lang="fr-FR" dirty="0"/>
          </a:p>
        </p:txBody>
      </p:sp>
      <p:sp>
        <p:nvSpPr>
          <p:cNvPr id="6" name="Espace réservé du pied de page 3">
            <a:extLst>
              <a:ext uri="{FF2B5EF4-FFF2-40B4-BE49-F238E27FC236}">
                <a16:creationId xmlns:a16="http://schemas.microsoft.com/office/drawing/2014/main" id="{18E03EE0-A014-4182-B338-A19E05E6EA3F}"/>
              </a:ext>
            </a:extLst>
          </p:cNvPr>
          <p:cNvSpPr>
            <a:spLocks noGrp="1"/>
          </p:cNvSpPr>
          <p:nvPr>
            <p:ph type="ftr" sz="quarter" idx="11"/>
          </p:nvPr>
        </p:nvSpPr>
        <p:spPr>
          <a:xfrm>
            <a:off x="1588862" y="6494452"/>
            <a:ext cx="7621984" cy="365125"/>
          </a:xfrm>
        </p:spPr>
        <p:txBody>
          <a:bodyPr/>
          <a:lstStyle/>
          <a:p>
            <a:r>
              <a:rPr lang="fr-FR" dirty="0"/>
              <a:t>Laurent NABIAS - MEMO Université de Paris Nanterre : laurent.nabias@gmail.com</a:t>
            </a:r>
          </a:p>
        </p:txBody>
      </p:sp>
    </p:spTree>
    <p:extLst>
      <p:ext uri="{BB962C8B-B14F-4D97-AF65-F5344CB8AC3E}">
        <p14:creationId xmlns:p14="http://schemas.microsoft.com/office/powerpoint/2010/main" val="322279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D245B2-D90D-711D-1D97-0BF8F6715A0B}"/>
              </a:ext>
            </a:extLst>
          </p:cNvPr>
          <p:cNvSpPr>
            <a:spLocks noGrp="1"/>
          </p:cNvSpPr>
          <p:nvPr>
            <p:ph type="title"/>
          </p:nvPr>
        </p:nvSpPr>
        <p:spPr>
          <a:xfrm>
            <a:off x="838200" y="691978"/>
            <a:ext cx="10515600" cy="473434"/>
          </a:xfrm>
        </p:spPr>
        <p:txBody>
          <a:bodyPr>
            <a:normAutofit fontScale="90000"/>
          </a:bodyPr>
          <a:lstStyle/>
          <a:p>
            <a:pPr algn="ctr"/>
            <a:r>
              <a:rPr lang="fr-FR" dirty="0"/>
              <a:t>EXEMPLE D’ÉTUDES (1)</a:t>
            </a:r>
          </a:p>
        </p:txBody>
      </p:sp>
      <p:sp>
        <p:nvSpPr>
          <p:cNvPr id="3" name="Espace réservé du contenu 2">
            <a:extLst>
              <a:ext uri="{FF2B5EF4-FFF2-40B4-BE49-F238E27FC236}">
                <a16:creationId xmlns:a16="http://schemas.microsoft.com/office/drawing/2014/main" id="{9F85B75D-20C6-8FE6-D288-5E7875493C1B}"/>
              </a:ext>
            </a:extLst>
          </p:cNvPr>
          <p:cNvSpPr>
            <a:spLocks noGrp="1"/>
          </p:cNvSpPr>
          <p:nvPr>
            <p:ph idx="1"/>
          </p:nvPr>
        </p:nvSpPr>
        <p:spPr>
          <a:xfrm>
            <a:off x="838200" y="1408670"/>
            <a:ext cx="10515600" cy="5084205"/>
          </a:xfrm>
        </p:spPr>
        <p:txBody>
          <a:bodyPr>
            <a:normAutofit lnSpcReduction="10000"/>
          </a:bodyPr>
          <a:lstStyle/>
          <a:p>
            <a:pPr algn="just"/>
            <a:r>
              <a:rPr lang="fr-FR" dirty="0"/>
              <a:t>La « parenté pratique » (Morsel, 2004, p. 104) :</a:t>
            </a:r>
          </a:p>
          <a:p>
            <a:pPr lvl="1" algn="just"/>
            <a:r>
              <a:rPr lang="fr-FR" sz="1800" dirty="0"/>
              <a:t>n’est pas toujours constituée par la parenté biologique, </a:t>
            </a:r>
          </a:p>
          <a:p>
            <a:pPr lvl="1" algn="just"/>
            <a:r>
              <a:rPr lang="fr-FR" sz="1800" dirty="0"/>
              <a:t>mais aussi par tout un système de représentation de la continuité lignagère, </a:t>
            </a:r>
          </a:p>
          <a:p>
            <a:pPr lvl="1" algn="just"/>
            <a:r>
              <a:rPr lang="fr-FR" sz="1800" dirty="0"/>
              <a:t>où la continuité des lignes* éteintes en l’absence de consanguins* est assurée par les affins* ou alliés* (parents par alliance) </a:t>
            </a:r>
          </a:p>
          <a:p>
            <a:pPr lvl="1" algn="just"/>
            <a:r>
              <a:rPr lang="fr-FR" sz="1800" dirty="0"/>
              <a:t>grâce au maintien de signes extérieurs d’appartenance comme le nom, le blason, le fief ou le château : c’est le concept des topolignées</a:t>
            </a:r>
            <a:r>
              <a:rPr lang="fr-FR" sz="1800" i="1" dirty="0">
                <a:sym typeface="Wingdings" panose="05000000000000000000" pitchFamily="2" charset="2"/>
              </a:rPr>
              <a:t> importance des stratégies matrimoniales.</a:t>
            </a:r>
          </a:p>
          <a:p>
            <a:pPr algn="just"/>
            <a:r>
              <a:rPr lang="fr-FR" i="1" dirty="0">
                <a:sym typeface="Wingdings" panose="05000000000000000000" pitchFamily="2" charset="2"/>
              </a:rPr>
              <a:t>Utilisation d’outils informatiques pour naviguer dans cet « écheveau de parentèles » et reconstituer les réseaux matrimoniaux liant les individus.</a:t>
            </a:r>
          </a:p>
          <a:p>
            <a:r>
              <a:rPr lang="fr-FR" dirty="0"/>
              <a:t>Autre contexte : l’époque moderne:</a:t>
            </a:r>
          </a:p>
          <a:p>
            <a:pPr lvl="1"/>
            <a:r>
              <a:rPr lang="fr-FR" dirty="0"/>
              <a:t>Le milieu : la fermocratie : un milieu de fermiers lieutenants et baillis seigneuriaux dans l’Artois du XVIIe à la Révolution française</a:t>
            </a:r>
          </a:p>
          <a:p>
            <a:pPr lvl="1"/>
            <a:r>
              <a:rPr lang="fr-FR" dirty="0"/>
              <a:t>Voir les travaux de Jean-Pierre Jessenne et mon rapport de DU de généalogie de l’université de Nîmes.</a:t>
            </a:r>
          </a:p>
          <a:p>
            <a:pPr algn="just"/>
            <a:endParaRPr lang="fr-FR" i="1" dirty="0"/>
          </a:p>
        </p:txBody>
      </p:sp>
      <p:sp>
        <p:nvSpPr>
          <p:cNvPr id="4" name="Espace réservé du pied de page 3">
            <a:extLst>
              <a:ext uri="{FF2B5EF4-FFF2-40B4-BE49-F238E27FC236}">
                <a16:creationId xmlns:a16="http://schemas.microsoft.com/office/drawing/2014/main" id="{18E03EE0-A014-4182-B338-A19E05E6EA3F}"/>
              </a:ext>
            </a:extLst>
          </p:cNvPr>
          <p:cNvSpPr>
            <a:spLocks noGrp="1"/>
          </p:cNvSpPr>
          <p:nvPr>
            <p:ph type="ftr" sz="quarter" idx="11"/>
          </p:nvPr>
        </p:nvSpPr>
        <p:spPr>
          <a:xfrm>
            <a:off x="1656239" y="6492875"/>
            <a:ext cx="7621984" cy="365125"/>
          </a:xfrm>
        </p:spPr>
        <p:txBody>
          <a:bodyPr/>
          <a:lstStyle/>
          <a:p>
            <a:r>
              <a:rPr lang="fr-FR" dirty="0"/>
              <a:t>Laurent NABIAS - MEMO Université de Paris Nanterre : laurent.nabias@gmail.com</a:t>
            </a:r>
          </a:p>
        </p:txBody>
      </p:sp>
    </p:spTree>
    <p:extLst>
      <p:ext uri="{BB962C8B-B14F-4D97-AF65-F5344CB8AC3E}">
        <p14:creationId xmlns:p14="http://schemas.microsoft.com/office/powerpoint/2010/main" val="2549795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53929" y="642756"/>
            <a:ext cx="9463774" cy="713345"/>
          </a:xfrm>
        </p:spPr>
        <p:txBody>
          <a:bodyPr/>
          <a:lstStyle/>
          <a:p>
            <a:pPr algn="ctr"/>
            <a:r>
              <a:rPr lang="fr-FR" dirty="0"/>
              <a:t>PLAN DE LA PRESENTATION</a:t>
            </a:r>
          </a:p>
        </p:txBody>
      </p:sp>
      <p:sp>
        <p:nvSpPr>
          <p:cNvPr id="3" name="Espace réservé du contenu 2"/>
          <p:cNvSpPr>
            <a:spLocks noGrp="1"/>
          </p:cNvSpPr>
          <p:nvPr>
            <p:ph idx="1"/>
          </p:nvPr>
        </p:nvSpPr>
        <p:spPr>
          <a:xfrm>
            <a:off x="1058779" y="1251283"/>
            <a:ext cx="10838045" cy="4668253"/>
          </a:xfrm>
        </p:spPr>
        <p:txBody>
          <a:bodyPr/>
          <a:lstStyle/>
          <a:p>
            <a:r>
              <a:rPr lang="fr-FR" b="1" u="sng" dirty="0"/>
              <a:t>Problématiques : </a:t>
            </a:r>
          </a:p>
          <a:p>
            <a:pPr lvl="1"/>
            <a:r>
              <a:rPr lang="fr-FR" dirty="0"/>
              <a:t>Comment identifier, nommer et expliquer les mariages consanguins et redoublements d’alliance dans un corpus généalogique ?</a:t>
            </a:r>
          </a:p>
          <a:p>
            <a:pPr lvl="1"/>
            <a:r>
              <a:rPr lang="fr-FR" dirty="0"/>
              <a:t>Comment remplacer un arbre généalogique d’implexe en représentation de réseau d’alliances ?</a:t>
            </a:r>
          </a:p>
          <a:p>
            <a:pPr lvl="1"/>
            <a:r>
              <a:rPr lang="fr-FR" dirty="0"/>
              <a:t>Comment expliquer ces stratégies d’alliances matrimoniales préférentielles ?</a:t>
            </a:r>
          </a:p>
          <a:p>
            <a:pPr marL="457200" lvl="1" indent="0">
              <a:buNone/>
            </a:pPr>
            <a:endParaRPr lang="fr-FR" dirty="0"/>
          </a:p>
          <a:p>
            <a:r>
              <a:rPr lang="fr-FR" b="1" u="sng" dirty="0"/>
              <a:t>Plan :</a:t>
            </a:r>
          </a:p>
          <a:p>
            <a:pPr lvl="1"/>
            <a:r>
              <a:rPr lang="fr-FR" dirty="0"/>
              <a:t>Évocation des interdictions de consanguinité</a:t>
            </a:r>
          </a:p>
          <a:p>
            <a:pPr lvl="1"/>
            <a:r>
              <a:rPr lang="fr-FR" dirty="0"/>
              <a:t>Présentation des circuits matrimoniaux. Identification des circuits de consanguinité et de redoublement via le logiciel Puck</a:t>
            </a:r>
          </a:p>
          <a:p>
            <a:pPr lvl="1"/>
            <a:r>
              <a:rPr lang="fr-FR" dirty="0"/>
              <a:t>Visualisation de réseaux d’alliances préférentiels et justification</a:t>
            </a:r>
          </a:p>
        </p:txBody>
      </p:sp>
      <p:sp>
        <p:nvSpPr>
          <p:cNvPr id="4" name="Espace réservé du pied de page 3"/>
          <p:cNvSpPr>
            <a:spLocks noGrp="1"/>
          </p:cNvSpPr>
          <p:nvPr>
            <p:ph type="ftr" sz="quarter" idx="11"/>
          </p:nvPr>
        </p:nvSpPr>
        <p:spPr/>
        <p:txBody>
          <a:bodyPr/>
          <a:lstStyle/>
          <a:p>
            <a:r>
              <a:rPr lang="fr-FR"/>
              <a:t>Laurent NABIAS – Etude Lorenzo Fontes : lnabias@etudelorenzofontes.fr</a:t>
            </a:r>
            <a:endParaRPr lang="fr-FR" dirty="0"/>
          </a:p>
        </p:txBody>
      </p:sp>
      <p:sp>
        <p:nvSpPr>
          <p:cNvPr id="5" name="Espace réservé du numéro de diapositive 4"/>
          <p:cNvSpPr>
            <a:spLocks noGrp="1"/>
          </p:cNvSpPr>
          <p:nvPr>
            <p:ph type="sldNum" sz="quarter" idx="12"/>
          </p:nvPr>
        </p:nvSpPr>
        <p:spPr/>
        <p:txBody>
          <a:bodyPr/>
          <a:lstStyle/>
          <a:p>
            <a:fld id="{298692CC-F012-4C4D-9BF0-92E61341A6A0}" type="slidenum">
              <a:rPr lang="fr-FR" smtClean="0"/>
              <a:t>7</a:t>
            </a:fld>
            <a:endParaRPr lang="fr-FR" dirty="0"/>
          </a:p>
        </p:txBody>
      </p:sp>
    </p:spTree>
    <p:extLst>
      <p:ext uri="{BB962C8B-B14F-4D97-AF65-F5344CB8AC3E}">
        <p14:creationId xmlns:p14="http://schemas.microsoft.com/office/powerpoint/2010/main" val="1599500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E1DB3F9-1715-51F8-DCE4-0734B0B0D6BC}"/>
              </a:ext>
            </a:extLst>
          </p:cNvPr>
          <p:cNvSpPr>
            <a:spLocks noGrp="1"/>
          </p:cNvSpPr>
          <p:nvPr>
            <p:ph type="ctrTitle"/>
          </p:nvPr>
        </p:nvSpPr>
        <p:spPr/>
        <p:txBody>
          <a:bodyPr>
            <a:normAutofit/>
          </a:bodyPr>
          <a:lstStyle/>
          <a:p>
            <a:pPr algn="ctr"/>
            <a:r>
              <a:rPr lang="fr-FR" dirty="0"/>
              <a:t>LES INTERDITS DE CONSANGUINITÉ</a:t>
            </a:r>
          </a:p>
        </p:txBody>
      </p:sp>
      <p:sp>
        <p:nvSpPr>
          <p:cNvPr id="5" name="Espace réservé du texte 4">
            <a:extLst>
              <a:ext uri="{FF2B5EF4-FFF2-40B4-BE49-F238E27FC236}">
                <a16:creationId xmlns:a16="http://schemas.microsoft.com/office/drawing/2014/main" id="{E10C4316-D82C-E0F0-CBB3-2A14D78EE193}"/>
              </a:ext>
            </a:extLst>
          </p:cNvPr>
          <p:cNvSpPr>
            <a:spLocks noGrp="1"/>
          </p:cNvSpPr>
          <p:nvPr>
            <p:ph type="subTitle" idx="1"/>
          </p:nvPr>
        </p:nvSpPr>
        <p:spPr/>
        <p:txBody>
          <a:bodyPr/>
          <a:lstStyle/>
          <a:p>
            <a:pPr algn="ctr"/>
            <a:r>
              <a:rPr lang="fr-FR" dirty="0"/>
              <a:t>AVANT ET APRÈS LE CONCILE DE LATRAN IV DE 1215</a:t>
            </a:r>
          </a:p>
        </p:txBody>
      </p:sp>
    </p:spTree>
    <p:extLst>
      <p:ext uri="{BB962C8B-B14F-4D97-AF65-F5344CB8AC3E}">
        <p14:creationId xmlns:p14="http://schemas.microsoft.com/office/powerpoint/2010/main" val="1355851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A67E2067-C925-F02B-8FD8-FB47CB7C15D4}"/>
              </a:ext>
            </a:extLst>
          </p:cNvPr>
          <p:cNvSpPr>
            <a:spLocks noGrp="1"/>
          </p:cNvSpPr>
          <p:nvPr>
            <p:ph type="title"/>
          </p:nvPr>
        </p:nvSpPr>
        <p:spPr>
          <a:xfrm>
            <a:off x="2531272" y="653688"/>
            <a:ext cx="8785600" cy="447750"/>
          </a:xfrm>
        </p:spPr>
        <p:txBody>
          <a:bodyPr>
            <a:normAutofit fontScale="90000"/>
          </a:bodyPr>
          <a:lstStyle/>
          <a:p>
            <a:r>
              <a:rPr lang="fr-FR" dirty="0"/>
              <a:t>COMPUTS ROMAINS ET GERMANIQUES</a:t>
            </a:r>
          </a:p>
        </p:txBody>
      </p:sp>
      <p:sp>
        <p:nvSpPr>
          <p:cNvPr id="7" name="Espace réservé du contenu 6">
            <a:extLst>
              <a:ext uri="{FF2B5EF4-FFF2-40B4-BE49-F238E27FC236}">
                <a16:creationId xmlns:a16="http://schemas.microsoft.com/office/drawing/2014/main" id="{12C5F898-5587-951F-AFF3-B4CAE85DA976}"/>
              </a:ext>
            </a:extLst>
          </p:cNvPr>
          <p:cNvSpPr>
            <a:spLocks noGrp="1"/>
          </p:cNvSpPr>
          <p:nvPr>
            <p:ph sz="half" idx="1"/>
          </p:nvPr>
        </p:nvSpPr>
        <p:spPr>
          <a:xfrm>
            <a:off x="954392" y="1418493"/>
            <a:ext cx="3629332" cy="4947574"/>
          </a:xfrm>
        </p:spPr>
        <p:txBody>
          <a:bodyPr>
            <a:normAutofit lnSpcReduction="10000"/>
          </a:bodyPr>
          <a:lstStyle/>
          <a:p>
            <a:pPr>
              <a:buNone/>
            </a:pPr>
            <a:r>
              <a:rPr lang="fr-FR" b="1" dirty="0"/>
              <a:t>La consanguinité</a:t>
            </a:r>
          </a:p>
          <a:p>
            <a:pPr algn="just">
              <a:buFont typeface="Wingdings" panose="05000000000000000000" pitchFamily="2" charset="2"/>
              <a:buChar char="v"/>
            </a:pPr>
            <a:r>
              <a:rPr lang="fr-FR" dirty="0"/>
              <a:t>Comput romain: pour déterminer le lien de parenté, les Romains utilisaient le système des degrés. </a:t>
            </a:r>
          </a:p>
          <a:p>
            <a:pPr algn="just"/>
            <a:r>
              <a:rPr lang="fr-FR" dirty="0"/>
              <a:t>	La parenté cessait d’être efficace au-delà du sixième degré, quoique certains juristes aient eu tendance à inclure le septième degré dans le cercle de la parenté légale.</a:t>
            </a:r>
          </a:p>
          <a:p>
            <a:pPr algn="just">
              <a:buFont typeface="Wingdings" panose="05000000000000000000" pitchFamily="2" charset="2"/>
              <a:buChar char="v"/>
            </a:pPr>
            <a:r>
              <a:rPr lang="fr-FR" dirty="0"/>
              <a:t>Le mode de comput germanique était fondé sur le principe des générations. </a:t>
            </a:r>
          </a:p>
          <a:p>
            <a:pPr lvl="1">
              <a:buFont typeface="Wingdings" panose="05000000000000000000" pitchFamily="2" charset="2"/>
              <a:buChar char="v"/>
            </a:pPr>
            <a:endParaRPr lang="fr-FR" dirty="0"/>
          </a:p>
          <a:p>
            <a:endParaRPr lang="fr-FR" dirty="0"/>
          </a:p>
        </p:txBody>
      </p:sp>
      <p:pic>
        <p:nvPicPr>
          <p:cNvPr id="8" name="Espace réservé du contenu 7">
            <a:extLst>
              <a:ext uri="{FF2B5EF4-FFF2-40B4-BE49-F238E27FC236}">
                <a16:creationId xmlns:a16="http://schemas.microsoft.com/office/drawing/2014/main" id="{F82E6963-0ECD-8999-4129-56923150497F}"/>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100000"/>
                    </a14:imgEffect>
                    <a14:imgEffect>
                      <a14:brightnessContrast bright="41000" contrast="51000"/>
                    </a14:imgEffect>
                  </a14:imgLayer>
                </a14:imgProps>
              </a:ext>
            </a:extLst>
          </a:blip>
          <a:srcRect l="15380" r="12812" b="3148"/>
          <a:stretch>
            <a:fillRect/>
          </a:stretch>
        </p:blipFill>
        <p:spPr>
          <a:xfrm>
            <a:off x="6552436" y="1152916"/>
            <a:ext cx="3334643" cy="2820363"/>
          </a:xfrm>
          <a:pattFill prst="pct5">
            <a:fgClr>
              <a:schemeClr val="accent1"/>
            </a:fgClr>
            <a:bgClr>
              <a:schemeClr val="bg1"/>
            </a:bgClr>
          </a:pattFill>
          <a:ln w="12700">
            <a:solidFill>
              <a:schemeClr val="tx1"/>
            </a:solidFill>
          </a:ln>
        </p:spPr>
      </p:pic>
      <p:sp>
        <p:nvSpPr>
          <p:cNvPr id="4" name="Espace réservé du pied de page 3">
            <a:extLst>
              <a:ext uri="{FF2B5EF4-FFF2-40B4-BE49-F238E27FC236}">
                <a16:creationId xmlns:a16="http://schemas.microsoft.com/office/drawing/2014/main" id="{46FDA841-3FA7-C858-F457-2ADD29E96C45}"/>
              </a:ext>
            </a:extLst>
          </p:cNvPr>
          <p:cNvSpPr>
            <a:spLocks noGrp="1"/>
          </p:cNvSpPr>
          <p:nvPr>
            <p:ph type="ftr" sz="quarter" idx="11"/>
          </p:nvPr>
        </p:nvSpPr>
        <p:spPr>
          <a:xfrm>
            <a:off x="1461608" y="6516676"/>
            <a:ext cx="7621984" cy="365125"/>
          </a:xfrm>
        </p:spPr>
        <p:txBody>
          <a:bodyPr/>
          <a:lstStyle/>
          <a:p>
            <a:r>
              <a:rPr lang="fr-FR" dirty="0"/>
              <a:t>Laurent NABIAS – Etude Lorenzo Fontes : lnabias@etudelorenzofontes.fr</a:t>
            </a:r>
          </a:p>
        </p:txBody>
      </p:sp>
      <p:sp>
        <p:nvSpPr>
          <p:cNvPr id="5" name="Espace réservé du numéro de diapositive 4">
            <a:extLst>
              <a:ext uri="{FF2B5EF4-FFF2-40B4-BE49-F238E27FC236}">
                <a16:creationId xmlns:a16="http://schemas.microsoft.com/office/drawing/2014/main" id="{14949EC0-D053-0C33-5894-3A39C638D0D5}"/>
              </a:ext>
            </a:extLst>
          </p:cNvPr>
          <p:cNvSpPr>
            <a:spLocks noGrp="1"/>
          </p:cNvSpPr>
          <p:nvPr>
            <p:ph type="sldNum" sz="quarter" idx="12"/>
          </p:nvPr>
        </p:nvSpPr>
        <p:spPr/>
        <p:txBody>
          <a:bodyPr/>
          <a:lstStyle/>
          <a:p>
            <a:fld id="{298692CC-F012-4C4D-9BF0-92E61341A6A0}" type="slidenum">
              <a:rPr lang="fr-FR" smtClean="0"/>
              <a:t>9</a:t>
            </a:fld>
            <a:endParaRPr lang="fr-FR" dirty="0"/>
          </a:p>
        </p:txBody>
      </p:sp>
      <p:pic>
        <p:nvPicPr>
          <p:cNvPr id="10" name="Image 9">
            <a:extLst>
              <a:ext uri="{FF2B5EF4-FFF2-40B4-BE49-F238E27FC236}">
                <a16:creationId xmlns:a16="http://schemas.microsoft.com/office/drawing/2014/main" id="{AA383F6F-B9E4-B0A1-2A61-FDA58BB02D2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00000"/>
                    </a14:imgEffect>
                    <a14:imgEffect>
                      <a14:brightnessContrast bright="33000" contrast="67000"/>
                    </a14:imgEffect>
                  </a14:imgLayer>
                </a14:imgProps>
              </a:ext>
            </a:extLst>
          </a:blip>
          <a:srcRect l="7499" r="7642"/>
          <a:stretch>
            <a:fillRect/>
          </a:stretch>
        </p:blipFill>
        <p:spPr>
          <a:xfrm>
            <a:off x="6548828" y="4064930"/>
            <a:ext cx="3334644" cy="2519288"/>
          </a:xfrm>
          <a:prstGeom prst="rect">
            <a:avLst/>
          </a:prstGeom>
          <a:ln w="12700">
            <a:solidFill>
              <a:schemeClr val="tx1"/>
            </a:solidFill>
          </a:ln>
        </p:spPr>
      </p:pic>
    </p:spTree>
    <p:extLst>
      <p:ext uri="{BB962C8B-B14F-4D97-AF65-F5344CB8AC3E}">
        <p14:creationId xmlns:p14="http://schemas.microsoft.com/office/powerpoint/2010/main" val="22223275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ème1">
  <a:themeElements>
    <a:clrScheme name="Jaune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exture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ème1" id="{214FA6AF-C31F-43BE-9A88-0F5E410BE3FA}" vid="{6840BAE2-FEE3-4384-AF2D-D7A2A90EDF88}"/>
    </a:ext>
  </a:extLst>
</a:theme>
</file>

<file path=ppt/theme/theme2.xml><?xml version="1.0" encoding="utf-8"?>
<a:theme xmlns:a="http://schemas.openxmlformats.org/drawingml/2006/main" name="2_Thème1">
  <a:themeElements>
    <a:clrScheme name="Jaune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exture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ème1" id="{214FA6AF-C31F-43BE-9A88-0F5E410BE3FA}" vid="{6840BAE2-FEE3-4384-AF2D-D7A2A90EDF88}"/>
    </a:ext>
  </a:extLst>
</a:theme>
</file>

<file path=ppt/theme/theme3.xml><?xml version="1.0" encoding="utf-8"?>
<a:theme xmlns:a="http://schemas.openxmlformats.org/drawingml/2006/main" name="3_Thème1">
  <a:themeElements>
    <a:clrScheme name="Jaune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exture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ème1" id="{214FA6AF-C31F-43BE-9A88-0F5E410BE3FA}" vid="{6840BAE2-FEE3-4384-AF2D-D7A2A90EDF88}"/>
    </a:ext>
  </a:extLst>
</a:theme>
</file>

<file path=ppt/theme/theme4.xml><?xml version="1.0" encoding="utf-8"?>
<a:theme xmlns:a="http://schemas.openxmlformats.org/drawingml/2006/main" name="4_Thème1">
  <a:themeElements>
    <a:clrScheme name="Jaune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exture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ème1" id="{214FA6AF-C31F-43BE-9A88-0F5E410BE3FA}" vid="{6840BAE2-FEE3-4384-AF2D-D7A2A90EDF88}"/>
    </a:ext>
  </a:extLst>
</a:theme>
</file>

<file path=ppt/theme/theme5.xml><?xml version="1.0" encoding="utf-8"?>
<a:theme xmlns:a="http://schemas.openxmlformats.org/drawingml/2006/main" name="5_Thème1">
  <a:themeElements>
    <a:clrScheme name="Jaune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exture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ème1" id="{214FA6AF-C31F-43BE-9A88-0F5E410BE3FA}" vid="{6840BAE2-FEE3-4384-AF2D-D7A2A90EDF88}"/>
    </a:ext>
  </a:extLst>
</a:theme>
</file>

<file path=ppt/theme/theme6.xml><?xml version="1.0" encoding="utf-8"?>
<a:theme xmlns:a="http://schemas.openxmlformats.org/drawingml/2006/main" name="1_Thème1">
  <a:themeElements>
    <a:clrScheme name="Jaune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exture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ème1" id="{214FA6AF-C31F-43BE-9A88-0F5E410BE3FA}" vid="{6840BAE2-FEE3-4384-AF2D-D7A2A90EDF88}"/>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Thème1</Template>
  <TotalTime>11371</TotalTime>
  <Words>7923</Words>
  <Application>Microsoft Office PowerPoint</Application>
  <PresentationFormat>Grand écran</PresentationFormat>
  <Paragraphs>543</Paragraphs>
  <Slides>44</Slides>
  <Notes>25</Notes>
  <HiddenSlides>0</HiddenSlides>
  <MMClips>0</MMClips>
  <ScaleCrop>false</ScaleCrop>
  <HeadingPairs>
    <vt:vector size="6" baseType="variant">
      <vt:variant>
        <vt:lpstr>Polices utilisées</vt:lpstr>
      </vt:variant>
      <vt:variant>
        <vt:i4>9</vt:i4>
      </vt:variant>
      <vt:variant>
        <vt:lpstr>Thème</vt:lpstr>
      </vt:variant>
      <vt:variant>
        <vt:i4>6</vt:i4>
      </vt:variant>
      <vt:variant>
        <vt:lpstr>Titres des diapositives</vt:lpstr>
      </vt:variant>
      <vt:variant>
        <vt:i4>44</vt:i4>
      </vt:variant>
    </vt:vector>
  </HeadingPairs>
  <TitlesOfParts>
    <vt:vector size="59" baseType="lpstr">
      <vt:lpstr>Arial</vt:lpstr>
      <vt:lpstr>Calibri</vt:lpstr>
      <vt:lpstr>Century Gothic</vt:lpstr>
      <vt:lpstr>Franklin Gothic Book</vt:lpstr>
      <vt:lpstr>Garamond</vt:lpstr>
      <vt:lpstr>Palatino Linotype</vt:lpstr>
      <vt:lpstr>Times New Roman</vt:lpstr>
      <vt:lpstr>Wingdings</vt:lpstr>
      <vt:lpstr>Wingdings 3</vt:lpstr>
      <vt:lpstr>Thème1</vt:lpstr>
      <vt:lpstr>2_Thème1</vt:lpstr>
      <vt:lpstr>3_Thème1</vt:lpstr>
      <vt:lpstr>4_Thème1</vt:lpstr>
      <vt:lpstr>5_Thème1</vt:lpstr>
      <vt:lpstr>1_Thème1</vt:lpstr>
      <vt:lpstr>Détection automatique de mariages consanguins Stratégies et réseaux d’alliances matrimoniales</vt:lpstr>
      <vt:lpstr>PRÉAMBULES</vt:lpstr>
      <vt:lpstr>PARLONS DE RÉSEAUX SOCIAUX… AU MOYEN ÂGE JUSQU’À NOS JOURS</vt:lpstr>
      <vt:lpstr>PARENTE EN GENEALOGIE ET ANTHROPOLOGIE</vt:lpstr>
      <vt:lpstr> LES ENJEUX</vt:lpstr>
      <vt:lpstr>EXEMPLE D’ÉTUDES (1)</vt:lpstr>
      <vt:lpstr>PLAN DE LA PRESENTATION</vt:lpstr>
      <vt:lpstr>LES INTERDITS DE CONSANGUINITÉ</vt:lpstr>
      <vt:lpstr>COMPUTS ROMAINS ET GERMANIQUES</vt:lpstr>
      <vt:lpstr>DES RÈGLES ÉNONCÉES PAR L’EGLISE SEULE</vt:lpstr>
      <vt:lpstr>AVANT LATRAN IV : LES RÈGLES CANONIQUES DE L’ALLIANCE</vt:lpstr>
      <vt:lpstr>Évolution des interdits au concile de Latran IV</vt:lpstr>
      <vt:lpstr>RECENSEMENTS DE CIRCUITS MATRIMONIAUX</vt:lpstr>
      <vt:lpstr>CIRCUIT MATRIMONIAL</vt:lpstr>
      <vt:lpstr>EXEMPLE DE CIRCUIT MATRIMONIAL AU XIXe SIECLE</vt:lpstr>
      <vt:lpstr>CIRCUIT MATRIMONIAL</vt:lpstr>
      <vt:lpstr>COMMENT NOMMER UN CIRCUIT ?</vt:lpstr>
      <vt:lpstr>COMMENT NOMMER UN CIRCUIT ?</vt:lpstr>
      <vt:lpstr>RECENSEMENT DE CIRCUITS ET INTERDITS RELIGIEUX</vt:lpstr>
      <vt:lpstr>CONTOURNER LES INTERDITS RELIGIEUX</vt:lpstr>
      <vt:lpstr>UTILISATION DES LOGICIELS D’ANALYSE DE LA PARENTE </vt:lpstr>
      <vt:lpstr>UNE FAMILLE DANS PUCK (IMPORT GEDCOM)</vt:lpstr>
      <vt:lpstr>REQUÊTE D’UN RECENSEMENT</vt:lpstr>
      <vt:lpstr>RÉSULTATS GÉNÉRAUX DU RECENSEMENT</vt:lpstr>
      <vt:lpstr>ANALYSE D’UNE LIGNE – MARIAGE CONSANGUIN</vt:lpstr>
      <vt:lpstr>AUTRE EXEMPLE – CIRCUIT ORDRE 2</vt:lpstr>
      <vt:lpstr>ANALYSE CIRCUIT ORDRE 2</vt:lpstr>
      <vt:lpstr>RÉSEAUX D’ALLIANCES ENTRE PARENTES</vt:lpstr>
      <vt:lpstr>COURIER DE DEMANDE DE DISPENSE AU VATICAN</vt:lpstr>
      <vt:lpstr>RÉPONSE DES ARCHIVES APOSTOLIQUES DU VATICAN</vt:lpstr>
      <vt:lpstr>REPRÉSENTATION DE RÉSEAUX DE PARENTE</vt:lpstr>
      <vt:lpstr>LA FONCTION ALLIANCE NETWORK DE PUCK</vt:lpstr>
      <vt:lpstr>RÉSEAUX D’ALLIANCES ENTRE PARENTES DANS LE TEMPS (Puck – Pajek)</vt:lpstr>
      <vt:lpstr>RÉSEAU D’ALLIANCES AU MOYEN-ÂGE  ANCIENS NOBLES FRANCILIENS  (XIIe-XIVe siècles)</vt:lpstr>
      <vt:lpstr>LISTE DES MARIAGES CONSANGUINS ROYAUX</vt:lpstr>
      <vt:lpstr>LES CONSTELLATIONS DE PARENTE (extension 1140-1200)</vt:lpstr>
      <vt:lpstr>LES CONSTELLATIONS DE PARENTE (Extension 1200-1260)</vt:lpstr>
      <vt:lpstr>STRATÉGIE D’ALLIANCES</vt:lpstr>
      <vt:lpstr>STRATÉGIES MATRIMONIALES ET STRATÉGIES PATRIMONIALES</vt:lpstr>
      <vt:lpstr>STRATÉGIE D’ALLIANCES A L’EPOQUE MODERNE</vt:lpstr>
      <vt:lpstr>CONCLUSION</vt:lpstr>
      <vt:lpstr>LE MOT DE LA FIN</vt:lpstr>
      <vt:lpstr>BIBLIOGRAPHIE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Laurent NABIAS</dc:creator>
  <cp:lastModifiedBy>laurent nabias</cp:lastModifiedBy>
  <cp:revision>333</cp:revision>
  <cp:lastPrinted>2019-10-16T14:01:48Z</cp:lastPrinted>
  <dcterms:created xsi:type="dcterms:W3CDTF">2018-02-28T19:54:03Z</dcterms:created>
  <dcterms:modified xsi:type="dcterms:W3CDTF">2025-10-04T08:12:02Z</dcterms:modified>
</cp:coreProperties>
</file>